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85" r:id="rId19"/>
    <p:sldId id="286" r:id="rId20"/>
    <p:sldId id="287" r:id="rId21"/>
    <p:sldId id="288" r:id="rId22"/>
    <p:sldId id="289" r:id="rId23"/>
    <p:sldId id="290" r:id="rId2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2566-FF3B-4CF4-B4D3-82CB0A6246E3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2875F-F594-455C-93F3-D2E575FC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0B3B-3413-478A-8609-A6356B82EB88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4CF3-941D-482A-9E4E-AB408664B913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E4A-A84A-4C09-8390-3A28A53D01CA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48B5-2685-4B69-AFD8-D623261B4C98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A449-E420-45CA-9645-F76ABFC99F6B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0CC6-BFEF-4EA5-8C91-92B6686DB335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B307-5105-4793-AB90-844CA12585C5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0032-12C7-49E8-8C5C-40A3A19D63F1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DA84-9EB8-4FA6-B8B0-0C87244C5E3B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9F2C-FA49-4950-B8FC-BFB57A786892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CD-583A-476F-885A-25931B786DE2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EC259-E707-4DFD-AA75-2AE6F3C46CE7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4483D-9FB6-474C-AE1C-6293624CA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USER’S GUIDE </a:t>
            </a:r>
            <a:br>
              <a:rPr lang="en-US" smtClean="0"/>
            </a:br>
            <a:r>
              <a:rPr lang="en-US" smtClean="0"/>
              <a:t>BUDGET MANAGEMENT</a:t>
            </a:r>
            <a:br>
              <a:rPr lang="en-US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PLEASE READ INSTRUCTIONS BEFORE </a:t>
            </a:r>
            <a:br>
              <a:rPr lang="en-US" smtClean="0"/>
            </a:br>
            <a:r>
              <a:rPr lang="en-US" smtClean="0"/>
              <a:t>LOGGING INTO THE SYSTEM</a:t>
            </a:r>
          </a:p>
          <a:p>
            <a:r>
              <a:rPr lang="en-US" smtClean="0"/>
              <a:t> </a:t>
            </a:r>
          </a:p>
          <a:p>
            <a:endParaRPr lang="en-US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90800" y="5105400"/>
            <a:ext cx="399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Questions may be addressed to 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your Division Budget Administrator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09600" y="1371600"/>
            <a:ext cx="6324600" cy="3876675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3400" y="838200"/>
            <a:ext cx="3352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en-US" sz="1300" b="1" dirty="0" smtClean="0">
                <a:solidFill>
                  <a:srgbClr val="1F497D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Adjustment to Dollar Amounts.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2438400"/>
            <a:ext cx="121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If the budget has more than one line, you can slide the bar up/down to the right of the dollar amounts. This enables you to see all lines in the budget.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6096000" y="32004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43000" y="5410200"/>
            <a:ext cx="5715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300" b="1" i="0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C2 column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represents the FY11 budget as originally allocated.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300" b="1" i="0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PBASE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represents the FY12 budget assumption.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300" b="1" i="0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BA column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is where your requests are made.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1066800"/>
            <a:ext cx="5943600" cy="4373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33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7. BJNS – Budget Justification Notes/Scenarios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524000"/>
            <a:ext cx="198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Where total request in BA exceeds PBASE total, justification must be provided. Click on box to the right of dollar amounts in BA column. Highlight BJNS and click OK.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486400" y="30480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3124200" y="4191000"/>
            <a:ext cx="3581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81800" y="4800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BJNS results on next page.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143000" y="990600"/>
            <a:ext cx="5486400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2438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Type justification here.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29718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2667000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Upon completion of justification, select the Save icon. This will take you back to the RWLI worksheet.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667000" y="1524000"/>
            <a:ext cx="4191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or1A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b="88889"/>
          <a:stretch>
            <a:fillRect/>
          </a:stretch>
        </p:blipFill>
        <p:spPr bwMode="auto">
          <a:xfrm>
            <a:off x="1828800" y="4267200"/>
            <a:ext cx="5592199" cy="923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81000" y="990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    8. Save and Complete Process.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47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If a change is necessary or you find an error, select the Cancel icon and repeat appropriate Steps 4-8.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Picture 6" descr="Wor1A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b="88889"/>
          <a:stretch>
            <a:fillRect/>
          </a:stretch>
        </p:blipFill>
        <p:spPr bwMode="auto">
          <a:xfrm>
            <a:off x="1828800" y="2286000"/>
            <a:ext cx="5592199" cy="923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1295400" y="1981200"/>
            <a:ext cx="2362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32004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Once you are satisfied with the allocations in the BA Column, select the Save All icon. This will take you out of the adjustment screen and back to the beginning.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6800" y="3810000"/>
            <a:ext cx="2438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5257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If you have more than one budget, repeat Steps from #1, select another budget, and follow through to Step 8.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r1A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b="88889"/>
          <a:stretch>
            <a:fillRect/>
          </a:stretch>
        </p:blipFill>
        <p:spPr bwMode="auto">
          <a:xfrm>
            <a:off x="1143000" y="1524000"/>
            <a:ext cx="5592199" cy="9239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62000" y="9144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IV Logging out of Colleague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200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To exit system, select either Icon to close.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171700" y="27051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2895600" y="1828800"/>
            <a:ext cx="3733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81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If you want to run a report of individual budgets, follow these instructions.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7696201" cy="2771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9144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If you would like to run reports on individual budgets (like the example below), please use instructions on the following pages.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399337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762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Login in to Colleague. Go to CF, BU then BWR and double click on ODWP.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914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066800"/>
            <a:ext cx="848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 descr="ODW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838200"/>
            <a:ext cx="5705475" cy="5448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1676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Type in current budget 2012ob then select OK or hit enter.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38100" y="2476500"/>
            <a:ext cx="37338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WPPPP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143000"/>
            <a:ext cx="4867275" cy="4267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6800" y="1371600"/>
            <a:ext cx="772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19200" y="2286000"/>
            <a:ext cx="4114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2057400"/>
            <a:ext cx="121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Click on the blue box next to Not Defined.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838200"/>
            <a:ext cx="60198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1143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4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 descr="ODWP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1752600"/>
            <a:ext cx="5895975" cy="4286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752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Type Yes then select the save icon.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304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Save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14400" y="2133600"/>
            <a:ext cx="6781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000500" y="9525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38200" y="838200"/>
            <a:ext cx="8305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TABLE OF CONTENTS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I.  Logging into the Colleague …………………………………………………..…….	Page 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II  Navigation Tips    ……………………………………………………………….…….…	Page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Colleague Toolbar Icons    ………………………………………………….…..….	Page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III  Accessing Budget Management    ……………………………..……….……..	Page 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1.  Select CF, Colleague Financials …………………………….…………….….….	Page 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  Open Budget Management    ……………………………………..…….……...	Page 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 Move to RWLI, Budget Responsibility Worksheet Line    …….…….	Page 5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4.  RWLI, Budget ID LookUp    …………………………………………….…….…...	Page 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5.  Budget Responsibility Resolution   ………………………………….…….….	Page 7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6.  Adjustment to Dollar Amounts    ………………………………..……….……	Page 8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7.  BNJS – Budget Justification Notes/Scenarios    …………………….……	Page 9-10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8.  Save and Complete Process    ……………………………………………....….	Page 11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IV  Logging Out of Colleague    …………………………………………………..….	Page 12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  <a:cs typeface="Times New Roman" pitchFamily="18" charset="0"/>
              </a:rPr>
              <a:t>V   Report Instructions and Example……………………………………………...	Page 13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1. </a:t>
            </a:r>
            <a:r>
              <a:rPr lang="en-US" sz="1400" dirty="0" smtClean="0">
                <a:latin typeface="+mj-lt"/>
                <a:cs typeface="Times New Roman" pitchFamily="18" charset="0"/>
              </a:rPr>
              <a:t> 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elect </a:t>
            </a:r>
            <a:r>
              <a:rPr lang="en-US" sz="1400" dirty="0" smtClean="0">
                <a:latin typeface="+mj-lt"/>
                <a:cs typeface="Times New Roman" pitchFamily="18" charset="0"/>
              </a:rPr>
              <a:t>CF, BU, BWR &amp; ODWP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- Officer Budget Detail Worksheet.	Page 14</a:t>
            </a: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2.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Processing and Printing Instructions……………………………………..….	Page 14-21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WP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914400"/>
            <a:ext cx="5829300" cy="525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066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Change the P to an H (for Hold) then select the save icon.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381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Save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4229100" y="8001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66800" y="2286000"/>
            <a:ext cx="2971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143000"/>
            <a:ext cx="62388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137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This screen will display. Select the save icon.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60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Save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3924300" y="9525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82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7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4810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8200" y="2438400"/>
            <a:ext cx="139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Click on Finish when process is complete.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52600" y="3124200"/>
            <a:ext cx="464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743200"/>
            <a:ext cx="7924801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381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8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7030A0"/>
                </a:solidFill>
              </a:rPr>
              <a:t>This is the result page from Step 7.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81200" y="3352801"/>
            <a:ext cx="3886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Indicates there are 4 pages to this report.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52600" y="1524000"/>
            <a:ext cx="3678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Use the right arrow to move forward.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219200" y="1143000"/>
            <a:ext cx="3420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Use the back arrow to move back.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9600" y="7620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Click the close icon to take you to the main menu.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057400" y="19050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Use the print icon to print the reports to local printer.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71500" y="23241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295003" y="2514997"/>
            <a:ext cx="12199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1828800" y="2667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-265906" y="2094706"/>
            <a:ext cx="2056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676400" y="3429000"/>
            <a:ext cx="304006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143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 Logging into Colleague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288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Select the Datatel Icon from your desktop or from the Start menu. Enter your username and password as illustrated. Select OK or enter.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676400"/>
            <a:ext cx="42005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09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II Navigation Tips in Colleague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219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Colleague Toolbar Icons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47800" y="1905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be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143000"/>
            <a:ext cx="5629275" cy="5095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9" name="Picture 8" descr="APPS MEN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295400"/>
            <a:ext cx="5695950" cy="4267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685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III  Accessing Budget Management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8288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1. From the APPS Menu, select CF, Colleague Financials.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05000" y="23622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ser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990600"/>
            <a:ext cx="4867275" cy="426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1430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2. Next, from the CF menu, open BU, Budget Management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5000" y="19050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b="25437"/>
          <a:stretch/>
        </p:blipFill>
        <p:spPr bwMode="auto">
          <a:xfrm>
            <a:off x="3124200" y="838200"/>
            <a:ext cx="4838699" cy="3657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600200" y="2590800"/>
            <a:ext cx="2286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0" y="1219200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3. From the Budget Management Menu, open RWLI – Responsibility Worksheet Line.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se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838200"/>
            <a:ext cx="6524625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447800"/>
            <a:ext cx="144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4. On RWLI, go to the Budget ID LookUp and type 2012ob then select OK or enter.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28800" y="2819400"/>
            <a:ext cx="2133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evindivich\Local Settings\Temporary Internet Files\Content.Outlook\7O6D50L0\F Pa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200"/>
            <a:ext cx="62388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22098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5. Check box of budget to review, then select the Save icon.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00200" y="1752600"/>
            <a:ext cx="22860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598</Words>
  <Application>Microsoft Office PowerPoint</Application>
  <PresentationFormat>On-screen Show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USER’S GUIDE  BUDGET MANAGEMENT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Technology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test</cp:lastModifiedBy>
  <cp:revision>72</cp:revision>
  <dcterms:created xsi:type="dcterms:W3CDTF">2011-04-04T15:12:38Z</dcterms:created>
  <dcterms:modified xsi:type="dcterms:W3CDTF">2011-04-05T17:31:27Z</dcterms:modified>
</cp:coreProperties>
</file>