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Lst>
  <p:notesMasterIdLst>
    <p:notesMasterId r:id="rId16"/>
  </p:notesMasterIdLst>
  <p:sldIdLst>
    <p:sldId id="389" r:id="rId2"/>
    <p:sldId id="272" r:id="rId3"/>
    <p:sldId id="273" r:id="rId4"/>
    <p:sldId id="381" r:id="rId5"/>
    <p:sldId id="382" r:id="rId6"/>
    <p:sldId id="377" r:id="rId7"/>
    <p:sldId id="394" r:id="rId8"/>
    <p:sldId id="393" r:id="rId9"/>
    <p:sldId id="384" r:id="rId10"/>
    <p:sldId id="388" r:id="rId11"/>
    <p:sldId id="387" r:id="rId12"/>
    <p:sldId id="375" r:id="rId13"/>
    <p:sldId id="386" r:id="rId14"/>
    <p:sldId id="323"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84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0" autoAdjust="0"/>
    <p:restoredTop sz="84489" autoAdjust="0"/>
  </p:normalViewPr>
  <p:slideViewPr>
    <p:cSldViewPr snapToGrid="0">
      <p:cViewPr varScale="1">
        <p:scale>
          <a:sx n="96" d="100"/>
          <a:sy n="96" d="100"/>
        </p:scale>
        <p:origin x="936" y="90"/>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2E947F-0DCB-47BA-AF4D-535A467B9970}" type="datetimeFigureOut">
              <a:rPr lang="en-US" smtClean="0"/>
              <a:t>2/26/2024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CD33AB-CFDF-4403-A04B-DDE5359805D8}" type="slidenum">
              <a:rPr lang="en-US" smtClean="0"/>
              <a:t>‹#›</a:t>
            </a:fld>
            <a:endParaRPr lang="en-US"/>
          </a:p>
        </p:txBody>
      </p:sp>
    </p:spTree>
    <p:extLst>
      <p:ext uri="{BB962C8B-B14F-4D97-AF65-F5344CB8AC3E}">
        <p14:creationId xmlns:p14="http://schemas.microsoft.com/office/powerpoint/2010/main" val="4118074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vimeo.com/user10242217/review/466221951/bc6f95d3a7"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CD33AB-CFDF-4403-A04B-DDE5359805D8}" type="slidenum">
              <a:rPr lang="en-US" smtClean="0"/>
              <a:t>1</a:t>
            </a:fld>
            <a:endParaRPr lang="en-US"/>
          </a:p>
        </p:txBody>
      </p:sp>
    </p:spTree>
    <p:extLst>
      <p:ext uri="{BB962C8B-B14F-4D97-AF65-F5344CB8AC3E}">
        <p14:creationId xmlns:p14="http://schemas.microsoft.com/office/powerpoint/2010/main" val="1209691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CD33AB-CFDF-4403-A04B-DDE5359805D8}" type="slidenum">
              <a:rPr lang="en-US" smtClean="0"/>
              <a:t>12</a:t>
            </a:fld>
            <a:endParaRPr lang="en-US"/>
          </a:p>
        </p:txBody>
      </p:sp>
    </p:spTree>
    <p:extLst>
      <p:ext uri="{BB962C8B-B14F-4D97-AF65-F5344CB8AC3E}">
        <p14:creationId xmlns:p14="http://schemas.microsoft.com/office/powerpoint/2010/main" val="481358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CD33AB-CFDF-4403-A04B-DDE5359805D8}" type="slidenum">
              <a:rPr lang="en-US" smtClean="0"/>
              <a:t>13</a:t>
            </a:fld>
            <a:endParaRPr lang="en-US"/>
          </a:p>
        </p:txBody>
      </p:sp>
    </p:spTree>
    <p:extLst>
      <p:ext uri="{BB962C8B-B14F-4D97-AF65-F5344CB8AC3E}">
        <p14:creationId xmlns:p14="http://schemas.microsoft.com/office/powerpoint/2010/main" val="2004057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E44A77-3332-41A9-8A1E-306A684DCA57}" type="slidenum">
              <a:rPr lang="en-US" smtClean="0"/>
              <a:t>14</a:t>
            </a:fld>
            <a:endParaRPr lang="en-US"/>
          </a:p>
        </p:txBody>
      </p:sp>
    </p:spTree>
    <p:extLst>
      <p:ext uri="{BB962C8B-B14F-4D97-AF65-F5344CB8AC3E}">
        <p14:creationId xmlns:p14="http://schemas.microsoft.com/office/powerpoint/2010/main" val="2791627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Innovation is not new to Loyola—CI&amp;E is not a departure </a:t>
            </a:r>
          </a:p>
          <a:p>
            <a:r>
              <a:rPr lang="en-US" dirty="0"/>
              <a:t>Started the Jesuit order, sent missionaries all over the world, founded schools</a:t>
            </a:r>
          </a:p>
          <a:p>
            <a:r>
              <a:rPr lang="en-US" dirty="0"/>
              <a:t>CI&amp;E spirit of innovation &amp; entrepreneurship inspired by Loyola’s social justice mission (not </a:t>
            </a:r>
            <a:r>
              <a:rPr lang="en-US" dirty="0" err="1"/>
              <a:t>necc</a:t>
            </a:r>
            <a:r>
              <a:rPr lang="en-US" dirty="0"/>
              <a:t>. Silicon Valley)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E44A77-3332-41A9-8A1E-306A684DCA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940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Entrepreneurship is transforming Baltimore, and Loyola is a part of that movement through the CI&amp;E</a:t>
            </a:r>
          </a:p>
          <a:p>
            <a:endParaRPr lang="en-US" dirty="0"/>
          </a:p>
          <a:p>
            <a:endParaRPr lang="en-US" dirty="0"/>
          </a:p>
          <a:p>
            <a:r>
              <a:rPr lang="en-US" sz="1800" u="sng" dirty="0">
                <a:solidFill>
                  <a:srgbClr val="0563C1"/>
                </a:solidFill>
                <a:effectLst/>
                <a:latin typeface="Calibri" panose="020F0502020204030204" pitchFamily="34" charset="0"/>
                <a:ea typeface="Calibri" panose="020F0502020204030204" pitchFamily="34" charset="0"/>
                <a:hlinkClick r:id="rId3"/>
              </a:rPr>
              <a:t>https://vimeo.com/user10242217/review/466221951/bc6f95d3a7</a:t>
            </a:r>
            <a:r>
              <a:rPr lang="en-US" sz="1800" dirty="0">
                <a:effectLst/>
                <a:latin typeface="Calibri" panose="020F0502020204030204" pitchFamily="34" charset="0"/>
                <a:ea typeface="Calibri" panose="020F0502020204030204" pitchFamily="34" charset="0"/>
              </a:rPr>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E44A77-3332-41A9-8A1E-306A684DCA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486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CD33AB-CFDF-4403-A04B-DDE5359805D8}" type="slidenum">
              <a:rPr lang="en-US" smtClean="0"/>
              <a:t>4</a:t>
            </a:fld>
            <a:endParaRPr lang="en-US"/>
          </a:p>
        </p:txBody>
      </p:sp>
    </p:spTree>
    <p:extLst>
      <p:ext uri="{BB962C8B-B14F-4D97-AF65-F5344CB8AC3E}">
        <p14:creationId xmlns:p14="http://schemas.microsoft.com/office/powerpoint/2010/main" val="238162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CD33AB-CFDF-4403-A04B-DDE5359805D8}" type="slidenum">
              <a:rPr lang="en-US" smtClean="0"/>
              <a:t>5</a:t>
            </a:fld>
            <a:endParaRPr lang="en-US"/>
          </a:p>
        </p:txBody>
      </p:sp>
    </p:spTree>
    <p:extLst>
      <p:ext uri="{BB962C8B-B14F-4D97-AF65-F5344CB8AC3E}">
        <p14:creationId xmlns:p14="http://schemas.microsoft.com/office/powerpoint/2010/main" val="2115499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15CD33AB-CFDF-4403-A04B-DDE5359805D8}" type="slidenum">
              <a:rPr lang="en-US" smtClean="0"/>
              <a:t>6</a:t>
            </a:fld>
            <a:endParaRPr lang="en-US"/>
          </a:p>
        </p:txBody>
      </p:sp>
    </p:spTree>
    <p:extLst>
      <p:ext uri="{BB962C8B-B14F-4D97-AF65-F5344CB8AC3E}">
        <p14:creationId xmlns:p14="http://schemas.microsoft.com/office/powerpoint/2010/main" val="2212695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CD33AB-CFDF-4403-A04B-DDE5359805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36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CD33AB-CFDF-4403-A04B-DDE5359805D8}" type="slidenum">
              <a:rPr lang="en-US" smtClean="0"/>
              <a:t>9</a:t>
            </a:fld>
            <a:endParaRPr lang="en-US"/>
          </a:p>
        </p:txBody>
      </p:sp>
    </p:spTree>
    <p:extLst>
      <p:ext uri="{BB962C8B-B14F-4D97-AF65-F5344CB8AC3E}">
        <p14:creationId xmlns:p14="http://schemas.microsoft.com/office/powerpoint/2010/main" val="4187188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CD33AB-CFDF-4403-A04B-DDE5359805D8}" type="slidenum">
              <a:rPr lang="en-US" smtClean="0"/>
              <a:t>11</a:t>
            </a:fld>
            <a:endParaRPr lang="en-US"/>
          </a:p>
        </p:txBody>
      </p:sp>
    </p:spTree>
    <p:extLst>
      <p:ext uri="{BB962C8B-B14F-4D97-AF65-F5344CB8AC3E}">
        <p14:creationId xmlns:p14="http://schemas.microsoft.com/office/powerpoint/2010/main" val="1319268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184DA70-C731-4C70-880D-CCD4705E623C}" type="datetime1">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162376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787BF8-9E9F-4E3C-82E7-9088C81579F4}" type="datetimeFigureOut">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E5FB31-E364-4C24-9954-FE8719CFA921}" type="slidenum">
              <a:rPr lang="en-US" smtClean="0"/>
              <a:t>‹#›</a:t>
            </a:fld>
            <a:endParaRPr lang="en-US"/>
          </a:p>
        </p:txBody>
      </p:sp>
    </p:spTree>
    <p:extLst>
      <p:ext uri="{BB962C8B-B14F-4D97-AF65-F5344CB8AC3E}">
        <p14:creationId xmlns:p14="http://schemas.microsoft.com/office/powerpoint/2010/main" val="4104591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787BF8-9E9F-4E3C-82E7-9088C81579F4}" type="datetimeFigureOut">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E5FB31-E364-4C24-9954-FE8719CFA921}"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923101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787BF8-9E9F-4E3C-82E7-9088C81579F4}" type="datetimeFigureOut">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E5FB31-E364-4C24-9954-FE8719CFA921}" type="slidenum">
              <a:rPr lang="en-US" smtClean="0"/>
              <a:t>‹#›</a:t>
            </a:fld>
            <a:endParaRPr lang="en-US"/>
          </a:p>
        </p:txBody>
      </p:sp>
    </p:spTree>
    <p:extLst>
      <p:ext uri="{BB962C8B-B14F-4D97-AF65-F5344CB8AC3E}">
        <p14:creationId xmlns:p14="http://schemas.microsoft.com/office/powerpoint/2010/main" val="1427429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787BF8-9E9F-4E3C-82E7-9088C81579F4}" type="datetimeFigureOut">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E5FB31-E364-4C24-9954-FE8719CFA921}"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81386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787BF8-9E9F-4E3C-82E7-9088C81579F4}" type="datetimeFigureOut">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E5FB31-E364-4C24-9954-FE8719CFA921}" type="slidenum">
              <a:rPr lang="en-US" smtClean="0"/>
              <a:t>‹#›</a:t>
            </a:fld>
            <a:endParaRPr lang="en-US"/>
          </a:p>
        </p:txBody>
      </p:sp>
    </p:spTree>
    <p:extLst>
      <p:ext uri="{BB962C8B-B14F-4D97-AF65-F5344CB8AC3E}">
        <p14:creationId xmlns:p14="http://schemas.microsoft.com/office/powerpoint/2010/main" val="34496983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787BF8-9E9F-4E3C-82E7-9088C81579F4}" type="datetimeFigureOut">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E5FB31-E364-4C24-9954-FE8719CFA921}" type="slidenum">
              <a:rPr lang="en-US" smtClean="0"/>
              <a:t>‹#›</a:t>
            </a:fld>
            <a:endParaRPr lang="en-US"/>
          </a:p>
        </p:txBody>
      </p:sp>
    </p:spTree>
    <p:extLst>
      <p:ext uri="{BB962C8B-B14F-4D97-AF65-F5344CB8AC3E}">
        <p14:creationId xmlns:p14="http://schemas.microsoft.com/office/powerpoint/2010/main" val="31166379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787BF8-9E9F-4E3C-82E7-9088C81579F4}" type="datetimeFigureOut">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E5FB31-E364-4C24-9954-FE8719CFA921}" type="slidenum">
              <a:rPr lang="en-US" smtClean="0"/>
              <a:t>‹#›</a:t>
            </a:fld>
            <a:endParaRPr lang="en-US"/>
          </a:p>
        </p:txBody>
      </p:sp>
    </p:spTree>
    <p:extLst>
      <p:ext uri="{BB962C8B-B14F-4D97-AF65-F5344CB8AC3E}">
        <p14:creationId xmlns:p14="http://schemas.microsoft.com/office/powerpoint/2010/main" val="391467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E1D723-8F53-4F53-90B0-1982A396982E}" type="datetime1">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340328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669AF7-7BEB-44E4-9852-375E34362B5B}" type="datetime1">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166477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AAC38D-0552-4C82-B593-E6124DFADBE2}" type="datetime1">
              <a:rPr lang="en-US" smtClean="0"/>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130106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9DF0F1C-5577-4ACB-BB62-DF8F3C494C7E}" type="datetime1">
              <a:rPr lang="en-US" smtClean="0"/>
              <a:t>2/26/2024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790437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1775B394-D9F9-4F0C-B15D-605F45CB9E9F}" type="datetime1">
              <a:rPr lang="en-US" smtClean="0"/>
              <a:t>2/26/2024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586649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67345-2558-425A-8533-9BFDBCE15005}" type="datetime1">
              <a:rPr lang="en-US" smtClean="0"/>
              <a:t>2/26/2024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41793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BEA474-078D-4E9B-9B14-09A87B19DC46}" type="datetime1">
              <a:rPr lang="en-US" smtClean="0"/>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485890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07D986-8816-4272-A432-0437A28A9828}" type="datetime1">
              <a:rPr lang="en-US" smtClean="0"/>
              <a:t>2/26/2024</a:t>
            </a:fld>
            <a:endParaRPr lang="en-US"/>
          </a:p>
        </p:txBody>
      </p:sp>
      <p:sp>
        <p:nvSpPr>
          <p:cNvPr id="6" name="Footer Placeholder 5"/>
          <p:cNvSpPr>
            <a:spLocks noGrp="1"/>
          </p:cNvSpPr>
          <p:nvPr>
            <p:ph type="ftr" sz="quarter" idx="11"/>
          </p:nvPr>
        </p:nvSpPr>
        <p:spPr/>
        <p:txBody>
          <a:bodyPr/>
          <a:lstStyle/>
          <a:p>
            <a:pPr algn="l"/>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127332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3787BF8-9E9F-4E3C-82E7-9088C81579F4}" type="datetimeFigureOut">
              <a:rPr lang="en-US" smtClean="0"/>
              <a:t>2/26/2024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AE5FB31-E364-4C24-9954-FE8719CFA921}" type="slidenum">
              <a:rPr lang="en-US" smtClean="0"/>
              <a:t>‹#›</a:t>
            </a:fld>
            <a:endParaRPr lang="en-US"/>
          </a:p>
        </p:txBody>
      </p:sp>
    </p:spTree>
    <p:extLst>
      <p:ext uri="{BB962C8B-B14F-4D97-AF65-F5344CB8AC3E}">
        <p14:creationId xmlns:p14="http://schemas.microsoft.com/office/powerpoint/2010/main" val="314173517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freshmeetu.com/" TargetMode="Externa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hyperlink" Target="http://bit.ly/innovator-survey"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9.jpg"/><Relationship Id="rId4" Type="http://schemas.openxmlformats.org/officeDocument/2006/relationships/hyperlink" Target="https://airtable.com/appHw0ZwjVk1O9qcG/shruyNqXOoy0bOagN"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jpeg"/><Relationship Id="rId7" Type="http://schemas.openxmlformats.org/officeDocument/2006/relationships/image" Target="../media/image24.jpeg"/><Relationship Id="rId12" Type="http://schemas.openxmlformats.org/officeDocument/2006/relationships/image" Target="../media/image29.png"/><Relationship Id="rId2" Type="http://schemas.openxmlformats.org/officeDocument/2006/relationships/notesSlide" Target="../notesSlides/notesSlide10.xml"/><Relationship Id="rId16" Type="http://schemas.openxmlformats.org/officeDocument/2006/relationships/image" Target="../media/image33.png"/><Relationship Id="rId1" Type="http://schemas.openxmlformats.org/officeDocument/2006/relationships/slideLayout" Target="../slideLayouts/slideLayout6.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jpeg"/></Relationships>
</file>

<file path=ppt/slides/_rels/slide13.xml.rels><?xml version="1.0" encoding="UTF-8" standalone="yes"?>
<Relationships xmlns="http://schemas.openxmlformats.org/package/2006/relationships"><Relationship Id="rId8" Type="http://schemas.openxmlformats.org/officeDocument/2006/relationships/hyperlink" Target="https://outlook.office365.com/book/CenterforInnovationampampEntrepreneurship@students.loyola.edu/" TargetMode="External"/><Relationship Id="rId13" Type="http://schemas.openxmlformats.org/officeDocument/2006/relationships/hyperlink" Target="https://bit.ly/3ugZkhT" TargetMode="External"/><Relationship Id="rId3" Type="http://schemas.openxmlformats.org/officeDocument/2006/relationships/image" Target="../media/image34.png"/><Relationship Id="rId7" Type="http://schemas.openxmlformats.org/officeDocument/2006/relationships/image" Target="../media/image36.png"/><Relationship Id="rId12" Type="http://schemas.openxmlformats.org/officeDocument/2006/relationships/hyperlink" Target="https://bridge.loyola.edu/cie/club_signup"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hyperlink" Target="https://www.loyola.edu/sellinger-business/academics/undergraduate/innovation-entrepreneurship" TargetMode="External"/><Relationship Id="rId11" Type="http://schemas.openxmlformats.org/officeDocument/2006/relationships/image" Target="../media/image38.jpeg"/><Relationship Id="rId5" Type="http://schemas.openxmlformats.org/officeDocument/2006/relationships/image" Target="../media/image35.png"/><Relationship Id="rId15" Type="http://schemas.openxmlformats.org/officeDocument/2006/relationships/hyperlink" Target="https://airtable.com/appAvCOBYsFleuC1y/pagWzdjnps994sXRa/form" TargetMode="External"/><Relationship Id="rId10" Type="http://schemas.openxmlformats.org/officeDocument/2006/relationships/hyperlink" Target="https://www.loyola.edu/department/center-innovation-entrepreneurship/about/newsletter" TargetMode="External"/><Relationship Id="rId4" Type="http://schemas.openxmlformats.org/officeDocument/2006/relationships/hyperlink" Target="https://www.loyola.edu/department/center-innovation-entrepreneurship/angels" TargetMode="External"/><Relationship Id="rId9" Type="http://schemas.openxmlformats.org/officeDocument/2006/relationships/image" Target="../media/image37.png"/><Relationship Id="rId1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hyperlink" Target="https://www.loyola.edu/innovation" TargetMode="External"/><Relationship Id="rId7"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mailto:webolger@loyola.edu" TargetMode="External"/><Relationship Id="rId5" Type="http://schemas.openxmlformats.org/officeDocument/2006/relationships/hyperlink" Target="https://www.loyola.edu/department/center-innovation-entrepreneurship/about/newsletter" TargetMode="External"/><Relationship Id="rId4" Type="http://schemas.openxmlformats.org/officeDocument/2006/relationships/hyperlink" Target="https://bridge.loyola.edu/cie/club_signu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hyperlink" Target="https://vimeo.com/user10242217/review/466221951/bc6f95d3a7"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mailto:jweinstein1@loyola.edu"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loyola.edu/department/center-innovation-entrepreneurship/angels"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hyperlink" Target="https://bit.ly/3ugZkhT"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mailto:ajjunikiewicz@loyola.edu"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bit.ly/innovator-survey" TargetMode="External"/><Relationship Id="rId5" Type="http://schemas.openxmlformats.org/officeDocument/2006/relationships/image" Target="../media/image16.pn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and gold logo&#10;&#10;Description automatically generated">
            <a:extLst>
              <a:ext uri="{FF2B5EF4-FFF2-40B4-BE49-F238E27FC236}">
                <a16:creationId xmlns:a16="http://schemas.microsoft.com/office/drawing/2014/main" id="{335B5840-C0AE-2539-9FAB-BC94A3E89136}"/>
              </a:ext>
            </a:extLst>
          </p:cNvPr>
          <p:cNvPicPr>
            <a:picLocks noChangeAspect="1"/>
          </p:cNvPicPr>
          <p:nvPr/>
        </p:nvPicPr>
        <p:blipFill rotWithShape="1">
          <a:blip r:embed="rId3">
            <a:extLst>
              <a:ext uri="{28A0092B-C50C-407E-A947-70E740481C1C}">
                <a14:useLocalDpi xmlns:a14="http://schemas.microsoft.com/office/drawing/2010/main" val="0"/>
              </a:ext>
            </a:extLst>
          </a:blip>
          <a:srcRect l="4433" r="64506" b="3105"/>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itle 1">
            <a:extLst>
              <a:ext uri="{FF2B5EF4-FFF2-40B4-BE49-F238E27FC236}">
                <a16:creationId xmlns:a16="http://schemas.microsoft.com/office/drawing/2014/main" id="{20DF18F9-F4DB-E0A5-4DC1-47B48D9529AE}"/>
              </a:ext>
            </a:extLst>
          </p:cNvPr>
          <p:cNvSpPr>
            <a:spLocks noGrp="1"/>
          </p:cNvSpPr>
          <p:nvPr>
            <p:ph type="ctrTitle"/>
          </p:nvPr>
        </p:nvSpPr>
        <p:spPr>
          <a:xfrm>
            <a:off x="4866290" y="1678665"/>
            <a:ext cx="4950373" cy="2372168"/>
          </a:xfrm>
        </p:spPr>
        <p:txBody>
          <a:bodyPr>
            <a:noAutofit/>
          </a:bodyPr>
          <a:lstStyle/>
          <a:p>
            <a:pPr>
              <a:lnSpc>
                <a:spcPct val="90000"/>
              </a:lnSpc>
            </a:pPr>
            <a:r>
              <a:rPr lang="en-US" sz="3600" b="1" dirty="0"/>
              <a:t>Innovation &amp; Entrepreneurship at Loyola University Maryland</a:t>
            </a:r>
          </a:p>
        </p:txBody>
      </p:sp>
      <p:sp>
        <p:nvSpPr>
          <p:cNvPr id="3" name="Subtitle 2">
            <a:extLst>
              <a:ext uri="{FF2B5EF4-FFF2-40B4-BE49-F238E27FC236}">
                <a16:creationId xmlns:a16="http://schemas.microsoft.com/office/drawing/2014/main" id="{2DDF76D0-D580-47BB-1D54-035BAD5077C8}"/>
              </a:ext>
            </a:extLst>
          </p:cNvPr>
          <p:cNvSpPr>
            <a:spLocks noGrp="1"/>
          </p:cNvSpPr>
          <p:nvPr>
            <p:ph type="subTitle" idx="1"/>
          </p:nvPr>
        </p:nvSpPr>
        <p:spPr>
          <a:xfrm>
            <a:off x="4534979" y="4050833"/>
            <a:ext cx="5287848" cy="1492211"/>
          </a:xfrm>
        </p:spPr>
        <p:txBody>
          <a:bodyPr>
            <a:normAutofit/>
          </a:bodyPr>
          <a:lstStyle/>
          <a:p>
            <a:pPr>
              <a:lnSpc>
                <a:spcPct val="90000"/>
              </a:lnSpc>
              <a:spcBef>
                <a:spcPts val="300"/>
              </a:spcBef>
            </a:pPr>
            <a:r>
              <a:rPr lang="en-US" sz="1700" b="1" i="1" dirty="0"/>
              <a:t>The Latest on the Simon Center for </a:t>
            </a:r>
          </a:p>
          <a:p>
            <a:pPr>
              <a:lnSpc>
                <a:spcPct val="90000"/>
              </a:lnSpc>
              <a:spcBef>
                <a:spcPts val="300"/>
              </a:spcBef>
            </a:pPr>
            <a:r>
              <a:rPr lang="en-US" sz="1700" b="1" i="1" dirty="0"/>
              <a:t>Innovation &amp; Entrepreneurship </a:t>
            </a:r>
          </a:p>
          <a:p>
            <a:pPr>
              <a:lnSpc>
                <a:spcPct val="90000"/>
              </a:lnSpc>
              <a:spcBef>
                <a:spcPts val="300"/>
              </a:spcBef>
            </a:pPr>
            <a:r>
              <a:rPr lang="en-US" sz="1700" b="1" i="1" dirty="0"/>
              <a:t>and the Innovation &amp; Entrepreneurship Minor</a:t>
            </a:r>
          </a:p>
          <a:p>
            <a:pPr>
              <a:lnSpc>
                <a:spcPct val="90000"/>
              </a:lnSpc>
              <a:spcBef>
                <a:spcPts val="300"/>
              </a:spcBef>
            </a:pPr>
            <a:endParaRPr lang="en-US" sz="1700" b="1" i="1" dirty="0"/>
          </a:p>
          <a:p>
            <a:pPr>
              <a:lnSpc>
                <a:spcPct val="90000"/>
              </a:lnSpc>
              <a:spcBef>
                <a:spcPts val="300"/>
              </a:spcBef>
            </a:pPr>
            <a:r>
              <a:rPr lang="en-US" sz="1700" b="1" i="1" dirty="0"/>
              <a:t>- Spring 2024 -</a:t>
            </a:r>
          </a:p>
        </p:txBody>
      </p:sp>
    </p:spTree>
    <p:extLst>
      <p:ext uri="{BB962C8B-B14F-4D97-AF65-F5344CB8AC3E}">
        <p14:creationId xmlns:p14="http://schemas.microsoft.com/office/powerpoint/2010/main" val="1533890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9E63A1-37B6-FC8C-912B-3A6278AA86BE}"/>
              </a:ext>
            </a:extLst>
          </p:cNvPr>
          <p:cNvSpPr>
            <a:spLocks noGrp="1"/>
          </p:cNvSpPr>
          <p:nvPr>
            <p:ph type="title"/>
          </p:nvPr>
        </p:nvSpPr>
        <p:spPr>
          <a:xfrm>
            <a:off x="256920" y="87857"/>
            <a:ext cx="8596668" cy="1320800"/>
          </a:xfrm>
        </p:spPr>
        <p:txBody>
          <a:bodyPr>
            <a:normAutofit/>
          </a:bodyPr>
          <a:lstStyle/>
          <a:p>
            <a:r>
              <a:rPr lang="en-US" sz="4000" b="1" dirty="0"/>
              <a:t>Promoting Student Entrepreneurs &amp; Their Businesses</a:t>
            </a:r>
          </a:p>
        </p:txBody>
      </p:sp>
      <p:sp>
        <p:nvSpPr>
          <p:cNvPr id="7" name="Content Placeholder 6">
            <a:extLst>
              <a:ext uri="{FF2B5EF4-FFF2-40B4-BE49-F238E27FC236}">
                <a16:creationId xmlns:a16="http://schemas.microsoft.com/office/drawing/2014/main" id="{6CB955B9-7DA6-098F-967C-B23DEAE70DE6}"/>
              </a:ext>
            </a:extLst>
          </p:cNvPr>
          <p:cNvSpPr>
            <a:spLocks noGrp="1"/>
          </p:cNvSpPr>
          <p:nvPr>
            <p:ph sz="half" idx="1"/>
          </p:nvPr>
        </p:nvSpPr>
        <p:spPr>
          <a:xfrm>
            <a:off x="256920" y="1488614"/>
            <a:ext cx="4959136" cy="3880772"/>
          </a:xfrm>
        </p:spPr>
        <p:txBody>
          <a:bodyPr>
            <a:normAutofit/>
          </a:bodyPr>
          <a:lstStyle/>
          <a:p>
            <a:r>
              <a:rPr lang="en-US" sz="1600" dirty="0">
                <a:latin typeface="Calibri" panose="020F0502020204030204" pitchFamily="34" charset="0"/>
                <a:cs typeface="Calibri" panose="020F0502020204030204" pitchFamily="34" charset="0"/>
              </a:rPr>
              <a:t>Student-Made provides an effective and entirely student-run platform for entrepreneurial students to reach supporters on their campus and in the University’s network.</a:t>
            </a:r>
          </a:p>
          <a:p>
            <a:r>
              <a:rPr lang="en-US" sz="1600" dirty="0">
                <a:latin typeface="Calibri" panose="020F0502020204030204" pitchFamily="34" charset="0"/>
                <a:cs typeface="Calibri" panose="020F0502020204030204" pitchFamily="34" charset="0"/>
              </a:rPr>
              <a:t>The Simon Center for Innovation &amp; Entrepreneurship is launching the Loyola University Maryland Store in Fall 2024.</a:t>
            </a:r>
          </a:p>
          <a:p>
            <a:r>
              <a:rPr lang="en-US" sz="1600" dirty="0">
                <a:latin typeface="Calibri" panose="020F0502020204030204" pitchFamily="34" charset="0"/>
                <a:cs typeface="Calibri" panose="020F0502020204030204" pitchFamily="34" charset="0"/>
              </a:rPr>
              <a:t>This spring, SCI&amp;E will be recruiting students to service in leadership roles to build and operate the Loyola store. The Center is working to offer students in these roles academic credit through an internship. Contact Jennifer Sullivan at the Center for more info!</a:t>
            </a:r>
          </a:p>
          <a:p>
            <a:endParaRPr lang="en-US" sz="1600" dirty="0">
              <a:latin typeface="Calibri" panose="020F0502020204030204" pitchFamily="34" charset="0"/>
              <a:cs typeface="Calibri" panose="020F0502020204030204" pitchFamily="34" charset="0"/>
            </a:endParaRPr>
          </a:p>
        </p:txBody>
      </p:sp>
      <p:sp>
        <p:nvSpPr>
          <p:cNvPr id="9" name="Content Placeholder 8">
            <a:extLst>
              <a:ext uri="{FF2B5EF4-FFF2-40B4-BE49-F238E27FC236}">
                <a16:creationId xmlns:a16="http://schemas.microsoft.com/office/drawing/2014/main" id="{EBDE77A1-262E-BB1D-C24E-63F361E7C8E2}"/>
              </a:ext>
            </a:extLst>
          </p:cNvPr>
          <p:cNvSpPr>
            <a:spLocks noGrp="1"/>
          </p:cNvSpPr>
          <p:nvPr>
            <p:ph sz="half" idx="2"/>
          </p:nvPr>
        </p:nvSpPr>
        <p:spPr>
          <a:xfrm>
            <a:off x="5408023" y="2478453"/>
            <a:ext cx="4491352" cy="3880773"/>
          </a:xfrm>
        </p:spPr>
        <p:txBody>
          <a:bodyPr>
            <a:normAutofit/>
          </a:bodyPr>
          <a:lstStyle/>
          <a:p>
            <a:r>
              <a:rPr lang="en-US" sz="1600" b="0" i="0" dirty="0" err="1">
                <a:solidFill>
                  <a:schemeClr val="tx1"/>
                </a:solidFill>
                <a:effectLst/>
                <a:latin typeface="Calibri" panose="020F0502020204030204" pitchFamily="34" charset="0"/>
                <a:cs typeface="Calibri" panose="020F0502020204030204" pitchFamily="34" charset="0"/>
              </a:rPr>
              <a:t>Freshmeet</a:t>
            </a:r>
            <a:r>
              <a:rPr lang="en-US" sz="1600" b="0" i="0" dirty="0">
                <a:solidFill>
                  <a:schemeClr val="tx1"/>
                </a:solidFill>
                <a:effectLst/>
                <a:latin typeface="Calibri" panose="020F0502020204030204" pitchFamily="34" charset="0"/>
                <a:cs typeface="Calibri" panose="020F0502020204030204" pitchFamily="34" charset="0"/>
              </a:rPr>
              <a:t> U. is a platform designed to meet the needs of freelance Creatives. </a:t>
            </a:r>
          </a:p>
          <a:p>
            <a:r>
              <a:rPr lang="en-US" sz="1600" b="0" i="0" dirty="0">
                <a:solidFill>
                  <a:schemeClr val="tx1"/>
                </a:solidFill>
                <a:effectLst/>
                <a:latin typeface="Calibri" panose="020F0502020204030204" pitchFamily="34" charset="0"/>
                <a:cs typeface="Calibri" panose="020F0502020204030204" pitchFamily="34" charset="0"/>
              </a:rPr>
              <a:t>Users engage with </a:t>
            </a:r>
            <a:r>
              <a:rPr lang="en-US" sz="1600" b="0" i="0" dirty="0" err="1">
                <a:solidFill>
                  <a:schemeClr val="tx1"/>
                </a:solidFill>
                <a:effectLst/>
                <a:latin typeface="Calibri" panose="020F0502020204030204" pitchFamily="34" charset="0"/>
                <a:cs typeface="Calibri" panose="020F0502020204030204" pitchFamily="34" charset="0"/>
              </a:rPr>
              <a:t>FreshmeetU</a:t>
            </a:r>
            <a:r>
              <a:rPr lang="en-US" sz="1600" b="0" i="0" dirty="0">
                <a:solidFill>
                  <a:schemeClr val="tx1"/>
                </a:solidFill>
                <a:effectLst/>
                <a:latin typeface="Calibri" panose="020F0502020204030204" pitchFamily="34" charset="0"/>
                <a:cs typeface="Calibri" panose="020F0502020204030204" pitchFamily="34" charset="0"/>
              </a:rPr>
              <a:t> to develop a viable plan for their future; mentoring and teaching Creative everything they need to know from, Accounting to Zoom, how to start and maintain their freelance company.</a:t>
            </a:r>
          </a:p>
          <a:p>
            <a:r>
              <a:rPr lang="en-US" sz="1600" dirty="0">
                <a:solidFill>
                  <a:schemeClr val="tx1"/>
                </a:solidFill>
                <a:latin typeface="Calibri" panose="020F0502020204030204" pitchFamily="34" charset="0"/>
                <a:cs typeface="Calibri" panose="020F0502020204030204" pitchFamily="34" charset="0"/>
              </a:rPr>
              <a:t>The Simon Center for Innovation &amp; Entrepreneurship &amp; the Rizzo Career Center are </a:t>
            </a:r>
            <a:r>
              <a:rPr lang="en-US" sz="1600" b="0" i="0" dirty="0">
                <a:solidFill>
                  <a:schemeClr val="tx1"/>
                </a:solidFill>
                <a:effectLst/>
                <a:latin typeface="Calibri" panose="020F0502020204030204" pitchFamily="34" charset="0"/>
                <a:cs typeface="Calibri" panose="020F0502020204030204" pitchFamily="34" charset="0"/>
              </a:rPr>
              <a:t>collaborating with </a:t>
            </a:r>
            <a:r>
              <a:rPr lang="en-US" sz="1600" b="0" i="0" dirty="0" err="1">
                <a:solidFill>
                  <a:schemeClr val="tx1"/>
                </a:solidFill>
                <a:effectLst/>
                <a:latin typeface="Calibri" panose="020F0502020204030204" pitchFamily="34" charset="0"/>
                <a:cs typeface="Calibri" panose="020F0502020204030204" pitchFamily="34" charset="0"/>
              </a:rPr>
              <a:t>FreshmeetU</a:t>
            </a:r>
            <a:r>
              <a:rPr lang="en-US" sz="1600" b="0" i="0" dirty="0">
                <a:solidFill>
                  <a:schemeClr val="tx1"/>
                </a:solidFill>
                <a:effectLst/>
                <a:latin typeface="Calibri" panose="020F0502020204030204" pitchFamily="34" charset="0"/>
                <a:cs typeface="Calibri" panose="020F0502020204030204" pitchFamily="34" charset="0"/>
              </a:rPr>
              <a:t> to make the platform available to interested student.</a:t>
            </a:r>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Contact the Center for more info and learn more at </a:t>
            </a:r>
            <a:r>
              <a:rPr lang="en-US" sz="1600" b="1" dirty="0">
                <a:latin typeface="Calibri" panose="020F0502020204030204" pitchFamily="34" charset="0"/>
                <a:cs typeface="Calibri" panose="020F0502020204030204" pitchFamily="34" charset="0"/>
                <a:hlinkClick r:id="rId2"/>
              </a:rPr>
              <a:t>freshmeetu.com</a:t>
            </a:r>
            <a:r>
              <a:rPr lang="en-US" sz="1600" b="1" dirty="0">
                <a:latin typeface="Calibri" panose="020F0502020204030204" pitchFamily="34" charset="0"/>
                <a:cs typeface="Calibri" panose="020F0502020204030204" pitchFamily="34" charset="0"/>
              </a:rPr>
              <a:t>.</a:t>
            </a:r>
          </a:p>
        </p:txBody>
      </p:sp>
      <p:pic>
        <p:nvPicPr>
          <p:cNvPr id="11" name="Picture 10" descr="A white letters on a black background&#10;&#10;Description automatically generated">
            <a:extLst>
              <a:ext uri="{FF2B5EF4-FFF2-40B4-BE49-F238E27FC236}">
                <a16:creationId xmlns:a16="http://schemas.microsoft.com/office/drawing/2014/main" id="{F928D677-6520-6AC6-680B-2241A92FC9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8516" y="1433312"/>
            <a:ext cx="4491352" cy="892283"/>
          </a:xfrm>
          <a:prstGeom prst="rect">
            <a:avLst/>
          </a:prstGeom>
          <a:solidFill>
            <a:schemeClr val="bg1">
              <a:lumMod val="65000"/>
            </a:schemeClr>
          </a:solidFill>
        </p:spPr>
      </p:pic>
      <p:pic>
        <p:nvPicPr>
          <p:cNvPr id="15" name="Picture 14" descr="A sign in front of a building&#10;&#10;Description automatically generated">
            <a:extLst>
              <a:ext uri="{FF2B5EF4-FFF2-40B4-BE49-F238E27FC236}">
                <a16:creationId xmlns:a16="http://schemas.microsoft.com/office/drawing/2014/main" id="{37CB6805-41E1-D730-8888-0B7D09171296}"/>
              </a:ext>
            </a:extLst>
          </p:cNvPr>
          <p:cNvPicPr>
            <a:picLocks noChangeAspect="1"/>
          </p:cNvPicPr>
          <p:nvPr/>
        </p:nvPicPr>
        <p:blipFill rotWithShape="1">
          <a:blip r:embed="rId4">
            <a:extLst>
              <a:ext uri="{28A0092B-C50C-407E-A947-70E740481C1C}">
                <a14:useLocalDpi xmlns:a14="http://schemas.microsoft.com/office/drawing/2010/main" val="0"/>
              </a:ext>
            </a:extLst>
          </a:blip>
          <a:srcRect t="11639" b="12341"/>
          <a:stretch/>
        </p:blipFill>
        <p:spPr>
          <a:xfrm>
            <a:off x="695290" y="4828875"/>
            <a:ext cx="4252883" cy="1810463"/>
          </a:xfrm>
          <a:prstGeom prst="rect">
            <a:avLst/>
          </a:prstGeom>
        </p:spPr>
      </p:pic>
    </p:spTree>
    <p:extLst>
      <p:ext uri="{BB962C8B-B14F-4D97-AF65-F5344CB8AC3E}">
        <p14:creationId xmlns:p14="http://schemas.microsoft.com/office/powerpoint/2010/main" val="3447143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5" name="Straight Connector 14">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Isosceles Triangle 22">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5" name="Title 4">
            <a:extLst>
              <a:ext uri="{FF2B5EF4-FFF2-40B4-BE49-F238E27FC236}">
                <a16:creationId xmlns:a16="http://schemas.microsoft.com/office/drawing/2014/main" id="{024CB556-ECAC-9897-A83C-56179541D52C}"/>
              </a:ext>
            </a:extLst>
          </p:cNvPr>
          <p:cNvSpPr>
            <a:spLocks noGrp="1"/>
          </p:cNvSpPr>
          <p:nvPr>
            <p:ph type="title"/>
          </p:nvPr>
        </p:nvSpPr>
        <p:spPr>
          <a:xfrm>
            <a:off x="5376733" y="609600"/>
            <a:ext cx="4063534" cy="1320800"/>
          </a:xfrm>
        </p:spPr>
        <p:txBody>
          <a:bodyPr vert="horz" lIns="91440" tIns="45720" rIns="91440" bIns="45720" rtlCol="0" anchor="t">
            <a:noAutofit/>
          </a:bodyPr>
          <a:lstStyle/>
          <a:p>
            <a:pPr>
              <a:lnSpc>
                <a:spcPct val="90000"/>
              </a:lnSpc>
            </a:pPr>
            <a:r>
              <a:rPr lang="en-US" sz="2800" dirty="0"/>
              <a:t>Join the Simon Center’s </a:t>
            </a:r>
            <a:br>
              <a:rPr lang="en-US" sz="2800" dirty="0"/>
            </a:br>
            <a:r>
              <a:rPr lang="en-US" sz="2800" dirty="0"/>
              <a:t>Entrepreneurs &amp; Innovators Network</a:t>
            </a:r>
          </a:p>
        </p:txBody>
      </p:sp>
      <p:sp>
        <p:nvSpPr>
          <p:cNvPr id="6" name="Content Placeholder 5">
            <a:extLst>
              <a:ext uri="{FF2B5EF4-FFF2-40B4-BE49-F238E27FC236}">
                <a16:creationId xmlns:a16="http://schemas.microsoft.com/office/drawing/2014/main" id="{708DF269-4317-FA7D-18AA-28A6E9FDB1BA}"/>
              </a:ext>
            </a:extLst>
          </p:cNvPr>
          <p:cNvSpPr>
            <a:spLocks noGrp="1"/>
          </p:cNvSpPr>
          <p:nvPr>
            <p:ph sz="half" idx="1"/>
          </p:nvPr>
        </p:nvSpPr>
        <p:spPr>
          <a:xfrm>
            <a:off x="5049562" y="2160589"/>
            <a:ext cx="4419267" cy="3880773"/>
          </a:xfrm>
        </p:spPr>
        <p:txBody>
          <a:bodyPr vert="horz" lIns="91440" tIns="45720" rIns="91440" bIns="45720" rtlCol="0">
            <a:normAutofit/>
          </a:bodyPr>
          <a:lstStyle/>
          <a:p>
            <a:r>
              <a:rPr lang="en-US" sz="2000" b="1" i="1" u="sng" dirty="0">
                <a:hlinkClick r:id="rId3"/>
              </a:rPr>
              <a:t>CLICK HERE</a:t>
            </a:r>
            <a:r>
              <a:rPr lang="en-US" sz="2000" b="1" i="1" dirty="0"/>
              <a:t> </a:t>
            </a:r>
            <a:r>
              <a:rPr lang="en-US" sz="2000" dirty="0"/>
              <a:t>if you have an idea, side-hustle, or start-up business to join our network and access our resources and assistance.</a:t>
            </a:r>
            <a:br>
              <a:rPr lang="en-US" sz="2000" dirty="0"/>
            </a:br>
            <a:endParaRPr lang="en-US" sz="2000" dirty="0"/>
          </a:p>
          <a:p>
            <a:r>
              <a:rPr lang="en-US" sz="2000" i="1" u="sng" dirty="0">
                <a:hlinkClick r:id="rId4"/>
              </a:rPr>
              <a:t>CLICK HERE</a:t>
            </a:r>
            <a:r>
              <a:rPr lang="en-US" sz="2000" dirty="0"/>
              <a:t> to express your interest in volunteering with the Center as a mentor or coach for innovators and entrepreneurs in our network.</a:t>
            </a:r>
          </a:p>
        </p:txBody>
      </p:sp>
      <p:pic>
        <p:nvPicPr>
          <p:cNvPr id="9" name="Content Placeholder 8" descr="Businesswoman reviewing notes on a wall">
            <a:extLst>
              <a:ext uri="{FF2B5EF4-FFF2-40B4-BE49-F238E27FC236}">
                <a16:creationId xmlns:a16="http://schemas.microsoft.com/office/drawing/2014/main" id="{1A9B0F25-0D0B-EC19-AA5E-21C2A0FA78F1}"/>
              </a:ext>
            </a:extLst>
          </p:cNvPr>
          <p:cNvPicPr>
            <a:picLocks noGrp="1" noChangeAspect="1"/>
          </p:cNvPicPr>
          <p:nvPr>
            <p:ph sz="half" idx="2"/>
          </p:nvPr>
        </p:nvPicPr>
        <p:blipFill rotWithShape="1">
          <a:blip r:embed="rId5">
            <a:extLst>
              <a:ext uri="{28A0092B-C50C-407E-A947-70E740481C1C}">
                <a14:useLocalDpi xmlns:a14="http://schemas.microsoft.com/office/drawing/2010/main" val="0"/>
              </a:ext>
            </a:extLst>
          </a:blip>
          <a:srcRect l="33709" r="13780"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solidFill>
            <a:srgbClr val="FFFFFF">
              <a:shade val="85000"/>
            </a:srgbClr>
          </a:solidFill>
          <a:scene3d>
            <a:camera prst="perspectiveContrastingLeftFacing">
              <a:rot lat="540000" lon="2100000" rev="0"/>
            </a:camera>
            <a:lightRig rig="soft" dir="t"/>
          </a:scene3d>
          <a:sp3d contourW="12700" prstMaterial="matte">
            <a:bevelT w="63500" h="50800"/>
            <a:contourClr>
              <a:srgbClr val="C0C0C0"/>
            </a:contourClr>
          </a:sp3d>
        </p:spPr>
      </p:pic>
      <p:sp>
        <p:nvSpPr>
          <p:cNvPr id="26" name="Isosceles Triangle 25">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600944100"/>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logo for hubspot&#10;&#10;Description automatically generated">
            <a:extLst>
              <a:ext uri="{FF2B5EF4-FFF2-40B4-BE49-F238E27FC236}">
                <a16:creationId xmlns:a16="http://schemas.microsoft.com/office/drawing/2014/main" id="{0BD032A0-193F-792B-5EB1-18371E7880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9728" y="1832300"/>
            <a:ext cx="2096535" cy="1569473"/>
          </a:xfrm>
          <a:prstGeom prst="rect">
            <a:avLst/>
          </a:prstGeom>
        </p:spPr>
      </p:pic>
      <p:pic>
        <p:nvPicPr>
          <p:cNvPr id="20" name="Picture 19" descr="A black and blue logo with black text&#10;&#10;Description automatically generated">
            <a:extLst>
              <a:ext uri="{FF2B5EF4-FFF2-40B4-BE49-F238E27FC236}">
                <a16:creationId xmlns:a16="http://schemas.microsoft.com/office/drawing/2014/main" id="{ECCA44B0-FD7A-380A-DFF1-196CA82C5C45}"/>
              </a:ext>
            </a:extLst>
          </p:cNvPr>
          <p:cNvPicPr>
            <a:picLocks noChangeAspect="1"/>
          </p:cNvPicPr>
          <p:nvPr/>
        </p:nvPicPr>
        <p:blipFill rotWithShape="1">
          <a:blip r:embed="rId4">
            <a:extLst>
              <a:ext uri="{28A0092B-C50C-407E-A947-70E740481C1C}">
                <a14:useLocalDpi xmlns:a14="http://schemas.microsoft.com/office/drawing/2010/main" val="0"/>
              </a:ext>
            </a:extLst>
          </a:blip>
          <a:srcRect l="28512" r="25422"/>
          <a:stretch/>
        </p:blipFill>
        <p:spPr>
          <a:xfrm>
            <a:off x="8379444" y="1775276"/>
            <a:ext cx="1037794" cy="1404089"/>
          </a:xfrm>
          <a:prstGeom prst="rect">
            <a:avLst/>
          </a:prstGeom>
        </p:spPr>
      </p:pic>
      <p:pic>
        <p:nvPicPr>
          <p:cNvPr id="4" name="Graphic 3">
            <a:extLst>
              <a:ext uri="{FF2B5EF4-FFF2-40B4-BE49-F238E27FC236}">
                <a16:creationId xmlns:a16="http://schemas.microsoft.com/office/drawing/2014/main" id="{7F8ED02A-D730-3207-FF48-FBDCEC39C8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5021" y="1105200"/>
            <a:ext cx="3249144" cy="823353"/>
          </a:xfrm>
          <a:prstGeom prst="rect">
            <a:avLst/>
          </a:prstGeom>
        </p:spPr>
      </p:pic>
      <p:pic>
        <p:nvPicPr>
          <p:cNvPr id="6" name="Picture 5" descr="A purple logo with text&#10;&#10;Description automatically generated">
            <a:extLst>
              <a:ext uri="{FF2B5EF4-FFF2-40B4-BE49-F238E27FC236}">
                <a16:creationId xmlns:a16="http://schemas.microsoft.com/office/drawing/2014/main" id="{3EF669C5-3C08-7E80-D363-C74DE12D2715}"/>
              </a:ext>
            </a:extLst>
          </p:cNvPr>
          <p:cNvPicPr>
            <a:picLocks noChangeAspect="1"/>
          </p:cNvPicPr>
          <p:nvPr/>
        </p:nvPicPr>
        <p:blipFill rotWithShape="1">
          <a:blip r:embed="rId7">
            <a:extLst>
              <a:ext uri="{28A0092B-C50C-407E-A947-70E740481C1C}">
                <a14:useLocalDpi xmlns:a14="http://schemas.microsoft.com/office/drawing/2010/main" val="0"/>
              </a:ext>
            </a:extLst>
          </a:blip>
          <a:srcRect t="10621" b="16144"/>
          <a:stretch/>
        </p:blipFill>
        <p:spPr>
          <a:xfrm>
            <a:off x="3854693" y="1129811"/>
            <a:ext cx="2195654" cy="1608008"/>
          </a:xfrm>
          <a:prstGeom prst="rect">
            <a:avLst/>
          </a:prstGeom>
        </p:spPr>
      </p:pic>
      <p:pic>
        <p:nvPicPr>
          <p:cNvPr id="8" name="Picture 7" descr="A logo for a company&#10;&#10;Description automatically generated">
            <a:extLst>
              <a:ext uri="{FF2B5EF4-FFF2-40B4-BE49-F238E27FC236}">
                <a16:creationId xmlns:a16="http://schemas.microsoft.com/office/drawing/2014/main" id="{948A651E-DBF9-A8D9-1217-916377C46E1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22027" y="3371635"/>
            <a:ext cx="2714834" cy="1357417"/>
          </a:xfrm>
          <a:prstGeom prst="rect">
            <a:avLst/>
          </a:prstGeom>
        </p:spPr>
      </p:pic>
      <p:pic>
        <p:nvPicPr>
          <p:cNvPr id="10" name="Picture 9" descr="A close-up of a logo&#10;&#10;Description automatically generated">
            <a:extLst>
              <a:ext uri="{FF2B5EF4-FFF2-40B4-BE49-F238E27FC236}">
                <a16:creationId xmlns:a16="http://schemas.microsoft.com/office/drawing/2014/main" id="{B1734EC3-8686-C4A6-5A98-AD6B10131E1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8355" y="2892321"/>
            <a:ext cx="2776847" cy="1073358"/>
          </a:xfrm>
          <a:prstGeom prst="rect">
            <a:avLst/>
          </a:prstGeom>
        </p:spPr>
      </p:pic>
      <p:pic>
        <p:nvPicPr>
          <p:cNvPr id="12" name="Picture 11" descr="A logo with green leaves&#10;&#10;Description automatically generated">
            <a:extLst>
              <a:ext uri="{FF2B5EF4-FFF2-40B4-BE49-F238E27FC236}">
                <a16:creationId xmlns:a16="http://schemas.microsoft.com/office/drawing/2014/main" id="{E604353D-44DB-FCB1-61CD-C73D241A365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79245" y="321654"/>
            <a:ext cx="2523286" cy="1567093"/>
          </a:xfrm>
          <a:prstGeom prst="rect">
            <a:avLst/>
          </a:prstGeom>
        </p:spPr>
      </p:pic>
      <p:pic>
        <p:nvPicPr>
          <p:cNvPr id="16" name="Picture 15" descr="A blue and white logo&#10;&#10;Description automatically generated">
            <a:extLst>
              <a:ext uri="{FF2B5EF4-FFF2-40B4-BE49-F238E27FC236}">
                <a16:creationId xmlns:a16="http://schemas.microsoft.com/office/drawing/2014/main" id="{7FFA66B3-4820-1FC8-A52D-3914E12AE990}"/>
              </a:ext>
            </a:extLst>
          </p:cNvPr>
          <p:cNvPicPr>
            <a:picLocks noChangeAspect="1"/>
          </p:cNvPicPr>
          <p:nvPr/>
        </p:nvPicPr>
        <p:blipFill rotWithShape="1">
          <a:blip r:embed="rId11">
            <a:extLst>
              <a:ext uri="{28A0092B-C50C-407E-A947-70E740481C1C}">
                <a14:useLocalDpi xmlns:a14="http://schemas.microsoft.com/office/drawing/2010/main" val="0"/>
              </a:ext>
            </a:extLst>
          </a:blip>
          <a:srcRect b="30971"/>
          <a:stretch/>
        </p:blipFill>
        <p:spPr>
          <a:xfrm>
            <a:off x="3972357" y="3294398"/>
            <a:ext cx="1628775" cy="841600"/>
          </a:xfrm>
          <a:prstGeom prst="rect">
            <a:avLst/>
          </a:prstGeom>
        </p:spPr>
      </p:pic>
      <p:pic>
        <p:nvPicPr>
          <p:cNvPr id="18" name="Picture 17" descr="A logo with black letters and orange squares&#10;&#10;Description automatically generated">
            <a:extLst>
              <a:ext uri="{FF2B5EF4-FFF2-40B4-BE49-F238E27FC236}">
                <a16:creationId xmlns:a16="http://schemas.microsoft.com/office/drawing/2014/main" id="{B6EDB215-45F9-2B11-5177-F62AF3BCFD20}"/>
              </a:ext>
            </a:extLst>
          </p:cNvPr>
          <p:cNvPicPr>
            <a:picLocks noChangeAspect="1"/>
          </p:cNvPicPr>
          <p:nvPr/>
        </p:nvPicPr>
        <p:blipFill rotWithShape="1">
          <a:blip r:embed="rId12">
            <a:extLst>
              <a:ext uri="{28A0092B-C50C-407E-A947-70E740481C1C}">
                <a14:useLocalDpi xmlns:a14="http://schemas.microsoft.com/office/drawing/2010/main" val="0"/>
              </a:ext>
            </a:extLst>
          </a:blip>
          <a:srcRect t="26599" b="26598"/>
          <a:stretch/>
        </p:blipFill>
        <p:spPr>
          <a:xfrm>
            <a:off x="5519307" y="2617036"/>
            <a:ext cx="2143125" cy="1003043"/>
          </a:xfrm>
          <a:prstGeom prst="rect">
            <a:avLst/>
          </a:prstGeom>
        </p:spPr>
      </p:pic>
      <p:pic>
        <p:nvPicPr>
          <p:cNvPr id="22" name="Picture 21" descr="A red text on a white background&#10;&#10;Description automatically generated">
            <a:extLst>
              <a:ext uri="{FF2B5EF4-FFF2-40B4-BE49-F238E27FC236}">
                <a16:creationId xmlns:a16="http://schemas.microsoft.com/office/drawing/2014/main" id="{59A827CB-22AD-80BB-AC16-A3A541DCC17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70994" y="4166049"/>
            <a:ext cx="3502292" cy="1003043"/>
          </a:xfrm>
          <a:prstGeom prst="rect">
            <a:avLst/>
          </a:prstGeom>
        </p:spPr>
      </p:pic>
      <p:pic>
        <p:nvPicPr>
          <p:cNvPr id="24" name="Picture 23" descr="A logo for a university&#10;&#10;Description automatically generated">
            <a:extLst>
              <a:ext uri="{FF2B5EF4-FFF2-40B4-BE49-F238E27FC236}">
                <a16:creationId xmlns:a16="http://schemas.microsoft.com/office/drawing/2014/main" id="{974C41BF-409F-1979-3E00-601AFF710EF8}"/>
              </a:ext>
            </a:extLst>
          </p:cNvPr>
          <p:cNvPicPr>
            <a:picLocks noChangeAspect="1"/>
          </p:cNvPicPr>
          <p:nvPr/>
        </p:nvPicPr>
        <p:blipFill rotWithShape="1">
          <a:blip r:embed="rId14">
            <a:extLst>
              <a:ext uri="{28A0092B-C50C-407E-A947-70E740481C1C}">
                <a14:useLocalDpi xmlns:a14="http://schemas.microsoft.com/office/drawing/2010/main" val="0"/>
              </a:ext>
            </a:extLst>
          </a:blip>
          <a:srcRect l="9416" t="19020" r="7366" b="21737"/>
          <a:stretch/>
        </p:blipFill>
        <p:spPr>
          <a:xfrm>
            <a:off x="6604146" y="5650397"/>
            <a:ext cx="2536466" cy="885949"/>
          </a:xfrm>
          <a:prstGeom prst="rect">
            <a:avLst/>
          </a:prstGeom>
        </p:spPr>
      </p:pic>
      <p:pic>
        <p:nvPicPr>
          <p:cNvPr id="26" name="Picture 25" descr="A close-up of a sign&#10;&#10;Description automatically generated">
            <a:extLst>
              <a:ext uri="{FF2B5EF4-FFF2-40B4-BE49-F238E27FC236}">
                <a16:creationId xmlns:a16="http://schemas.microsoft.com/office/drawing/2014/main" id="{2F664292-1A87-E15C-FD5B-8C50E46A2B5B}"/>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050407" y="4374678"/>
            <a:ext cx="4257675" cy="1076325"/>
          </a:xfrm>
          <a:prstGeom prst="rect">
            <a:avLst/>
          </a:prstGeom>
        </p:spPr>
      </p:pic>
      <p:pic>
        <p:nvPicPr>
          <p:cNvPr id="5" name="Picture 4">
            <a:extLst>
              <a:ext uri="{FF2B5EF4-FFF2-40B4-BE49-F238E27FC236}">
                <a16:creationId xmlns:a16="http://schemas.microsoft.com/office/drawing/2014/main" id="{D7E318B1-6031-9AB1-4FE8-E5C1283C87D7}"/>
              </a:ext>
            </a:extLst>
          </p:cNvPr>
          <p:cNvPicPr>
            <a:picLocks noChangeAspect="1"/>
          </p:cNvPicPr>
          <p:nvPr/>
        </p:nvPicPr>
        <p:blipFill>
          <a:blip r:embed="rId16"/>
          <a:stretch>
            <a:fillRect/>
          </a:stretch>
        </p:blipFill>
        <p:spPr>
          <a:xfrm>
            <a:off x="578098" y="5610753"/>
            <a:ext cx="5668166" cy="885949"/>
          </a:xfrm>
          <a:prstGeom prst="rect">
            <a:avLst/>
          </a:prstGeom>
        </p:spPr>
      </p:pic>
      <p:sp>
        <p:nvSpPr>
          <p:cNvPr id="7" name="Title 6">
            <a:extLst>
              <a:ext uri="{FF2B5EF4-FFF2-40B4-BE49-F238E27FC236}">
                <a16:creationId xmlns:a16="http://schemas.microsoft.com/office/drawing/2014/main" id="{EBDDBEB4-DE38-497A-80E8-C2498B2835D0}"/>
              </a:ext>
            </a:extLst>
          </p:cNvPr>
          <p:cNvSpPr>
            <a:spLocks noGrp="1"/>
          </p:cNvSpPr>
          <p:nvPr>
            <p:ph type="title"/>
          </p:nvPr>
        </p:nvSpPr>
        <p:spPr>
          <a:xfrm>
            <a:off x="677334" y="283237"/>
            <a:ext cx="8596668" cy="1320800"/>
          </a:xfrm>
        </p:spPr>
        <p:txBody>
          <a:bodyPr>
            <a:normAutofit/>
          </a:bodyPr>
          <a:lstStyle/>
          <a:p>
            <a:r>
              <a:rPr lang="en-US" sz="4400" dirty="0"/>
              <a:t>Student Outcomes</a:t>
            </a:r>
          </a:p>
        </p:txBody>
      </p:sp>
    </p:spTree>
    <p:extLst>
      <p:ext uri="{BB962C8B-B14F-4D97-AF65-F5344CB8AC3E}">
        <p14:creationId xmlns:p14="http://schemas.microsoft.com/office/powerpoint/2010/main" val="548194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E01B01-E9D5-584C-3002-F3D5495D24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923" y="1043159"/>
            <a:ext cx="2325409" cy="2325409"/>
          </a:xfrm>
          <a:prstGeom prst="rect">
            <a:avLst/>
          </a:prstGeom>
        </p:spPr>
      </p:pic>
      <p:sp>
        <p:nvSpPr>
          <p:cNvPr id="6" name="TextBox 5">
            <a:extLst>
              <a:ext uri="{FF2B5EF4-FFF2-40B4-BE49-F238E27FC236}">
                <a16:creationId xmlns:a16="http://schemas.microsoft.com/office/drawing/2014/main" id="{2485C1EF-4865-FD0A-F142-9F51B7D6E760}"/>
              </a:ext>
            </a:extLst>
          </p:cNvPr>
          <p:cNvSpPr txBox="1"/>
          <p:nvPr/>
        </p:nvSpPr>
        <p:spPr>
          <a:xfrm>
            <a:off x="1278584" y="3351358"/>
            <a:ext cx="1836785" cy="400110"/>
          </a:xfrm>
          <a:prstGeom prst="rect">
            <a:avLst/>
          </a:prstGeom>
          <a:noFill/>
        </p:spPr>
        <p:txBody>
          <a:bodyPr wrap="none" rtlCol="0">
            <a:spAutoFit/>
          </a:bodyPr>
          <a:lstStyle/>
          <a:p>
            <a:pPr defTabSz="333756">
              <a:spcAft>
                <a:spcPts val="600"/>
              </a:spcAft>
            </a:pPr>
            <a:r>
              <a:rPr lang="en-US" sz="2000" kern="1200" dirty="0">
                <a:solidFill>
                  <a:schemeClr val="accent1"/>
                </a:solidFill>
                <a:latin typeface="+mn-lt"/>
                <a:ea typeface="+mn-ea"/>
                <a:cs typeface="+mn-cs"/>
                <a:hlinkClick r:id="rId4">
                  <a:extLst>
                    <a:ext uri="{A12FA001-AC4F-418D-AE19-62706E023703}">
                      <ahyp:hlinkClr xmlns:ahyp="http://schemas.microsoft.com/office/drawing/2018/hyperlinkcolor" val="tx"/>
                    </a:ext>
                  </a:extLst>
                </a:hlinkClick>
              </a:rPr>
              <a:t>SCI&amp;E Website</a:t>
            </a:r>
            <a:endParaRPr lang="en-US" sz="2000" dirty="0">
              <a:solidFill>
                <a:schemeClr val="accent1"/>
              </a:solidFill>
            </a:endParaRPr>
          </a:p>
        </p:txBody>
      </p:sp>
      <p:pic>
        <p:nvPicPr>
          <p:cNvPr id="8" name="Picture 7" descr="A qr code on a white background&#10;&#10;Description automatically generated">
            <a:extLst>
              <a:ext uri="{FF2B5EF4-FFF2-40B4-BE49-F238E27FC236}">
                <a16:creationId xmlns:a16="http://schemas.microsoft.com/office/drawing/2014/main" id="{49E585E7-31CE-BF97-252C-FF53F69D20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99365" y="1103591"/>
            <a:ext cx="2247767" cy="2247767"/>
          </a:xfrm>
          <a:prstGeom prst="rect">
            <a:avLst/>
          </a:prstGeom>
        </p:spPr>
      </p:pic>
      <p:sp>
        <p:nvSpPr>
          <p:cNvPr id="9" name="TextBox 8">
            <a:extLst>
              <a:ext uri="{FF2B5EF4-FFF2-40B4-BE49-F238E27FC236}">
                <a16:creationId xmlns:a16="http://schemas.microsoft.com/office/drawing/2014/main" id="{2A74C53E-C79A-B45D-4A71-0EC57F46CFCC}"/>
              </a:ext>
            </a:extLst>
          </p:cNvPr>
          <p:cNvSpPr txBox="1"/>
          <p:nvPr/>
        </p:nvSpPr>
        <p:spPr>
          <a:xfrm>
            <a:off x="4159641" y="3351358"/>
            <a:ext cx="1285929" cy="400110"/>
          </a:xfrm>
          <a:prstGeom prst="rect">
            <a:avLst/>
          </a:prstGeom>
          <a:noFill/>
        </p:spPr>
        <p:txBody>
          <a:bodyPr wrap="none" rtlCol="0">
            <a:spAutoFit/>
          </a:bodyPr>
          <a:lstStyle/>
          <a:p>
            <a:pPr defTabSz="333756">
              <a:spcAft>
                <a:spcPts val="600"/>
              </a:spcAft>
            </a:pPr>
            <a:r>
              <a:rPr lang="en-US" sz="2000" kern="1200" dirty="0">
                <a:solidFill>
                  <a:schemeClr val="accent1"/>
                </a:solidFill>
                <a:latin typeface="+mn-lt"/>
                <a:ea typeface="+mn-ea"/>
                <a:cs typeface="+mn-cs"/>
                <a:hlinkClick r:id="rId6">
                  <a:extLst>
                    <a:ext uri="{A12FA001-AC4F-418D-AE19-62706E023703}">
                      <ahyp:hlinkClr xmlns:ahyp="http://schemas.microsoft.com/office/drawing/2018/hyperlinkcolor" val="tx"/>
                    </a:ext>
                  </a:extLst>
                </a:hlinkClick>
              </a:rPr>
              <a:t>I&amp;E Minor</a:t>
            </a:r>
            <a:endParaRPr lang="en-US" sz="2000" dirty="0">
              <a:solidFill>
                <a:schemeClr val="accent1"/>
              </a:solidFill>
            </a:endParaRPr>
          </a:p>
        </p:txBody>
      </p:sp>
      <p:pic>
        <p:nvPicPr>
          <p:cNvPr id="11" name="Picture 10" descr="A qr code with a white background&#10;&#10;Description automatically generated">
            <a:extLst>
              <a:ext uri="{FF2B5EF4-FFF2-40B4-BE49-F238E27FC236}">
                <a16:creationId xmlns:a16="http://schemas.microsoft.com/office/drawing/2014/main" id="{E109EA6D-C149-2157-BB43-007145CB401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25580" y="1043159"/>
            <a:ext cx="2385841" cy="2385841"/>
          </a:xfrm>
          <a:prstGeom prst="rect">
            <a:avLst/>
          </a:prstGeom>
        </p:spPr>
      </p:pic>
      <p:sp>
        <p:nvSpPr>
          <p:cNvPr id="12" name="TextBox 11">
            <a:extLst>
              <a:ext uri="{FF2B5EF4-FFF2-40B4-BE49-F238E27FC236}">
                <a16:creationId xmlns:a16="http://schemas.microsoft.com/office/drawing/2014/main" id="{21FBC9BF-3D2B-00DC-2269-29FEE2109A61}"/>
              </a:ext>
            </a:extLst>
          </p:cNvPr>
          <p:cNvSpPr txBox="1"/>
          <p:nvPr/>
        </p:nvSpPr>
        <p:spPr>
          <a:xfrm>
            <a:off x="6319186" y="3227965"/>
            <a:ext cx="2492235" cy="707886"/>
          </a:xfrm>
          <a:prstGeom prst="rect">
            <a:avLst/>
          </a:prstGeom>
          <a:noFill/>
        </p:spPr>
        <p:txBody>
          <a:bodyPr wrap="square" rtlCol="0">
            <a:spAutoFit/>
          </a:bodyPr>
          <a:lstStyle/>
          <a:p>
            <a:pPr algn="ctr" defTabSz="333756"/>
            <a:r>
              <a:rPr lang="en-US" sz="2000" kern="1200" dirty="0">
                <a:solidFill>
                  <a:schemeClr val="accent1"/>
                </a:solidFill>
                <a:latin typeface="+mn-lt"/>
                <a:ea typeface="+mn-ea"/>
                <a:cs typeface="+mn-cs"/>
                <a:hlinkClick r:id="rId8">
                  <a:extLst>
                    <a:ext uri="{A12FA001-AC4F-418D-AE19-62706E023703}">
                      <ahyp:hlinkClr xmlns:ahyp="http://schemas.microsoft.com/office/drawing/2018/hyperlinkcolor" val="tx"/>
                    </a:ext>
                  </a:extLst>
                </a:hlinkClick>
              </a:rPr>
              <a:t>Book a Meeting </a:t>
            </a:r>
            <a:endParaRPr lang="en-US" sz="2000" kern="1200" dirty="0">
              <a:solidFill>
                <a:schemeClr val="accent1"/>
              </a:solidFill>
              <a:latin typeface="+mn-lt"/>
              <a:ea typeface="+mn-ea"/>
              <a:cs typeface="+mn-cs"/>
            </a:endParaRPr>
          </a:p>
          <a:p>
            <a:pPr algn="ctr" defTabSz="333756"/>
            <a:r>
              <a:rPr lang="en-US" sz="2000" dirty="0"/>
              <a:t>w</a:t>
            </a:r>
            <a:r>
              <a:rPr lang="en-US" sz="2000" kern="1200" dirty="0">
                <a:solidFill>
                  <a:schemeClr val="tx1"/>
                </a:solidFill>
                <a:latin typeface="+mn-lt"/>
                <a:ea typeface="+mn-ea"/>
                <a:cs typeface="+mn-cs"/>
              </a:rPr>
              <a:t>ith </a:t>
            </a:r>
            <a:r>
              <a:rPr lang="en-US" sz="2000" dirty="0"/>
              <a:t>Wendy or Jon</a:t>
            </a:r>
          </a:p>
        </p:txBody>
      </p:sp>
      <p:pic>
        <p:nvPicPr>
          <p:cNvPr id="14" name="Picture 13" descr="A qr code with a white background&#10;&#10;Description automatically generated">
            <a:extLst>
              <a:ext uri="{FF2B5EF4-FFF2-40B4-BE49-F238E27FC236}">
                <a16:creationId xmlns:a16="http://schemas.microsoft.com/office/drawing/2014/main" id="{432ADC6A-A6FB-4A55-C8E9-A40D0EB6154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0923" y="3943828"/>
            <a:ext cx="2325409" cy="2325409"/>
          </a:xfrm>
          <a:prstGeom prst="rect">
            <a:avLst/>
          </a:prstGeom>
        </p:spPr>
      </p:pic>
      <p:sp>
        <p:nvSpPr>
          <p:cNvPr id="15" name="TextBox 14">
            <a:extLst>
              <a:ext uri="{FF2B5EF4-FFF2-40B4-BE49-F238E27FC236}">
                <a16:creationId xmlns:a16="http://schemas.microsoft.com/office/drawing/2014/main" id="{66E397F0-C932-2C62-DE71-1823A5C5EFC0}"/>
              </a:ext>
            </a:extLst>
          </p:cNvPr>
          <p:cNvSpPr txBox="1"/>
          <p:nvPr/>
        </p:nvSpPr>
        <p:spPr>
          <a:xfrm>
            <a:off x="1181446" y="6021054"/>
            <a:ext cx="1927901" cy="707886"/>
          </a:xfrm>
          <a:prstGeom prst="rect">
            <a:avLst/>
          </a:prstGeom>
          <a:noFill/>
        </p:spPr>
        <p:txBody>
          <a:bodyPr wrap="square" rtlCol="0">
            <a:spAutoFit/>
          </a:bodyPr>
          <a:lstStyle/>
          <a:p>
            <a:pPr algn="ctr" defTabSz="333756">
              <a:spcAft>
                <a:spcPts val="600"/>
              </a:spcAft>
            </a:pPr>
            <a:r>
              <a:rPr lang="en-US" sz="2000" kern="1200" dirty="0">
                <a:solidFill>
                  <a:schemeClr val="accent1"/>
                </a:solidFill>
                <a:latin typeface="+mn-lt"/>
                <a:ea typeface="+mn-ea"/>
                <a:cs typeface="+mn-cs"/>
                <a:hlinkClick r:id="rId10">
                  <a:extLst>
                    <a:ext uri="{A12FA001-AC4F-418D-AE19-62706E023703}">
                      <ahyp:hlinkClr xmlns:ahyp="http://schemas.microsoft.com/office/drawing/2018/hyperlinkcolor" val="tx"/>
                    </a:ext>
                  </a:extLst>
                </a:hlinkClick>
              </a:rPr>
              <a:t>Newsletter Subscribe</a:t>
            </a:r>
            <a:endParaRPr lang="en-US" sz="2000" dirty="0">
              <a:solidFill>
                <a:schemeClr val="accent1"/>
              </a:solidFill>
            </a:endParaRPr>
          </a:p>
        </p:txBody>
      </p:sp>
      <p:pic>
        <p:nvPicPr>
          <p:cNvPr id="17" name="Picture 16" descr="A qr code on a white background&#10;&#10;Description automatically generated">
            <a:extLst>
              <a:ext uri="{FF2B5EF4-FFF2-40B4-BE49-F238E27FC236}">
                <a16:creationId xmlns:a16="http://schemas.microsoft.com/office/drawing/2014/main" id="{D779FCF5-3557-E076-03EA-0286A8795FC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20549" y="4106750"/>
            <a:ext cx="1994777" cy="1994777"/>
          </a:xfrm>
          <a:prstGeom prst="rect">
            <a:avLst/>
          </a:prstGeom>
        </p:spPr>
      </p:pic>
      <p:sp>
        <p:nvSpPr>
          <p:cNvPr id="18" name="TextBox 17">
            <a:extLst>
              <a:ext uri="{FF2B5EF4-FFF2-40B4-BE49-F238E27FC236}">
                <a16:creationId xmlns:a16="http://schemas.microsoft.com/office/drawing/2014/main" id="{45AB763C-CC0A-2ECA-ADFC-EFE55D71AEBB}"/>
              </a:ext>
            </a:extLst>
          </p:cNvPr>
          <p:cNvSpPr txBox="1"/>
          <p:nvPr/>
        </p:nvSpPr>
        <p:spPr>
          <a:xfrm>
            <a:off x="3820549" y="6021054"/>
            <a:ext cx="1951753" cy="707886"/>
          </a:xfrm>
          <a:prstGeom prst="rect">
            <a:avLst/>
          </a:prstGeom>
          <a:noFill/>
        </p:spPr>
        <p:txBody>
          <a:bodyPr wrap="square" rtlCol="0">
            <a:spAutoFit/>
          </a:bodyPr>
          <a:lstStyle/>
          <a:p>
            <a:pPr algn="ctr" defTabSz="333756"/>
            <a:r>
              <a:rPr lang="en-US" sz="2000" kern="1200" dirty="0">
                <a:solidFill>
                  <a:srgbClr val="99CA3C"/>
                </a:solidFill>
                <a:latin typeface="+mn-lt"/>
                <a:ea typeface="+mn-ea"/>
                <a:cs typeface="+mn-cs"/>
                <a:hlinkClick r:id="rId12">
                  <a:extLst>
                    <a:ext uri="{A12FA001-AC4F-418D-AE19-62706E023703}">
                      <ahyp:hlinkClr xmlns:ahyp="http://schemas.microsoft.com/office/drawing/2018/hyperlinkcolor" val="tx"/>
                    </a:ext>
                  </a:extLst>
                </a:hlinkClick>
              </a:rPr>
              <a:t>Join us on </a:t>
            </a:r>
          </a:p>
          <a:p>
            <a:pPr algn="ctr" defTabSz="333756"/>
            <a:r>
              <a:rPr lang="en-US" sz="2000" kern="1200" dirty="0">
                <a:solidFill>
                  <a:schemeClr val="accent1"/>
                </a:solidFill>
                <a:latin typeface="+mn-lt"/>
                <a:ea typeface="+mn-ea"/>
                <a:cs typeface="+mn-cs"/>
                <a:hlinkClick r:id="rId12">
                  <a:extLst>
                    <a:ext uri="{A12FA001-AC4F-418D-AE19-62706E023703}">
                      <ahyp:hlinkClr xmlns:ahyp="http://schemas.microsoft.com/office/drawing/2018/hyperlinkcolor" val="tx"/>
                    </a:ext>
                  </a:extLst>
                </a:hlinkClick>
              </a:rPr>
              <a:t>The Bridge</a:t>
            </a:r>
            <a:endParaRPr lang="en-US" sz="2000" dirty="0">
              <a:solidFill>
                <a:schemeClr val="accent1"/>
              </a:solidFill>
            </a:endParaRPr>
          </a:p>
        </p:txBody>
      </p:sp>
      <p:sp>
        <p:nvSpPr>
          <p:cNvPr id="2" name="Title 1">
            <a:extLst>
              <a:ext uri="{FF2B5EF4-FFF2-40B4-BE49-F238E27FC236}">
                <a16:creationId xmlns:a16="http://schemas.microsoft.com/office/drawing/2014/main" id="{D4DAF641-61C8-00BB-5D05-F188B7079656}"/>
              </a:ext>
            </a:extLst>
          </p:cNvPr>
          <p:cNvSpPr>
            <a:spLocks noGrp="1"/>
          </p:cNvSpPr>
          <p:nvPr>
            <p:ph type="title"/>
          </p:nvPr>
        </p:nvSpPr>
        <p:spPr>
          <a:xfrm>
            <a:off x="691234" y="87909"/>
            <a:ext cx="9232134" cy="1320800"/>
          </a:xfrm>
        </p:spPr>
        <p:txBody>
          <a:bodyPr>
            <a:normAutofit/>
          </a:bodyPr>
          <a:lstStyle/>
          <a:p>
            <a:pPr algn="ctr"/>
            <a:r>
              <a:rPr lang="en-US" sz="4400" b="1" dirty="0"/>
              <a:t>Crack the (QR) Code!</a:t>
            </a:r>
          </a:p>
        </p:txBody>
      </p:sp>
      <p:pic>
        <p:nvPicPr>
          <p:cNvPr id="4" name="Picture 3" descr="A qr code on a white background&#10;&#10;Description automatically generated">
            <a:hlinkClick r:id="rId13"/>
            <a:extLst>
              <a:ext uri="{FF2B5EF4-FFF2-40B4-BE49-F238E27FC236}">
                <a16:creationId xmlns:a16="http://schemas.microsoft.com/office/drawing/2014/main" id="{F4A902C3-EA80-8FEA-FED6-E543E1842D5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440511" y="3943828"/>
            <a:ext cx="2325409" cy="2325409"/>
          </a:xfrm>
          <a:prstGeom prst="rect">
            <a:avLst/>
          </a:prstGeom>
        </p:spPr>
      </p:pic>
      <p:sp>
        <p:nvSpPr>
          <p:cNvPr id="7" name="TextBox 6">
            <a:extLst>
              <a:ext uri="{FF2B5EF4-FFF2-40B4-BE49-F238E27FC236}">
                <a16:creationId xmlns:a16="http://schemas.microsoft.com/office/drawing/2014/main" id="{6A3BEC19-A953-BC20-1F43-CB0BFE93B909}"/>
              </a:ext>
            </a:extLst>
          </p:cNvPr>
          <p:cNvSpPr txBox="1"/>
          <p:nvPr/>
        </p:nvSpPr>
        <p:spPr>
          <a:xfrm>
            <a:off x="6483519" y="6174942"/>
            <a:ext cx="2239392" cy="400110"/>
          </a:xfrm>
          <a:prstGeom prst="rect">
            <a:avLst/>
          </a:prstGeom>
          <a:noFill/>
        </p:spPr>
        <p:txBody>
          <a:bodyPr wrap="square" rtlCol="0">
            <a:spAutoFit/>
          </a:bodyPr>
          <a:lstStyle/>
          <a:p>
            <a:pPr algn="ctr" defTabSz="333756"/>
            <a:r>
              <a:rPr lang="en-US" sz="2000" kern="1200" dirty="0">
                <a:solidFill>
                  <a:schemeClr val="accent1"/>
                </a:solidFill>
                <a:latin typeface="+mn-lt"/>
                <a:ea typeface="+mn-ea"/>
                <a:cs typeface="+mn-cs"/>
                <a:hlinkClick r:id="rId15">
                  <a:extLst>
                    <a:ext uri="{A12FA001-AC4F-418D-AE19-62706E023703}">
                      <ahyp:hlinkClr xmlns:ahyp="http://schemas.microsoft.com/office/drawing/2018/hyperlinkcolor" val="tx"/>
                    </a:ext>
                  </a:extLst>
                </a:hlinkClick>
              </a:rPr>
              <a:t>Innovator Survey</a:t>
            </a:r>
            <a:endParaRPr lang="en-US" sz="2000" dirty="0">
              <a:solidFill>
                <a:schemeClr val="accent1"/>
              </a:solidFill>
            </a:endParaRPr>
          </a:p>
        </p:txBody>
      </p:sp>
    </p:spTree>
    <p:extLst>
      <p:ext uri="{BB962C8B-B14F-4D97-AF65-F5344CB8AC3E}">
        <p14:creationId xmlns:p14="http://schemas.microsoft.com/office/powerpoint/2010/main" val="3745026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1B4F5-30A6-4FA8-9384-9D28CDACB162}"/>
              </a:ext>
            </a:extLst>
          </p:cNvPr>
          <p:cNvSpPr>
            <a:spLocks noGrp="1"/>
          </p:cNvSpPr>
          <p:nvPr>
            <p:ph type="title"/>
          </p:nvPr>
        </p:nvSpPr>
        <p:spPr>
          <a:xfrm>
            <a:off x="373694" y="357454"/>
            <a:ext cx="6398712" cy="920199"/>
          </a:xfrm>
        </p:spPr>
        <p:txBody>
          <a:bodyPr>
            <a:normAutofit fontScale="90000"/>
          </a:bodyPr>
          <a:lstStyle/>
          <a:p>
            <a:r>
              <a:rPr lang="en-US" sz="4400" b="1"/>
              <a:t>Stay Engaged &amp; Informed!</a:t>
            </a:r>
          </a:p>
        </p:txBody>
      </p:sp>
      <p:sp>
        <p:nvSpPr>
          <p:cNvPr id="9" name="Rectangle 8">
            <a:extLst>
              <a:ext uri="{FF2B5EF4-FFF2-40B4-BE49-F238E27FC236}">
                <a16:creationId xmlns:a16="http://schemas.microsoft.com/office/drawing/2014/main" id="{6AADE147-7171-4D13-AF9F-DB1C7AA088E8}"/>
              </a:ext>
            </a:extLst>
          </p:cNvPr>
          <p:cNvSpPr/>
          <p:nvPr/>
        </p:nvSpPr>
        <p:spPr>
          <a:xfrm>
            <a:off x="447805" y="1370809"/>
            <a:ext cx="6723015" cy="5262979"/>
          </a:xfrm>
          <a:prstGeom prst="rect">
            <a:avLst/>
          </a:prstGeom>
        </p:spPr>
        <p:txBody>
          <a:bodyPr wrap="square">
            <a:spAutoFit/>
          </a:bodyPr>
          <a:lstStyle/>
          <a:p>
            <a:pPr marL="342900" indent="-342900">
              <a:buFont typeface="Wingdings" panose="05000000000000000000" pitchFamily="2" charset="2"/>
              <a:buChar char="§"/>
            </a:pPr>
            <a:r>
              <a:rPr lang="en-US" sz="2400" dirty="0"/>
              <a:t>Find us on the web: </a:t>
            </a:r>
            <a:r>
              <a:rPr lang="en-US" sz="2400" dirty="0">
                <a:hlinkClick r:id="rId3"/>
              </a:rPr>
              <a:t>https://www.loyola.edu/innovation</a:t>
            </a:r>
            <a:endParaRPr lang="en-US" sz="2400" dirty="0"/>
          </a:p>
          <a:p>
            <a:pPr marL="342900" indent="-342900">
              <a:buFont typeface="Wingdings" panose="05000000000000000000" pitchFamily="2" charset="2"/>
              <a:buChar char="§"/>
            </a:pPr>
            <a:r>
              <a:rPr lang="en-US" sz="2400" dirty="0"/>
              <a:t>Join us on the Bridge: </a:t>
            </a:r>
            <a:r>
              <a:rPr lang="en-US" sz="2400" dirty="0">
                <a:hlinkClick r:id="rId4"/>
              </a:rPr>
              <a:t>https://bridge.loyola.edu/cie/club_signup</a:t>
            </a:r>
            <a:r>
              <a:rPr lang="en-US" sz="2400" dirty="0"/>
              <a:t>  </a:t>
            </a:r>
          </a:p>
          <a:p>
            <a:pPr marL="342900" indent="-342900">
              <a:buFont typeface="Wingdings" panose="05000000000000000000" pitchFamily="2" charset="2"/>
              <a:buChar char="§"/>
            </a:pPr>
            <a:r>
              <a:rPr lang="en-US" sz="2400" dirty="0"/>
              <a:t>Sign up for Newsletter: </a:t>
            </a:r>
            <a:r>
              <a:rPr lang="en-US" sz="2400" dirty="0">
                <a:hlinkClick r:id="rId5"/>
              </a:rPr>
              <a:t>https://www.loyola.edu/department/center-innovation-entrepreneurship/about/newsletter</a:t>
            </a:r>
            <a:endParaRPr lang="en-US" sz="2400" dirty="0"/>
          </a:p>
          <a:p>
            <a:pPr marL="342900" indent="-342900">
              <a:buFont typeface="Wingdings" panose="05000000000000000000" pitchFamily="2" charset="2"/>
              <a:buChar char="§"/>
            </a:pPr>
            <a:r>
              <a:rPr lang="en-US" sz="2400" dirty="0"/>
              <a:t>Follow us on Instagram &amp; X:</a:t>
            </a:r>
          </a:p>
          <a:p>
            <a:pPr marL="800100" lvl="1" indent="-342900">
              <a:buFont typeface="Courier New" panose="02070309020205020404" pitchFamily="49" charset="0"/>
              <a:buChar char="o"/>
            </a:pPr>
            <a:r>
              <a:rPr lang="en-US" sz="2400" dirty="0"/>
              <a:t>@LoyolaInnovates</a:t>
            </a:r>
          </a:p>
          <a:p>
            <a:pPr marL="342900" indent="-342900">
              <a:buFont typeface="Wingdings" panose="05000000000000000000" pitchFamily="2" charset="2"/>
              <a:buChar char="§"/>
            </a:pPr>
            <a:r>
              <a:rPr lang="de-DE" sz="2400" dirty="0"/>
              <a:t>Contact us:</a:t>
            </a:r>
          </a:p>
          <a:p>
            <a:pPr marL="800100" lvl="1" indent="-342900">
              <a:buFont typeface="Courier New" panose="02070309020205020404" pitchFamily="49" charset="0"/>
              <a:buChar char="o"/>
            </a:pPr>
            <a:r>
              <a:rPr lang="de-DE" sz="2400" dirty="0"/>
              <a:t>Wendy Bolger, </a:t>
            </a:r>
            <a:r>
              <a:rPr lang="de-DE" sz="2400" dirty="0">
                <a:hlinkClick r:id="rId6">
                  <a:extLst>
                    <a:ext uri="{A12FA001-AC4F-418D-AE19-62706E023703}">
                      <ahyp:hlinkClr xmlns:ahyp="http://schemas.microsoft.com/office/drawing/2018/hyperlinkcolor" val="tx"/>
                    </a:ext>
                  </a:extLst>
                </a:hlinkClick>
              </a:rPr>
              <a:t>webolger@loyola.edu</a:t>
            </a:r>
            <a:r>
              <a:rPr lang="de-DE" sz="2400" dirty="0"/>
              <a:t> </a:t>
            </a:r>
          </a:p>
          <a:p>
            <a:pPr marL="800100" lvl="1" indent="-342900">
              <a:buFont typeface="Courier New" panose="02070309020205020404" pitchFamily="49" charset="0"/>
              <a:buChar char="o"/>
            </a:pPr>
            <a:r>
              <a:rPr lang="de-DE" sz="2400" dirty="0"/>
              <a:t>Jon Weinstein, </a:t>
            </a:r>
            <a:r>
              <a:rPr lang="de-DE" sz="2400" u="sng" dirty="0"/>
              <a:t>jweinstein1@loyola.edu</a:t>
            </a:r>
            <a:endParaRPr lang="en-US" sz="2400" u="sng" dirty="0"/>
          </a:p>
          <a:p>
            <a:r>
              <a:rPr lang="en-US" sz="2400" b="1" dirty="0">
                <a:solidFill>
                  <a:schemeClr val="accent1"/>
                </a:solidFill>
              </a:rPr>
              <a:t>	</a:t>
            </a:r>
          </a:p>
        </p:txBody>
      </p:sp>
      <p:pic>
        <p:nvPicPr>
          <p:cNvPr id="4" name="Picture 3">
            <a:extLst>
              <a:ext uri="{FF2B5EF4-FFF2-40B4-BE49-F238E27FC236}">
                <a16:creationId xmlns:a16="http://schemas.microsoft.com/office/drawing/2014/main" id="{77858AAB-AAF0-4D75-A399-B723BFBD546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7041" y="1277653"/>
            <a:ext cx="6020844" cy="4515633"/>
          </a:xfrm>
          <a:prstGeom prst="rect">
            <a:avLst/>
          </a:prstGeom>
          <a:scene3d>
            <a:camera prst="orthographicFront">
              <a:rot lat="0" lon="0" rev="16200000"/>
            </a:camera>
            <a:lightRig rig="threePt" dir="t"/>
          </a:scene3d>
        </p:spPr>
      </p:pic>
    </p:spTree>
    <p:extLst>
      <p:ext uri="{BB962C8B-B14F-4D97-AF65-F5344CB8AC3E}">
        <p14:creationId xmlns:p14="http://schemas.microsoft.com/office/powerpoint/2010/main" val="999723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F9235E3-715B-4D11-A62A-58B651DBF028}"/>
              </a:ext>
            </a:extLst>
          </p:cNvPr>
          <p:cNvSpPr>
            <a:spLocks noGrp="1"/>
          </p:cNvSpPr>
          <p:nvPr>
            <p:ph type="title"/>
          </p:nvPr>
        </p:nvSpPr>
        <p:spPr>
          <a:xfrm>
            <a:off x="4655420" y="1557578"/>
            <a:ext cx="6253317" cy="3686015"/>
          </a:xfrm>
        </p:spPr>
        <p:txBody>
          <a:bodyPr vert="horz" lIns="91440" tIns="45720" rIns="91440" bIns="45720" rtlCol="0" anchor="b">
            <a:normAutofit/>
          </a:bodyPr>
          <a:lstStyle/>
          <a:p>
            <a:r>
              <a:rPr lang="en-US" sz="6600" dirty="0">
                <a:solidFill>
                  <a:srgbClr val="00B050"/>
                </a:solidFill>
              </a:rPr>
              <a:t>Saint Ignatius was an innovator</a:t>
            </a:r>
          </a:p>
        </p:txBody>
      </p:sp>
      <p:pic>
        <p:nvPicPr>
          <p:cNvPr id="4" name="Picture 2" descr="https://dppucryp3i-flywheel.netdna-ssl.com/wp-content/uploads/2011/08/Ignatius-Loyola.jpg">
            <a:extLst>
              <a:ext uri="{FF2B5EF4-FFF2-40B4-BE49-F238E27FC236}">
                <a16:creationId xmlns:a16="http://schemas.microsoft.com/office/drawing/2014/main" id="{7932305E-76B4-4957-BB7B-08339F334F8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352" r="33352" b="1"/>
          <a:stretch/>
        </p:blipFill>
        <p:spPr bwMode="auto">
          <a:xfrm>
            <a:off x="-1" y="1"/>
            <a:ext cx="4635315"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25413F0-4082-FEDD-B258-D40F2CDABE78}"/>
              </a:ext>
            </a:extLst>
          </p:cNvPr>
          <p:cNvSpPr txBox="1"/>
          <p:nvPr/>
        </p:nvSpPr>
        <p:spPr>
          <a:xfrm>
            <a:off x="320246" y="4831140"/>
            <a:ext cx="4315068" cy="1569660"/>
          </a:xfrm>
          <a:prstGeom prst="rect">
            <a:avLst/>
          </a:prstGeom>
          <a:noFill/>
        </p:spPr>
        <p:txBody>
          <a:bodyPr wrap="square" rtlCol="0">
            <a:spAutoFit/>
          </a:bodyPr>
          <a:lstStyle/>
          <a:p>
            <a:r>
              <a:rPr lang="en-US" sz="3200" b="1">
                <a:solidFill>
                  <a:schemeClr val="bg1"/>
                </a:solidFill>
                <a:latin typeface="Magneto" panose="04030805050802020D02" pitchFamily="82" charset="0"/>
              </a:rPr>
              <a:t>Go forth and set the world on fire!</a:t>
            </a:r>
          </a:p>
          <a:p>
            <a:r>
              <a:rPr lang="en-US" sz="3200" b="1">
                <a:solidFill>
                  <a:schemeClr val="bg1"/>
                </a:solidFill>
                <a:latin typeface="Magneto" panose="04030805050802020D02" pitchFamily="82" charset="0"/>
              </a:rPr>
              <a:t>- St. Ignatius</a:t>
            </a:r>
          </a:p>
        </p:txBody>
      </p:sp>
    </p:spTree>
    <p:extLst>
      <p:ext uri="{BB962C8B-B14F-4D97-AF65-F5344CB8AC3E}">
        <p14:creationId xmlns:p14="http://schemas.microsoft.com/office/powerpoint/2010/main" val="4282174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B04B54F-1EE7-48C3-8A17-4600F2225B82}"/>
              </a:ext>
            </a:extLst>
          </p:cNvPr>
          <p:cNvPicPr>
            <a:picLocks noChangeAspect="1"/>
          </p:cNvPicPr>
          <p:nvPr/>
        </p:nvPicPr>
        <p:blipFill rotWithShape="1">
          <a:blip r:embed="rId3"/>
          <a:srcRect l="8828" t="5902" r="59839" b="3817"/>
          <a:stretch/>
        </p:blipFill>
        <p:spPr>
          <a:xfrm>
            <a:off x="7028589" y="4928670"/>
            <a:ext cx="2027592" cy="1692105"/>
          </a:xfrm>
          <a:prstGeom prst="rect">
            <a:avLst/>
          </a:prstGeom>
        </p:spPr>
      </p:pic>
      <p:pic>
        <p:nvPicPr>
          <p:cNvPr id="3" name="Picture 2">
            <a:extLst>
              <a:ext uri="{FF2B5EF4-FFF2-40B4-BE49-F238E27FC236}">
                <a16:creationId xmlns:a16="http://schemas.microsoft.com/office/drawing/2014/main" id="{D8507427-C27A-FBC5-7BAF-24E2EA7D2049}"/>
              </a:ext>
            </a:extLst>
          </p:cNvPr>
          <p:cNvPicPr>
            <a:picLocks noChangeAspect="1"/>
          </p:cNvPicPr>
          <p:nvPr/>
        </p:nvPicPr>
        <p:blipFill rotWithShape="1">
          <a:blip r:embed="rId4"/>
          <a:srcRect l="54991"/>
          <a:stretch/>
        </p:blipFill>
        <p:spPr>
          <a:xfrm>
            <a:off x="7233200" y="2884945"/>
            <a:ext cx="2607527" cy="1691592"/>
          </a:xfrm>
          <a:prstGeom prst="rect">
            <a:avLst/>
          </a:prstGeom>
        </p:spPr>
      </p:pic>
      <p:pic>
        <p:nvPicPr>
          <p:cNvPr id="11" name="Picture 10">
            <a:extLst>
              <a:ext uri="{FF2B5EF4-FFF2-40B4-BE49-F238E27FC236}">
                <a16:creationId xmlns:a16="http://schemas.microsoft.com/office/drawing/2014/main" id="{C791F4A5-1205-431D-A397-C8C3E9695228}"/>
              </a:ext>
            </a:extLst>
          </p:cNvPr>
          <p:cNvPicPr>
            <a:picLocks noChangeAspect="1"/>
          </p:cNvPicPr>
          <p:nvPr/>
        </p:nvPicPr>
        <p:blipFill rotWithShape="1">
          <a:blip r:embed="rId5"/>
          <a:srcRect l="3957" r="68171" b="13795"/>
          <a:stretch/>
        </p:blipFill>
        <p:spPr>
          <a:xfrm>
            <a:off x="596960" y="4538181"/>
            <a:ext cx="2027592" cy="1691592"/>
          </a:xfrm>
          <a:prstGeom prst="rect">
            <a:avLst/>
          </a:prstGeom>
        </p:spPr>
      </p:pic>
      <p:pic>
        <p:nvPicPr>
          <p:cNvPr id="8" name="Picture 7">
            <a:extLst>
              <a:ext uri="{FF2B5EF4-FFF2-40B4-BE49-F238E27FC236}">
                <a16:creationId xmlns:a16="http://schemas.microsoft.com/office/drawing/2014/main" id="{AECE4230-BB43-488C-9A68-7F98F830F781}"/>
              </a:ext>
            </a:extLst>
          </p:cNvPr>
          <p:cNvPicPr>
            <a:picLocks noChangeAspect="1"/>
          </p:cNvPicPr>
          <p:nvPr/>
        </p:nvPicPr>
        <p:blipFill rotWithShape="1">
          <a:blip r:embed="rId6"/>
          <a:srcRect t="-3434"/>
          <a:stretch/>
        </p:blipFill>
        <p:spPr>
          <a:xfrm>
            <a:off x="446169" y="1585804"/>
            <a:ext cx="4696086" cy="2798259"/>
          </a:xfrm>
          <a:prstGeom prst="rect">
            <a:avLst/>
          </a:prstGeom>
          <a:ln>
            <a:noFill/>
          </a:ln>
          <a:effectLst>
            <a:outerShdw blurRad="190500" algn="tl" rotWithShape="0">
              <a:srgbClr val="000000">
                <a:alpha val="70000"/>
              </a:srgbClr>
            </a:outerShdw>
          </a:effectLst>
        </p:spPr>
      </p:pic>
      <p:sp>
        <p:nvSpPr>
          <p:cNvPr id="2" name="Title 1">
            <a:extLst>
              <a:ext uri="{FF2B5EF4-FFF2-40B4-BE49-F238E27FC236}">
                <a16:creationId xmlns:a16="http://schemas.microsoft.com/office/drawing/2014/main" id="{9500D0B8-14A3-4B10-B3C2-57A0A589142C}"/>
              </a:ext>
            </a:extLst>
          </p:cNvPr>
          <p:cNvSpPr>
            <a:spLocks noGrp="1"/>
          </p:cNvSpPr>
          <p:nvPr>
            <p:ph type="title"/>
          </p:nvPr>
        </p:nvSpPr>
        <p:spPr>
          <a:xfrm>
            <a:off x="97307" y="110887"/>
            <a:ext cx="9373951" cy="1320800"/>
          </a:xfrm>
        </p:spPr>
        <p:txBody>
          <a:bodyPr>
            <a:noAutofit/>
          </a:bodyPr>
          <a:lstStyle/>
          <a:p>
            <a:pPr algn="ctr"/>
            <a:r>
              <a:rPr lang="en-US" sz="4400">
                <a:solidFill>
                  <a:srgbClr val="92D050"/>
                </a:solidFill>
                <a:hlinkClick r:id="rId7">
                  <a:extLst>
                    <a:ext uri="{A12FA001-AC4F-418D-AE19-62706E023703}">
                      <ahyp:hlinkClr xmlns:ahyp="http://schemas.microsoft.com/office/drawing/2018/hyperlinkcolor" val="tx"/>
                    </a:ext>
                  </a:extLst>
                </a:hlinkClick>
              </a:rPr>
              <a:t>Baltimore is a great place </a:t>
            </a:r>
            <a:br>
              <a:rPr lang="en-US" sz="4400">
                <a:solidFill>
                  <a:srgbClr val="92D050"/>
                </a:solidFill>
                <a:hlinkClick r:id="rId7">
                  <a:extLst>
                    <a:ext uri="{A12FA001-AC4F-418D-AE19-62706E023703}">
                      <ahyp:hlinkClr xmlns:ahyp="http://schemas.microsoft.com/office/drawing/2018/hyperlinkcolor" val="tx"/>
                    </a:ext>
                  </a:extLst>
                </a:hlinkClick>
              </a:rPr>
            </a:br>
            <a:r>
              <a:rPr lang="en-US" sz="4400">
                <a:solidFill>
                  <a:srgbClr val="92D050"/>
                </a:solidFill>
                <a:hlinkClick r:id="rId7">
                  <a:extLst>
                    <a:ext uri="{A12FA001-AC4F-418D-AE19-62706E023703}">
                      <ahyp:hlinkClr xmlns:ahyp="http://schemas.microsoft.com/office/drawing/2018/hyperlinkcolor" val="tx"/>
                    </a:ext>
                  </a:extLst>
                </a:hlinkClick>
              </a:rPr>
              <a:t>for entrepreneurs to live and work</a:t>
            </a:r>
            <a:endParaRPr lang="en-US" sz="4400">
              <a:solidFill>
                <a:srgbClr val="92D050"/>
              </a:solidFill>
            </a:endParaRPr>
          </a:p>
        </p:txBody>
      </p:sp>
      <p:pic>
        <p:nvPicPr>
          <p:cNvPr id="6" name="Picture 5">
            <a:extLst>
              <a:ext uri="{FF2B5EF4-FFF2-40B4-BE49-F238E27FC236}">
                <a16:creationId xmlns:a16="http://schemas.microsoft.com/office/drawing/2014/main" id="{9009F8AC-B4EF-9573-39B1-0D108781AF06}"/>
              </a:ext>
            </a:extLst>
          </p:cNvPr>
          <p:cNvPicPr>
            <a:picLocks noChangeAspect="1"/>
          </p:cNvPicPr>
          <p:nvPr/>
        </p:nvPicPr>
        <p:blipFill rotWithShape="1">
          <a:blip r:embed="rId5"/>
          <a:srcRect l="37439" t="3719" r="33584" b="2401"/>
          <a:stretch/>
        </p:blipFill>
        <p:spPr>
          <a:xfrm>
            <a:off x="2794212" y="4904931"/>
            <a:ext cx="2107961" cy="1842182"/>
          </a:xfrm>
          <a:prstGeom prst="rect">
            <a:avLst/>
          </a:prstGeom>
        </p:spPr>
      </p:pic>
      <p:pic>
        <p:nvPicPr>
          <p:cNvPr id="7" name="Picture 6">
            <a:extLst>
              <a:ext uri="{FF2B5EF4-FFF2-40B4-BE49-F238E27FC236}">
                <a16:creationId xmlns:a16="http://schemas.microsoft.com/office/drawing/2014/main" id="{92D59BCD-2A9B-348F-FA8A-01305920A4B1}"/>
              </a:ext>
            </a:extLst>
          </p:cNvPr>
          <p:cNvPicPr>
            <a:picLocks noChangeAspect="1"/>
          </p:cNvPicPr>
          <p:nvPr/>
        </p:nvPicPr>
        <p:blipFill rotWithShape="1">
          <a:blip r:embed="rId5"/>
          <a:srcRect l="72789" r="1897" b="21534"/>
          <a:stretch/>
        </p:blipFill>
        <p:spPr>
          <a:xfrm>
            <a:off x="5187108" y="4449001"/>
            <a:ext cx="1841481" cy="1539705"/>
          </a:xfrm>
          <a:prstGeom prst="rect">
            <a:avLst/>
          </a:prstGeom>
        </p:spPr>
      </p:pic>
      <p:grpSp>
        <p:nvGrpSpPr>
          <p:cNvPr id="5" name="Group 4">
            <a:extLst>
              <a:ext uri="{FF2B5EF4-FFF2-40B4-BE49-F238E27FC236}">
                <a16:creationId xmlns:a16="http://schemas.microsoft.com/office/drawing/2014/main" id="{2886C4FE-AFB1-80BA-AF66-8B0856613517}"/>
              </a:ext>
            </a:extLst>
          </p:cNvPr>
          <p:cNvGrpSpPr/>
          <p:nvPr/>
        </p:nvGrpSpPr>
        <p:grpSpPr>
          <a:xfrm>
            <a:off x="5419051" y="1539350"/>
            <a:ext cx="2205630" cy="1779878"/>
            <a:chOff x="8412480" y="4581138"/>
            <a:chExt cx="2378885" cy="1919690"/>
          </a:xfrm>
        </p:grpSpPr>
        <p:pic>
          <p:nvPicPr>
            <p:cNvPr id="10" name="Picture 9">
              <a:extLst>
                <a:ext uri="{FF2B5EF4-FFF2-40B4-BE49-F238E27FC236}">
                  <a16:creationId xmlns:a16="http://schemas.microsoft.com/office/drawing/2014/main" id="{4C3766B2-7270-4DC7-BF48-EE5CEECE3388}"/>
                </a:ext>
              </a:extLst>
            </p:cNvPr>
            <p:cNvPicPr>
              <a:picLocks noChangeAspect="1"/>
            </p:cNvPicPr>
            <p:nvPr/>
          </p:nvPicPr>
          <p:blipFill rotWithShape="1">
            <a:blip r:embed="rId8"/>
            <a:srcRect l="7896" t="30586" r="9949" b="12452"/>
            <a:stretch/>
          </p:blipFill>
          <p:spPr>
            <a:xfrm>
              <a:off x="8412480" y="5274643"/>
              <a:ext cx="2378884" cy="1226185"/>
            </a:xfrm>
            <a:prstGeom prst="rect">
              <a:avLst/>
            </a:prstGeom>
          </p:spPr>
        </p:pic>
        <p:pic>
          <p:nvPicPr>
            <p:cNvPr id="4" name="Picture 3">
              <a:extLst>
                <a:ext uri="{FF2B5EF4-FFF2-40B4-BE49-F238E27FC236}">
                  <a16:creationId xmlns:a16="http://schemas.microsoft.com/office/drawing/2014/main" id="{2D9B13DC-BE92-42AB-8127-E77EF271ADCE}"/>
                </a:ext>
              </a:extLst>
            </p:cNvPr>
            <p:cNvPicPr>
              <a:picLocks noChangeAspect="1"/>
            </p:cNvPicPr>
            <p:nvPr/>
          </p:nvPicPr>
          <p:blipFill>
            <a:blip r:embed="rId9"/>
            <a:stretch>
              <a:fillRect/>
            </a:stretch>
          </p:blipFill>
          <p:spPr>
            <a:xfrm>
              <a:off x="8412480" y="4581138"/>
              <a:ext cx="2378885" cy="693505"/>
            </a:xfrm>
            <a:prstGeom prst="rect">
              <a:avLst/>
            </a:prstGeom>
          </p:spPr>
        </p:pic>
      </p:grpSp>
    </p:spTree>
    <p:extLst>
      <p:ext uri="{BB962C8B-B14F-4D97-AF65-F5344CB8AC3E}">
        <p14:creationId xmlns:p14="http://schemas.microsoft.com/office/powerpoint/2010/main" val="910307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18B57-45D9-A3D9-4892-2FD9C86F930F}"/>
              </a:ext>
            </a:extLst>
          </p:cNvPr>
          <p:cNvSpPr>
            <a:spLocks noGrp="1"/>
          </p:cNvSpPr>
          <p:nvPr>
            <p:ph type="title"/>
          </p:nvPr>
        </p:nvSpPr>
        <p:spPr>
          <a:xfrm>
            <a:off x="142312" y="796413"/>
            <a:ext cx="9274062" cy="1320800"/>
          </a:xfrm>
        </p:spPr>
        <p:txBody>
          <a:bodyPr>
            <a:noAutofit/>
          </a:bodyPr>
          <a:lstStyle/>
          <a:p>
            <a:r>
              <a:rPr lang="en-US" sz="5400" b="1"/>
              <a:t>Simon Center for Innovation &amp; Entrepreneurship</a:t>
            </a:r>
          </a:p>
        </p:txBody>
      </p:sp>
      <p:pic>
        <p:nvPicPr>
          <p:cNvPr id="5" name="Content Placeholder 4" descr="A group of people in a room">
            <a:extLst>
              <a:ext uri="{FF2B5EF4-FFF2-40B4-BE49-F238E27FC236}">
                <a16:creationId xmlns:a16="http://schemas.microsoft.com/office/drawing/2014/main" id="{8CE88F1D-BB7F-9980-9242-F6EBC01C079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3103434"/>
            <a:ext cx="12193805" cy="3759380"/>
          </a:xfrm>
        </p:spPr>
      </p:pic>
    </p:spTree>
    <p:extLst>
      <p:ext uri="{BB962C8B-B14F-4D97-AF65-F5344CB8AC3E}">
        <p14:creationId xmlns:p14="http://schemas.microsoft.com/office/powerpoint/2010/main" val="295379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B6FC1-FE43-B288-055B-0B279EDA5C11}"/>
              </a:ext>
            </a:extLst>
          </p:cNvPr>
          <p:cNvSpPr>
            <a:spLocks noGrp="1"/>
          </p:cNvSpPr>
          <p:nvPr>
            <p:ph type="title"/>
          </p:nvPr>
        </p:nvSpPr>
        <p:spPr>
          <a:xfrm>
            <a:off x="677334" y="239949"/>
            <a:ext cx="8596668" cy="1320800"/>
          </a:xfrm>
        </p:spPr>
        <p:txBody>
          <a:bodyPr/>
          <a:lstStyle/>
          <a:p>
            <a:r>
              <a:rPr lang="en-US"/>
              <a:t>Transforming</a:t>
            </a:r>
            <a:r>
              <a:rPr lang="en-US" baseline="0"/>
              <a:t> lives through… Learning</a:t>
            </a:r>
            <a:endParaRPr lang="en-US"/>
          </a:p>
        </p:txBody>
      </p:sp>
      <p:sp>
        <p:nvSpPr>
          <p:cNvPr id="3" name="Content Placeholder 2">
            <a:extLst>
              <a:ext uri="{FF2B5EF4-FFF2-40B4-BE49-F238E27FC236}">
                <a16:creationId xmlns:a16="http://schemas.microsoft.com/office/drawing/2014/main" id="{756C024B-B21F-3F99-ECD8-CBA3AC8192C6}"/>
              </a:ext>
            </a:extLst>
          </p:cNvPr>
          <p:cNvSpPr>
            <a:spLocks noGrp="1"/>
          </p:cNvSpPr>
          <p:nvPr>
            <p:ph sz="half" idx="1"/>
          </p:nvPr>
        </p:nvSpPr>
        <p:spPr>
          <a:xfrm>
            <a:off x="677334" y="1118962"/>
            <a:ext cx="4184035" cy="3880772"/>
          </a:xfrm>
        </p:spPr>
        <p:txBody>
          <a:bodyPr>
            <a:normAutofit lnSpcReduction="10000"/>
          </a:bodyPr>
          <a:lstStyle/>
          <a:p>
            <a:r>
              <a:rPr lang="en-US" sz="2400"/>
              <a:t>Innovation &amp; Entrepreneurship Minor</a:t>
            </a:r>
          </a:p>
          <a:p>
            <a:r>
              <a:rPr lang="en-US" sz="2400"/>
              <a:t>Core Courses:</a:t>
            </a:r>
          </a:p>
          <a:p>
            <a:pPr lvl="1"/>
            <a:r>
              <a:rPr lang="en-US" sz="2000"/>
              <a:t>Creative Mindset (BA205)</a:t>
            </a:r>
          </a:p>
          <a:p>
            <a:pPr lvl="1"/>
            <a:r>
              <a:rPr lang="en-US" sz="2000"/>
              <a:t>Social Entrepreneurship (MG451)</a:t>
            </a:r>
          </a:p>
          <a:p>
            <a:pPr lvl="1"/>
            <a:r>
              <a:rPr lang="en-US" sz="2000"/>
              <a:t>Applied Angel Investing (BA495)</a:t>
            </a:r>
          </a:p>
          <a:p>
            <a:pPr lvl="1"/>
            <a:r>
              <a:rPr lang="en-US" sz="2000"/>
              <a:t>New Venture Creation (BA401)</a:t>
            </a:r>
          </a:p>
          <a:p>
            <a:pPr marL="0" indent="0">
              <a:buNone/>
            </a:pPr>
            <a:endParaRPr lang="en-US" sz="2400"/>
          </a:p>
        </p:txBody>
      </p:sp>
      <p:sp>
        <p:nvSpPr>
          <p:cNvPr id="4" name="Content Placeholder 3">
            <a:extLst>
              <a:ext uri="{FF2B5EF4-FFF2-40B4-BE49-F238E27FC236}">
                <a16:creationId xmlns:a16="http://schemas.microsoft.com/office/drawing/2014/main" id="{85260F89-E622-5DCB-4B5E-AB8B5D22D66D}"/>
              </a:ext>
            </a:extLst>
          </p:cNvPr>
          <p:cNvSpPr>
            <a:spLocks noGrp="1"/>
          </p:cNvSpPr>
          <p:nvPr>
            <p:ph sz="half" idx="2"/>
          </p:nvPr>
        </p:nvSpPr>
        <p:spPr>
          <a:xfrm>
            <a:off x="5089970" y="1118962"/>
            <a:ext cx="4184034" cy="3880773"/>
          </a:xfrm>
        </p:spPr>
        <p:txBody>
          <a:bodyPr>
            <a:normAutofit lnSpcReduction="10000"/>
          </a:bodyPr>
          <a:lstStyle/>
          <a:p>
            <a:r>
              <a:rPr lang="en-US" sz="2400"/>
              <a:t>Experiential Learning</a:t>
            </a:r>
          </a:p>
          <a:p>
            <a:r>
              <a:rPr lang="en-US" sz="2400"/>
              <a:t>Tech Treks</a:t>
            </a:r>
          </a:p>
          <a:p>
            <a:r>
              <a:rPr lang="en-US" sz="2400"/>
              <a:t>Expert Panels</a:t>
            </a:r>
          </a:p>
        </p:txBody>
      </p:sp>
      <p:pic>
        <p:nvPicPr>
          <p:cNvPr id="5" name="Picture 4">
            <a:extLst>
              <a:ext uri="{FF2B5EF4-FFF2-40B4-BE49-F238E27FC236}">
                <a16:creationId xmlns:a16="http://schemas.microsoft.com/office/drawing/2014/main" id="{A09C2FD8-2144-2D8A-084B-3F5BE694FF5E}"/>
              </a:ext>
            </a:extLst>
          </p:cNvPr>
          <p:cNvPicPr>
            <a:picLocks noChangeAspect="1"/>
          </p:cNvPicPr>
          <p:nvPr/>
        </p:nvPicPr>
        <p:blipFill>
          <a:blip r:embed="rId3"/>
          <a:stretch>
            <a:fillRect/>
          </a:stretch>
        </p:blipFill>
        <p:spPr>
          <a:xfrm>
            <a:off x="5126664" y="2568102"/>
            <a:ext cx="4147338" cy="2871234"/>
          </a:xfrm>
          <a:prstGeom prst="rect">
            <a:avLst/>
          </a:prstGeom>
          <a:ln>
            <a:noFill/>
          </a:ln>
          <a:effectLst>
            <a:softEdge rad="112500"/>
          </a:effectLst>
        </p:spPr>
      </p:pic>
      <p:sp>
        <p:nvSpPr>
          <p:cNvPr id="8" name="Flowchart: Alternate Process 7">
            <a:extLst>
              <a:ext uri="{FF2B5EF4-FFF2-40B4-BE49-F238E27FC236}">
                <a16:creationId xmlns:a16="http://schemas.microsoft.com/office/drawing/2014/main" id="{15855C00-0390-FC22-9459-16534EB315CB}"/>
              </a:ext>
            </a:extLst>
          </p:cNvPr>
          <p:cNvSpPr/>
          <p:nvPr/>
        </p:nvSpPr>
        <p:spPr>
          <a:xfrm>
            <a:off x="991985" y="5572423"/>
            <a:ext cx="8865705" cy="612648"/>
          </a:xfrm>
          <a:prstGeom prst="flowChartAlternateProcess">
            <a:avLst/>
          </a:prstGeom>
          <a:gradFill flip="none" rotWithShape="1">
            <a:gsLst>
              <a:gs pos="5000">
                <a:schemeClr val="accent2">
                  <a:alpha val="47000"/>
                </a:schemeClr>
              </a:gs>
              <a:gs pos="34000">
                <a:schemeClr val="accent1">
                  <a:lumMod val="45000"/>
                  <a:lumOff val="55000"/>
                </a:schemeClr>
              </a:gs>
              <a:gs pos="57000">
                <a:srgbClr val="D8EEA8"/>
              </a:gs>
              <a:gs pos="97000">
                <a:schemeClr val="accent1">
                  <a:alpha val="68000"/>
                </a:schemeClr>
              </a:gs>
            </a:gsLst>
            <a:path path="circle">
              <a:fillToRect l="100000" t="100000"/>
            </a:path>
            <a:tileRect r="-100000" b="-100000"/>
          </a:gradFill>
          <a:ln>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Contact </a:t>
            </a:r>
            <a:r>
              <a:rPr lang="en-US" dirty="0">
                <a:solidFill>
                  <a:schemeClr val="accent4"/>
                </a:solidFill>
                <a:hlinkClick r:id="rId4">
                  <a:extLst>
                    <a:ext uri="{A12FA001-AC4F-418D-AE19-62706E023703}">
                      <ahyp:hlinkClr xmlns:ahyp="http://schemas.microsoft.com/office/drawing/2018/hyperlinkcolor" val="tx"/>
                    </a:ext>
                  </a:extLst>
                </a:hlinkClick>
              </a:rPr>
              <a:t>Jon Weinstein</a:t>
            </a:r>
            <a:r>
              <a:rPr lang="en-US" dirty="0">
                <a:solidFill>
                  <a:schemeClr val="tx1"/>
                </a:solidFill>
              </a:rPr>
              <a:t>, Entrepreneur-in-Residence for more info!</a:t>
            </a:r>
          </a:p>
        </p:txBody>
      </p:sp>
    </p:spTree>
    <p:extLst>
      <p:ext uri="{BB962C8B-B14F-4D97-AF65-F5344CB8AC3E}">
        <p14:creationId xmlns:p14="http://schemas.microsoft.com/office/powerpoint/2010/main" val="2724046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A group of people standing together&#10;&#10;Description automatically generated">
            <a:hlinkClick r:id="rId3"/>
            <a:extLst>
              <a:ext uri="{FF2B5EF4-FFF2-40B4-BE49-F238E27FC236}">
                <a16:creationId xmlns:a16="http://schemas.microsoft.com/office/drawing/2014/main" id="{08501166-CF37-E5F3-EDD2-9EA2D6105EF4}"/>
              </a:ext>
            </a:extLst>
          </p:cNvPr>
          <p:cNvPicPr>
            <a:picLocks noChangeAspect="1"/>
          </p:cNvPicPr>
          <p:nvPr/>
        </p:nvPicPr>
        <p:blipFill rotWithShape="1">
          <a:blip r:embed="rId4">
            <a:extLst>
              <a:ext uri="{28A0092B-C50C-407E-A947-70E740481C1C}">
                <a14:useLocalDpi xmlns:a14="http://schemas.microsoft.com/office/drawing/2010/main" val="0"/>
              </a:ext>
            </a:extLst>
          </a:blip>
          <a:srcRect t="19"/>
          <a:stretch/>
        </p:blipFill>
        <p:spPr>
          <a:xfrm>
            <a:off x="25168" y="0"/>
            <a:ext cx="12191980" cy="6857990"/>
          </a:xfrm>
          <a:prstGeom prst="rect">
            <a:avLst/>
          </a:prstGeom>
        </p:spPr>
      </p:pic>
      <p:sp>
        <p:nvSpPr>
          <p:cNvPr id="2" name="Rectangle 1">
            <a:extLst>
              <a:ext uri="{FF2B5EF4-FFF2-40B4-BE49-F238E27FC236}">
                <a16:creationId xmlns:a16="http://schemas.microsoft.com/office/drawing/2014/main" id="{7A70A512-2373-BC33-B48C-0CF0CEBE9CF2}"/>
              </a:ext>
            </a:extLst>
          </p:cNvPr>
          <p:cNvSpPr/>
          <p:nvPr/>
        </p:nvSpPr>
        <p:spPr>
          <a:xfrm>
            <a:off x="7503102" y="375385"/>
            <a:ext cx="4598784" cy="548640"/>
          </a:xfrm>
          <a:prstGeom prst="rect">
            <a:avLst/>
          </a:prstGeom>
          <a:solidFill>
            <a:srgbClr val="5384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2">
                    <a:lumMod val="40000"/>
                    <a:lumOff val="60000"/>
                  </a:schemeClr>
                </a:solidFill>
              </a:rPr>
              <a:t>***NEXT CLASS OFFERED FALL 2024***</a:t>
            </a:r>
          </a:p>
        </p:txBody>
      </p:sp>
      <p:sp>
        <p:nvSpPr>
          <p:cNvPr id="3" name="TextBox 2">
            <a:extLst>
              <a:ext uri="{FF2B5EF4-FFF2-40B4-BE49-F238E27FC236}">
                <a16:creationId xmlns:a16="http://schemas.microsoft.com/office/drawing/2014/main" id="{18DCC6F1-BD53-7C5E-1C01-6CAB78B1CD2E}"/>
              </a:ext>
            </a:extLst>
          </p:cNvPr>
          <p:cNvSpPr txBox="1"/>
          <p:nvPr/>
        </p:nvSpPr>
        <p:spPr>
          <a:xfrm>
            <a:off x="6919399" y="6596390"/>
            <a:ext cx="6368762" cy="261610"/>
          </a:xfrm>
          <a:prstGeom prst="rect">
            <a:avLst/>
          </a:prstGeom>
          <a:noFill/>
        </p:spPr>
        <p:txBody>
          <a:bodyPr wrap="square" rtlCol="0">
            <a:spAutoFit/>
          </a:bodyPr>
          <a:lstStyle/>
          <a:p>
            <a:r>
              <a:rPr lang="en-US" sz="1100" dirty="0">
                <a:solidFill>
                  <a:schemeClr val="accent5">
                    <a:lumMod val="60000"/>
                    <a:lumOff val="40000"/>
                  </a:schemeClr>
                </a:solidFill>
                <a:hlinkClick r:id="rId3">
                  <a:extLst>
                    <a:ext uri="{A12FA001-AC4F-418D-AE19-62706E023703}">
                      <ahyp:hlinkClr xmlns:ahyp="http://schemas.microsoft.com/office/drawing/2018/hyperlinkcolor" val="tx"/>
                    </a:ext>
                  </a:extLst>
                </a:hlinkClick>
              </a:rPr>
              <a:t>https://www.loyola.edu/department/center-innovation-entrepreneurship/angels</a:t>
            </a:r>
            <a:endParaRPr lang="en-US" sz="1100" dirty="0">
              <a:solidFill>
                <a:schemeClr val="accent5">
                  <a:lumMod val="60000"/>
                  <a:lumOff val="40000"/>
                </a:schemeClr>
              </a:solidFill>
            </a:endParaRPr>
          </a:p>
        </p:txBody>
      </p:sp>
    </p:spTree>
    <p:extLst>
      <p:ext uri="{BB962C8B-B14F-4D97-AF65-F5344CB8AC3E}">
        <p14:creationId xmlns:p14="http://schemas.microsoft.com/office/powerpoint/2010/main" val="1934251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B6FC1-FE43-B288-055B-0B279EDA5C11}"/>
              </a:ext>
            </a:extLst>
          </p:cNvPr>
          <p:cNvSpPr>
            <a:spLocks noGrp="1"/>
          </p:cNvSpPr>
          <p:nvPr>
            <p:ph type="title"/>
          </p:nvPr>
        </p:nvSpPr>
        <p:spPr>
          <a:xfrm>
            <a:off x="396713" y="146175"/>
            <a:ext cx="4212939" cy="1863862"/>
          </a:xfrm>
        </p:spPr>
        <p:txBody>
          <a:bodyPr>
            <a:normAutofit/>
          </a:bodyPr>
          <a:lstStyle/>
          <a:p>
            <a:r>
              <a:rPr lang="en-US" sz="3638" b="1" dirty="0"/>
              <a:t>Transforming lives through… Action</a:t>
            </a:r>
          </a:p>
        </p:txBody>
      </p:sp>
      <p:sp>
        <p:nvSpPr>
          <p:cNvPr id="3" name="Content Placeholder 2">
            <a:extLst>
              <a:ext uri="{FF2B5EF4-FFF2-40B4-BE49-F238E27FC236}">
                <a16:creationId xmlns:a16="http://schemas.microsoft.com/office/drawing/2014/main" id="{756C024B-B21F-3F99-ECD8-CBA3AC8192C6}"/>
              </a:ext>
            </a:extLst>
          </p:cNvPr>
          <p:cNvSpPr>
            <a:spLocks noGrp="1"/>
          </p:cNvSpPr>
          <p:nvPr>
            <p:ph sz="half" idx="1"/>
          </p:nvPr>
        </p:nvSpPr>
        <p:spPr>
          <a:xfrm>
            <a:off x="4702066" y="745067"/>
            <a:ext cx="5440962" cy="6044625"/>
          </a:xfrm>
        </p:spPr>
        <p:txBody>
          <a:bodyPr vert="horz" lIns="55449" tIns="27725" rIns="55449" bIns="27725" rtlCol="0" anchor="t">
            <a:normAutofit fontScale="92500" lnSpcReduction="20000"/>
          </a:bodyPr>
          <a:lstStyle/>
          <a:p>
            <a:pPr marL="342707" indent="-342707">
              <a:spcBef>
                <a:spcPts val="0"/>
              </a:spcBef>
            </a:pPr>
            <a:r>
              <a:rPr lang="en-US" sz="2365" dirty="0"/>
              <a:t>Baltipreneur Accelerator Program</a:t>
            </a:r>
          </a:p>
          <a:p>
            <a:pPr marL="742788" lvl="1" indent="-285717">
              <a:spcBef>
                <a:spcPts val="0"/>
              </a:spcBef>
            </a:pPr>
            <a:r>
              <a:rPr lang="en-US" sz="2122" dirty="0"/>
              <a:t>Demo Day on March 19</a:t>
            </a:r>
          </a:p>
          <a:p>
            <a:pPr marL="742788" lvl="1" indent="-285717">
              <a:spcBef>
                <a:spcPts val="0"/>
              </a:spcBef>
            </a:pPr>
            <a:r>
              <a:rPr lang="en-US" sz="2122" dirty="0"/>
              <a:t>Applications open Fall 2024</a:t>
            </a:r>
            <a:br>
              <a:rPr lang="en-US" sz="1698" dirty="0"/>
            </a:br>
            <a:endParaRPr lang="en-US" sz="1698" dirty="0"/>
          </a:p>
          <a:p>
            <a:pPr marL="342707" indent="-342707">
              <a:spcBef>
                <a:spcPts val="0"/>
              </a:spcBef>
            </a:pPr>
            <a:r>
              <a:rPr lang="en-US" sz="2365" dirty="0"/>
              <a:t>Entrepreneur Camp (E-Camp) for Baltimore High School Students – Inaugural event on March 28, 2024</a:t>
            </a:r>
            <a:endParaRPr lang="en-US" sz="2183" dirty="0"/>
          </a:p>
          <a:p>
            <a:pPr marL="342707" indent="-342707">
              <a:spcBef>
                <a:spcPts val="0"/>
              </a:spcBef>
            </a:pPr>
            <a:endParaRPr lang="en-US" sz="1819" dirty="0"/>
          </a:p>
          <a:p>
            <a:pPr marL="342707" indent="-342707">
              <a:spcBef>
                <a:spcPts val="0"/>
              </a:spcBef>
            </a:pPr>
            <a:r>
              <a:rPr lang="en-US" sz="2365" dirty="0"/>
              <a:t>Loyola Angels Fund</a:t>
            </a:r>
            <a:endParaRPr lang="en-US" sz="1819" dirty="0"/>
          </a:p>
          <a:p>
            <a:pPr marL="742788" lvl="1" indent="-285717">
              <a:spcBef>
                <a:spcPts val="0"/>
              </a:spcBef>
            </a:pPr>
            <a:r>
              <a:rPr lang="en-US" sz="2122" dirty="0"/>
              <a:t>Apply this semester for Fall 2024</a:t>
            </a:r>
            <a:br>
              <a:rPr lang="en-US" sz="1940" dirty="0"/>
            </a:br>
            <a:endParaRPr lang="en-US" sz="1940" dirty="0"/>
          </a:p>
          <a:p>
            <a:pPr marL="342707" indent="-342707">
              <a:spcBef>
                <a:spcPts val="0"/>
              </a:spcBef>
            </a:pPr>
            <a:r>
              <a:rPr lang="en-US" sz="2365" dirty="0"/>
              <a:t>Mentoring &amp; Coaching for Entrepreneurs</a:t>
            </a:r>
            <a:endParaRPr lang="en-US" sz="2183" dirty="0"/>
          </a:p>
          <a:p>
            <a:pPr marL="742788" lvl="1" indent="-285717">
              <a:spcBef>
                <a:spcPts val="0"/>
              </a:spcBef>
            </a:pPr>
            <a:r>
              <a:rPr lang="en-US" sz="2122" dirty="0"/>
              <a:t>Available to Students, Faculty, Staff, Administration, &amp; Baltimore Community</a:t>
            </a:r>
          </a:p>
          <a:p>
            <a:pPr marL="742788" lvl="1" indent="-285717">
              <a:spcBef>
                <a:spcPts val="0"/>
              </a:spcBef>
            </a:pPr>
            <a:r>
              <a:rPr lang="en-US" sz="2122" dirty="0"/>
              <a:t>Contact Wendy Bolger in you’re interested in joining the next cohort</a:t>
            </a:r>
          </a:p>
          <a:p>
            <a:pPr marL="742788" lvl="1" indent="-285717">
              <a:spcBef>
                <a:spcPts val="0"/>
              </a:spcBef>
            </a:pPr>
            <a:r>
              <a:rPr lang="en-US" sz="2122" dirty="0"/>
              <a:t>Faculty, staff, and administers can </a:t>
            </a:r>
            <a:r>
              <a:rPr lang="en-US" sz="2122" b="1" i="1" u="sng" dirty="0">
                <a:solidFill>
                  <a:srgbClr val="00B050"/>
                </a:solidFill>
                <a:hlinkClick r:id="rId3">
                  <a:extLst>
                    <a:ext uri="{A12FA001-AC4F-418D-AE19-62706E023703}">
                      <ahyp:hlinkClr xmlns:ahyp="http://schemas.microsoft.com/office/drawing/2018/hyperlinkcolor" val="tx"/>
                    </a:ext>
                  </a:extLst>
                </a:hlinkClick>
              </a:rPr>
              <a:t>click here</a:t>
            </a:r>
            <a:r>
              <a:rPr lang="en-US" sz="2122" dirty="0"/>
              <a:t> (or scan code to the </a:t>
            </a:r>
            <a:br>
              <a:rPr lang="en-US" sz="2122" dirty="0"/>
            </a:br>
            <a:r>
              <a:rPr lang="en-US" sz="2122" dirty="0"/>
              <a:t>right) to register your interest in </a:t>
            </a:r>
            <a:r>
              <a:rPr lang="en-US" sz="2122" b="1" i="1" dirty="0"/>
              <a:t>mentoring or coaching</a:t>
            </a:r>
            <a:r>
              <a:rPr lang="en-US" sz="2122" dirty="0"/>
              <a:t> future </a:t>
            </a:r>
            <a:r>
              <a:rPr lang="en-US" sz="2122" dirty="0" err="1"/>
              <a:t>Baltipreneurs</a:t>
            </a:r>
            <a:endParaRPr lang="en-US" sz="2122" dirty="0"/>
          </a:p>
        </p:txBody>
      </p:sp>
      <p:pic>
        <p:nvPicPr>
          <p:cNvPr id="8" name="Content Placeholder 7" descr="A group of people in a room&#10;&#10;Description automatically generated">
            <a:extLst>
              <a:ext uri="{FF2B5EF4-FFF2-40B4-BE49-F238E27FC236}">
                <a16:creationId xmlns:a16="http://schemas.microsoft.com/office/drawing/2014/main" id="{735463D6-6F9E-444E-0E0F-7F0C20E22A07}"/>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396713" y="2108122"/>
            <a:ext cx="4693477" cy="264175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Picture 4" descr="A qr code with a white background&#10;&#10;Description automatically generated">
            <a:extLst>
              <a:ext uri="{FF2B5EF4-FFF2-40B4-BE49-F238E27FC236}">
                <a16:creationId xmlns:a16="http://schemas.microsoft.com/office/drawing/2014/main" id="{3890F925-95F8-5355-6FA3-CE354F663FE9}"/>
              </a:ext>
            </a:extLst>
          </p:cNvPr>
          <p:cNvPicPr>
            <a:picLocks noChangeAspect="1"/>
          </p:cNvPicPr>
          <p:nvPr/>
        </p:nvPicPr>
        <p:blipFill rotWithShape="1">
          <a:blip r:embed="rId5">
            <a:extLst>
              <a:ext uri="{28A0092B-C50C-407E-A947-70E740481C1C}">
                <a14:useLocalDpi xmlns:a14="http://schemas.microsoft.com/office/drawing/2010/main" val="0"/>
              </a:ext>
            </a:extLst>
          </a:blip>
          <a:srcRect l="8116" t="8074" r="8789" b="9259"/>
          <a:stretch/>
        </p:blipFill>
        <p:spPr>
          <a:xfrm>
            <a:off x="10310210" y="5126247"/>
            <a:ext cx="1376759" cy="1369657"/>
          </a:xfrm>
          <a:prstGeom prst="rect">
            <a:avLst/>
          </a:prstGeom>
        </p:spPr>
      </p:pic>
    </p:spTree>
    <p:extLst>
      <p:ext uri="{BB962C8B-B14F-4D97-AF65-F5344CB8AC3E}">
        <p14:creationId xmlns:p14="http://schemas.microsoft.com/office/powerpoint/2010/main" val="1271947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Four students, one with laptop, in lecture room">
            <a:extLst>
              <a:ext uri="{FF2B5EF4-FFF2-40B4-BE49-F238E27FC236}">
                <a16:creationId xmlns:a16="http://schemas.microsoft.com/office/drawing/2014/main" id="{FAF0AB22-E80C-4F1D-D5FD-6385F17C44A5}"/>
              </a:ext>
            </a:extLst>
          </p:cNvPr>
          <p:cNvPicPr>
            <a:picLocks noGrp="1" noChangeAspect="1"/>
          </p:cNvPicPr>
          <p:nvPr>
            <p:ph sz="half" idx="2"/>
          </p:nvPr>
        </p:nvPicPr>
        <p:blipFill rotWithShape="1">
          <a:blip r:embed="rId2">
            <a:duotone>
              <a:prstClr val="black"/>
              <a:schemeClr val="tx2">
                <a:tint val="45000"/>
                <a:satMod val="400000"/>
              </a:schemeClr>
            </a:duotone>
            <a:alphaModFix amt="40000"/>
            <a:extLst>
              <a:ext uri="{28A0092B-C50C-407E-A947-70E740481C1C}">
                <a14:useLocalDpi xmlns:a14="http://schemas.microsoft.com/office/drawing/2010/main" val="0"/>
              </a:ext>
            </a:extLst>
          </a:blip>
          <a:srcRect b="15724"/>
          <a:stretch/>
        </p:blipFill>
        <p:spPr>
          <a:xfrm>
            <a:off x="440" y="6"/>
            <a:ext cx="12191132" cy="6857994"/>
          </a:xfrm>
          <a:prstGeom prst="rect">
            <a:avLst/>
          </a:prstGeom>
        </p:spPr>
      </p:pic>
      <p:sp>
        <p:nvSpPr>
          <p:cNvPr id="2" name="Title 1">
            <a:extLst>
              <a:ext uri="{FF2B5EF4-FFF2-40B4-BE49-F238E27FC236}">
                <a16:creationId xmlns:a16="http://schemas.microsoft.com/office/drawing/2014/main" id="{85CB7D5F-93FF-6E43-D8A9-F3F20FA85825}"/>
              </a:ext>
            </a:extLst>
          </p:cNvPr>
          <p:cNvSpPr>
            <a:spLocks noGrp="1"/>
          </p:cNvSpPr>
          <p:nvPr>
            <p:ph type="title"/>
          </p:nvPr>
        </p:nvSpPr>
        <p:spPr>
          <a:xfrm>
            <a:off x="677714" y="332353"/>
            <a:ext cx="10990170" cy="1689236"/>
          </a:xfrm>
        </p:spPr>
        <p:txBody>
          <a:bodyPr vert="horz" lIns="55449" tIns="27725" rIns="55449" bIns="27725" rtlCol="0" anchor="t">
            <a:normAutofit/>
          </a:bodyPr>
          <a:lstStyle/>
          <a:p>
            <a:pPr algn="r" defTabSz="277246"/>
            <a:r>
              <a:rPr lang="en-US" sz="4002" b="1" dirty="0">
                <a:solidFill>
                  <a:schemeClr val="accent2">
                    <a:lumMod val="50000"/>
                  </a:schemeClr>
                </a:solidFill>
              </a:rPr>
              <a:t>Inaugural Entrepreneur Camp </a:t>
            </a:r>
            <a:br>
              <a:rPr lang="en-US" sz="4002" b="1" dirty="0">
                <a:solidFill>
                  <a:schemeClr val="accent2">
                    <a:lumMod val="50000"/>
                  </a:schemeClr>
                </a:solidFill>
              </a:rPr>
            </a:br>
            <a:r>
              <a:rPr lang="en-US" sz="4002" b="1" dirty="0">
                <a:solidFill>
                  <a:schemeClr val="accent2">
                    <a:lumMod val="50000"/>
                  </a:schemeClr>
                </a:solidFill>
              </a:rPr>
              <a:t>(E-Camp) Program</a:t>
            </a:r>
          </a:p>
        </p:txBody>
      </p:sp>
      <p:sp>
        <p:nvSpPr>
          <p:cNvPr id="3" name="Content Placeholder 2">
            <a:extLst>
              <a:ext uri="{FF2B5EF4-FFF2-40B4-BE49-F238E27FC236}">
                <a16:creationId xmlns:a16="http://schemas.microsoft.com/office/drawing/2014/main" id="{9B080C1B-A9DC-ADBF-F498-2FBA9EED4F0C}"/>
              </a:ext>
            </a:extLst>
          </p:cNvPr>
          <p:cNvSpPr>
            <a:spLocks noGrp="1"/>
          </p:cNvSpPr>
          <p:nvPr>
            <p:ph sz="half" idx="1"/>
          </p:nvPr>
        </p:nvSpPr>
        <p:spPr>
          <a:xfrm>
            <a:off x="677715" y="2113136"/>
            <a:ext cx="10412573" cy="4643654"/>
          </a:xfrm>
        </p:spPr>
        <p:txBody>
          <a:bodyPr vert="horz" lIns="55449" tIns="27725" rIns="55449" bIns="27725" rtlCol="0">
            <a:normAutofit fontScale="92500"/>
          </a:bodyPr>
          <a:lstStyle/>
          <a:p>
            <a:pPr defTabSz="277246">
              <a:spcBef>
                <a:spcPts val="606"/>
              </a:spcBef>
            </a:pPr>
            <a:r>
              <a:rPr lang="en-US" sz="2426" dirty="0">
                <a:solidFill>
                  <a:schemeClr val="bg1"/>
                </a:solidFill>
              </a:rPr>
              <a:t>Interactive&amp; engaging 1-day program for Baltimore City high school students</a:t>
            </a:r>
          </a:p>
          <a:p>
            <a:pPr defTabSz="277246">
              <a:spcBef>
                <a:spcPts val="606"/>
              </a:spcBef>
            </a:pPr>
            <a:r>
              <a:rPr lang="en-US" sz="2426" dirty="0">
                <a:solidFill>
                  <a:schemeClr val="bg1"/>
                </a:solidFill>
              </a:rPr>
              <a:t>Partnership with Baltimore-based Equity Project Foundation, a part of the Epic Arts Universe</a:t>
            </a:r>
          </a:p>
          <a:p>
            <a:pPr defTabSz="277246">
              <a:spcBef>
                <a:spcPts val="606"/>
              </a:spcBef>
            </a:pPr>
            <a:r>
              <a:rPr lang="en-US" sz="2426" dirty="0">
                <a:solidFill>
                  <a:schemeClr val="bg1"/>
                </a:solidFill>
              </a:rPr>
              <a:t>On campus event with workshops, panels, and team-based activities that foster creativity and  entrepreneurship</a:t>
            </a:r>
          </a:p>
          <a:p>
            <a:pPr defTabSz="277246">
              <a:spcBef>
                <a:spcPts val="606"/>
              </a:spcBef>
            </a:pPr>
            <a:r>
              <a:rPr lang="en-US" sz="2426" dirty="0">
                <a:solidFill>
                  <a:schemeClr val="bg1"/>
                </a:solidFill>
              </a:rPr>
              <a:t>Students will:</a:t>
            </a:r>
          </a:p>
          <a:p>
            <a:pPr marL="693115" lvl="1" indent="-293612" defTabSz="277246">
              <a:spcBef>
                <a:spcPts val="606"/>
              </a:spcBef>
            </a:pPr>
            <a:r>
              <a:rPr lang="en-US" sz="2183" dirty="0">
                <a:solidFill>
                  <a:schemeClr val="bg1"/>
                </a:solidFill>
              </a:rPr>
              <a:t>Increase their awareness and understanding of entrepreneurship and Baltimore’s entrepreneurial ecosystem and resources.</a:t>
            </a:r>
          </a:p>
          <a:p>
            <a:pPr marL="693115" lvl="1" indent="-293612" defTabSz="277246">
              <a:spcBef>
                <a:spcPts val="606"/>
              </a:spcBef>
            </a:pPr>
            <a:r>
              <a:rPr lang="en-US" sz="2183" dirty="0">
                <a:solidFill>
                  <a:schemeClr val="bg1"/>
                </a:solidFill>
              </a:rPr>
              <a:t>Be able to identify their own strengths and opportunities for entrepreneurship </a:t>
            </a:r>
            <a:br>
              <a:rPr lang="en-US" sz="2183" dirty="0">
                <a:solidFill>
                  <a:schemeClr val="bg1"/>
                </a:solidFill>
              </a:rPr>
            </a:br>
            <a:r>
              <a:rPr lang="en-US" sz="2183" dirty="0">
                <a:solidFill>
                  <a:schemeClr val="bg1"/>
                </a:solidFill>
              </a:rPr>
              <a:t>and innovation.</a:t>
            </a:r>
          </a:p>
          <a:p>
            <a:pPr marL="693115" lvl="1" indent="-293612" defTabSz="277246">
              <a:spcBef>
                <a:spcPts val="606"/>
              </a:spcBef>
            </a:pPr>
            <a:r>
              <a:rPr lang="en-US" sz="2183" dirty="0">
                <a:solidFill>
                  <a:schemeClr val="bg1"/>
                </a:solidFill>
              </a:rPr>
              <a:t>Establish relationships with other students and local entrepreneurs Forge a connection with Loyola University Maryland.</a:t>
            </a:r>
          </a:p>
        </p:txBody>
      </p:sp>
    </p:spTree>
    <p:extLst>
      <p:ext uri="{BB962C8B-B14F-4D97-AF65-F5344CB8AC3E}">
        <p14:creationId xmlns:p14="http://schemas.microsoft.com/office/powerpoint/2010/main" val="1652259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B6FC1-FE43-B288-055B-0B279EDA5C11}"/>
              </a:ext>
            </a:extLst>
          </p:cNvPr>
          <p:cNvSpPr>
            <a:spLocks noGrp="1"/>
          </p:cNvSpPr>
          <p:nvPr>
            <p:ph type="title"/>
          </p:nvPr>
        </p:nvSpPr>
        <p:spPr>
          <a:xfrm>
            <a:off x="268772" y="366409"/>
            <a:ext cx="8596668" cy="1320800"/>
          </a:xfrm>
        </p:spPr>
        <p:txBody>
          <a:bodyPr/>
          <a:lstStyle/>
          <a:p>
            <a:r>
              <a:rPr lang="en-US"/>
              <a:t>Transforming</a:t>
            </a:r>
            <a:r>
              <a:rPr lang="en-US" baseline="0"/>
              <a:t> lives through… Engagement</a:t>
            </a:r>
            <a:endParaRPr lang="en-US"/>
          </a:p>
        </p:txBody>
      </p:sp>
      <p:sp>
        <p:nvSpPr>
          <p:cNvPr id="3" name="Content Placeholder 2">
            <a:extLst>
              <a:ext uri="{FF2B5EF4-FFF2-40B4-BE49-F238E27FC236}">
                <a16:creationId xmlns:a16="http://schemas.microsoft.com/office/drawing/2014/main" id="{756C024B-B21F-3F99-ECD8-CBA3AC8192C6}"/>
              </a:ext>
            </a:extLst>
          </p:cNvPr>
          <p:cNvSpPr>
            <a:spLocks noGrp="1"/>
          </p:cNvSpPr>
          <p:nvPr>
            <p:ph sz="half" idx="1"/>
          </p:nvPr>
        </p:nvSpPr>
        <p:spPr>
          <a:xfrm>
            <a:off x="350196" y="1166029"/>
            <a:ext cx="4542817" cy="3461944"/>
          </a:xfrm>
        </p:spPr>
        <p:txBody>
          <a:bodyPr>
            <a:noAutofit/>
          </a:bodyPr>
          <a:lstStyle/>
          <a:p>
            <a:pPr rtl="0" eaLnBrk="1" latinLnBrk="0" hangingPunct="1"/>
            <a:r>
              <a:rPr lang="en-US" sz="2400" kern="1200" dirty="0">
                <a:solidFill>
                  <a:schemeClr val="tx1">
                    <a:lumMod val="75000"/>
                    <a:lumOff val="25000"/>
                  </a:schemeClr>
                </a:solidFill>
                <a:effectLst/>
              </a:rPr>
              <a:t>Loyola Consulting Group</a:t>
            </a:r>
          </a:p>
          <a:p>
            <a:pPr lvl="1"/>
            <a:r>
              <a:rPr lang="en-US" sz="2200" dirty="0"/>
              <a:t>Contact </a:t>
            </a:r>
            <a:r>
              <a:rPr lang="en-US" sz="2200" dirty="0">
                <a:hlinkClick r:id="rId3"/>
              </a:rPr>
              <a:t>Alexa Junikiewicz </a:t>
            </a:r>
            <a:r>
              <a:rPr lang="en-US" sz="2200" dirty="0"/>
              <a:t>for more info</a:t>
            </a:r>
            <a:endParaRPr lang="en-US" sz="2200" dirty="0">
              <a:effectLst/>
            </a:endParaRPr>
          </a:p>
          <a:p>
            <a:pPr rtl="0" eaLnBrk="1" latinLnBrk="0" hangingPunct="1"/>
            <a:r>
              <a:rPr lang="en-US" sz="2400" kern="1200" dirty="0">
                <a:solidFill>
                  <a:schemeClr val="tx1">
                    <a:lumMod val="75000"/>
                    <a:lumOff val="25000"/>
                  </a:schemeClr>
                </a:solidFill>
                <a:effectLst/>
              </a:rPr>
              <a:t>SCI&amp;E Steering Committee</a:t>
            </a:r>
          </a:p>
          <a:p>
            <a:pPr lvl="1"/>
            <a:r>
              <a:rPr lang="en-US" sz="2000" dirty="0"/>
              <a:t>Open Events on Feb 9, Apr 19</a:t>
            </a:r>
          </a:p>
          <a:p>
            <a:pPr lvl="1"/>
            <a:r>
              <a:rPr lang="en-US" sz="2000" dirty="0">
                <a:effectLst/>
              </a:rPr>
              <a:t>Apply this semester for AY24-25</a:t>
            </a:r>
          </a:p>
          <a:p>
            <a:pPr rtl="0" eaLnBrk="1" latinLnBrk="0" hangingPunct="1"/>
            <a:r>
              <a:rPr lang="en-US" sz="2400" kern="1200" dirty="0">
                <a:solidFill>
                  <a:schemeClr val="tx1">
                    <a:lumMod val="75000"/>
                    <a:lumOff val="25000"/>
                  </a:schemeClr>
                </a:solidFill>
                <a:effectLst/>
              </a:rPr>
              <a:t>Student Made &amp; </a:t>
            </a:r>
            <a:r>
              <a:rPr lang="en-US" sz="2400" kern="1200" dirty="0" err="1">
                <a:solidFill>
                  <a:schemeClr val="tx1">
                    <a:lumMod val="75000"/>
                    <a:lumOff val="25000"/>
                  </a:schemeClr>
                </a:solidFill>
                <a:effectLst/>
              </a:rPr>
              <a:t>Freshmeet</a:t>
            </a:r>
            <a:r>
              <a:rPr lang="en-US" sz="2400" kern="1200" dirty="0">
                <a:solidFill>
                  <a:schemeClr val="tx1">
                    <a:lumMod val="75000"/>
                    <a:lumOff val="25000"/>
                  </a:schemeClr>
                </a:solidFill>
                <a:effectLst/>
              </a:rPr>
              <a:t> U</a:t>
            </a:r>
          </a:p>
          <a:p>
            <a:pPr rtl="0" eaLnBrk="1" latinLnBrk="0" hangingPunct="1"/>
            <a:r>
              <a:rPr lang="en-US" sz="2400" kern="1200" dirty="0">
                <a:solidFill>
                  <a:schemeClr val="tx1">
                    <a:lumMod val="75000"/>
                    <a:lumOff val="25000"/>
                  </a:schemeClr>
                </a:solidFill>
                <a:effectLst/>
              </a:rPr>
              <a:t>Support for Student Organizations </a:t>
            </a:r>
            <a:endParaRPr lang="en-US" sz="2400" dirty="0">
              <a:effectLst/>
            </a:endParaRPr>
          </a:p>
          <a:p>
            <a:pPr rtl="0" eaLnBrk="1" latinLnBrk="0" hangingPunct="1"/>
            <a:r>
              <a:rPr lang="en-US" sz="2400" kern="1200" dirty="0">
                <a:solidFill>
                  <a:schemeClr val="tx1">
                    <a:lumMod val="75000"/>
                    <a:lumOff val="25000"/>
                  </a:schemeClr>
                </a:solidFill>
                <a:effectLst/>
              </a:rPr>
              <a:t>Intentional</a:t>
            </a:r>
            <a:r>
              <a:rPr lang="en-US" sz="2400" kern="1200" baseline="0" dirty="0">
                <a:solidFill>
                  <a:schemeClr val="tx1">
                    <a:lumMod val="75000"/>
                    <a:lumOff val="25000"/>
                  </a:schemeClr>
                </a:solidFill>
                <a:effectLst/>
              </a:rPr>
              <a:t> Living Communities</a:t>
            </a:r>
            <a:endParaRPr lang="en-US" sz="2400" dirty="0">
              <a:effectLst/>
            </a:endParaRPr>
          </a:p>
          <a:p>
            <a:pPr marL="0" indent="0">
              <a:buNone/>
            </a:pPr>
            <a:endParaRPr lang="en-US" sz="2400" dirty="0"/>
          </a:p>
        </p:txBody>
      </p:sp>
      <p:pic>
        <p:nvPicPr>
          <p:cNvPr id="11" name="Content Placeholder 10" descr="Several people sitting at a table&#10;&#10;Description automatically generated">
            <a:extLst>
              <a:ext uri="{FF2B5EF4-FFF2-40B4-BE49-F238E27FC236}">
                <a16:creationId xmlns:a16="http://schemas.microsoft.com/office/drawing/2014/main" id="{525D6051-29F5-3320-269A-B630EC35E8F5}"/>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081371" y="1560746"/>
            <a:ext cx="4578545" cy="332985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4" name="Picture 3" descr="A qr code on a white background&#10;&#10;Description automatically generated">
            <a:extLst>
              <a:ext uri="{FF2B5EF4-FFF2-40B4-BE49-F238E27FC236}">
                <a16:creationId xmlns:a16="http://schemas.microsoft.com/office/drawing/2014/main" id="{7571809C-61BC-888B-71E5-4CB3A83AF7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11933" y="5108767"/>
            <a:ext cx="1345617" cy="1345617"/>
          </a:xfrm>
          <a:prstGeom prst="rect">
            <a:avLst/>
          </a:prstGeom>
        </p:spPr>
      </p:pic>
      <p:sp>
        <p:nvSpPr>
          <p:cNvPr id="6" name="TextBox 5">
            <a:extLst>
              <a:ext uri="{FF2B5EF4-FFF2-40B4-BE49-F238E27FC236}">
                <a16:creationId xmlns:a16="http://schemas.microsoft.com/office/drawing/2014/main" id="{02FF0AE6-D07B-EDD1-074D-72F2F9609805}"/>
              </a:ext>
            </a:extLst>
          </p:cNvPr>
          <p:cNvSpPr txBox="1"/>
          <p:nvPr/>
        </p:nvSpPr>
        <p:spPr>
          <a:xfrm>
            <a:off x="9977481" y="6454384"/>
            <a:ext cx="2214520" cy="307777"/>
          </a:xfrm>
          <a:prstGeom prst="rect">
            <a:avLst/>
          </a:prstGeom>
          <a:noFill/>
        </p:spPr>
        <p:txBody>
          <a:bodyPr wrap="square">
            <a:spAutoFit/>
          </a:bodyPr>
          <a:lstStyle/>
          <a:p>
            <a:r>
              <a:rPr lang="en-US" sz="1400" b="1" dirty="0">
                <a:hlinkClick r:id="rId6">
                  <a:extLst>
                    <a:ext uri="{A12FA001-AC4F-418D-AE19-62706E023703}">
                      <ahyp:hlinkClr xmlns:ahyp="http://schemas.microsoft.com/office/drawing/2018/hyperlinkcolor" val="tx"/>
                    </a:ext>
                  </a:extLst>
                </a:hlinkClick>
              </a:rPr>
              <a:t>bit.ly/innovator-survey</a:t>
            </a:r>
            <a:endParaRPr lang="en-US" sz="1400" b="1" dirty="0"/>
          </a:p>
        </p:txBody>
      </p:sp>
      <p:sp>
        <p:nvSpPr>
          <p:cNvPr id="7" name="Arrow: Striped Right 6">
            <a:extLst>
              <a:ext uri="{FF2B5EF4-FFF2-40B4-BE49-F238E27FC236}">
                <a16:creationId xmlns:a16="http://schemas.microsoft.com/office/drawing/2014/main" id="{02FCE04D-971C-7535-8897-B5EA0E3ACC53}"/>
              </a:ext>
            </a:extLst>
          </p:cNvPr>
          <p:cNvSpPr/>
          <p:nvPr/>
        </p:nvSpPr>
        <p:spPr>
          <a:xfrm>
            <a:off x="5753436" y="5820773"/>
            <a:ext cx="4739417" cy="830880"/>
          </a:xfrm>
          <a:prstGeom prst="stripedRightArrow">
            <a:avLst>
              <a:gd name="adj1" fmla="val 61111"/>
              <a:gd name="adj2" fmla="val 131481"/>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400" b="1" i="1" dirty="0"/>
              <a:t>Complete our survey to connect to our network of entrepreneurs &amp; innovators</a:t>
            </a:r>
          </a:p>
        </p:txBody>
      </p:sp>
    </p:spTree>
    <p:extLst>
      <p:ext uri="{BB962C8B-B14F-4D97-AF65-F5344CB8AC3E}">
        <p14:creationId xmlns:p14="http://schemas.microsoft.com/office/powerpoint/2010/main" val="380394064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TM02900688[[fn=Facet]]</Template>
  <TotalTime>3053</TotalTime>
  <Words>851</Words>
  <Application>Microsoft Office PowerPoint</Application>
  <PresentationFormat>Widescreen</PresentationFormat>
  <Paragraphs>106</Paragraphs>
  <Slides>14</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Courier New</vt:lpstr>
      <vt:lpstr>Magneto</vt:lpstr>
      <vt:lpstr>Trebuchet MS</vt:lpstr>
      <vt:lpstr>Wingdings</vt:lpstr>
      <vt:lpstr>Wingdings 3</vt:lpstr>
      <vt:lpstr>Facet</vt:lpstr>
      <vt:lpstr>Innovation &amp; Entrepreneurship at Loyola University Maryland</vt:lpstr>
      <vt:lpstr>Saint Ignatius was an innovator</vt:lpstr>
      <vt:lpstr>Baltimore is a great place  for entrepreneurs to live and work</vt:lpstr>
      <vt:lpstr>Simon Center for Innovation &amp; Entrepreneurship</vt:lpstr>
      <vt:lpstr>Transforming lives through… Learning</vt:lpstr>
      <vt:lpstr>PowerPoint Presentation</vt:lpstr>
      <vt:lpstr>Transforming lives through… Action</vt:lpstr>
      <vt:lpstr>Inaugural Entrepreneur Camp  (E-Camp) Program</vt:lpstr>
      <vt:lpstr>Transforming lives through… Engagement</vt:lpstr>
      <vt:lpstr>Promoting Student Entrepreneurs &amp; Their Businesses</vt:lpstr>
      <vt:lpstr>Join the Simon Center’s  Entrepreneurs &amp; Innovators Network</vt:lpstr>
      <vt:lpstr>Student Outcomes</vt:lpstr>
      <vt:lpstr>Crack the (QR) Code!</vt:lpstr>
      <vt:lpstr>Stay Engaged &amp; Informed!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 an Innovator!</dc:title>
  <dc:creator>Wendy Bolger</dc:creator>
  <cp:lastModifiedBy>Jasmine Harris</cp:lastModifiedBy>
  <cp:revision>7</cp:revision>
  <dcterms:created xsi:type="dcterms:W3CDTF">2023-08-29T17:29:58Z</dcterms:created>
  <dcterms:modified xsi:type="dcterms:W3CDTF">2024-02-26T15:55:01Z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da50fe2-ad8e-4b2e-b16c-4bb0954d6763_Enabled">
    <vt:lpwstr>true</vt:lpwstr>
  </property>
  <property fmtid="{D5CDD505-2E9C-101B-9397-08002B2CF9AE}" pid="3" name="MSIP_Label_6da50fe2-ad8e-4b2e-b16c-4bb0954d6763_SetDate">
    <vt:lpwstr>2023-08-29T18:11:43Z</vt:lpwstr>
  </property>
  <property fmtid="{D5CDD505-2E9C-101B-9397-08002B2CF9AE}" pid="4" name="MSIP_Label_6da50fe2-ad8e-4b2e-b16c-4bb0954d6763_Method">
    <vt:lpwstr>Standard</vt:lpwstr>
  </property>
  <property fmtid="{D5CDD505-2E9C-101B-9397-08002B2CF9AE}" pid="5" name="MSIP_Label_6da50fe2-ad8e-4b2e-b16c-4bb0954d6763_Name">
    <vt:lpwstr>Internal</vt:lpwstr>
  </property>
  <property fmtid="{D5CDD505-2E9C-101B-9397-08002B2CF9AE}" pid="6" name="MSIP_Label_6da50fe2-ad8e-4b2e-b16c-4bb0954d6763_SiteId">
    <vt:lpwstr>30ae0a8f-3cdf-44fd-af34-278bf639b85d</vt:lpwstr>
  </property>
  <property fmtid="{D5CDD505-2E9C-101B-9397-08002B2CF9AE}" pid="7" name="MSIP_Label_6da50fe2-ad8e-4b2e-b16c-4bb0954d6763_ActionId">
    <vt:lpwstr>e6bc1fbe-0e73-49fc-ae4b-f50d748afa26</vt:lpwstr>
  </property>
  <property fmtid="{D5CDD505-2E9C-101B-9397-08002B2CF9AE}" pid="8" name="MSIP_Label_6da50fe2-ad8e-4b2e-b16c-4bb0954d6763_ContentBits">
    <vt:lpwstr>2</vt:lpwstr>
  </property>
  <property fmtid="{D5CDD505-2E9C-101B-9397-08002B2CF9AE}" pid="9" name="ClassificationContentMarkingFooterLocations">
    <vt:lpwstr>Office Theme:8</vt:lpwstr>
  </property>
  <property fmtid="{D5CDD505-2E9C-101B-9397-08002B2CF9AE}" pid="10" name="ClassificationContentMarkingFooterText">
    <vt:lpwstr>Loyola University Maryland Internal Use Only</vt:lpwstr>
  </property>
</Properties>
</file>