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9"/>
    <a:srgbClr val="1D2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5F5131-4951-4DF1-9FFD-64BA8F77957F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0221C2-AEA2-405D-B43F-D2B552E526F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AC884-F97F-A582-8007-E7DF6CF94B9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10712" y="6642100"/>
            <a:ext cx="23510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Loyola University Maryland Internal Use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asc@loyol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The Liberal arts core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at Loyola University Maryland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312" y="770327"/>
            <a:ext cx="6400800" cy="3200400"/>
          </a:xfrm>
          <a:prstGeom prst="rect">
            <a:avLst/>
          </a:prstGeom>
          <a:ln w="57150">
            <a:solidFill>
              <a:srgbClr val="92D05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620000" y="3601395"/>
            <a:ext cx="914400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79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Mathematics &amp;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take one course in mathematics or statistics to fulfill the core requirement: </a:t>
            </a:r>
            <a:r>
              <a:rPr lang="en-US" b="1" dirty="0"/>
              <a:t>MA109 MA113, MA 115, MA117, MA118, MA151, MA251, ST110, ST210, or ST265</a:t>
            </a:r>
          </a:p>
          <a:p>
            <a:endParaRPr lang="en-US" dirty="0"/>
          </a:p>
          <a:p>
            <a:r>
              <a:rPr lang="en-US" dirty="0"/>
              <a:t>Students are placed into a math course based on their math placement test results </a:t>
            </a:r>
          </a:p>
          <a:p>
            <a:endParaRPr lang="en-US" dirty="0"/>
          </a:p>
          <a:p>
            <a:r>
              <a:rPr lang="en-US" dirty="0"/>
              <a:t>MA005 is a 1-credit course designed to help students with MA109 course material</a:t>
            </a:r>
          </a:p>
          <a:p>
            <a:endParaRPr lang="en-US" dirty="0"/>
          </a:p>
          <a:p>
            <a:r>
              <a:rPr lang="en-US" dirty="0"/>
              <a:t>In some majors, students take specific math courses to fulfill the core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34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 core requirement by major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Business, Account., Econ.– MA151 or MA251</a:t>
            </a:r>
          </a:p>
          <a:p>
            <a:r>
              <a:rPr lang="en-US" dirty="0"/>
              <a:t>Biology – MA251, MA252, ST210, or ST265</a:t>
            </a:r>
          </a:p>
          <a:p>
            <a:r>
              <a:rPr lang="en-US" dirty="0"/>
              <a:t>Chemistry – MA251</a:t>
            </a:r>
          </a:p>
          <a:p>
            <a:r>
              <a:rPr lang="en-US" dirty="0"/>
              <a:t>Computer Science – MA251</a:t>
            </a:r>
          </a:p>
          <a:p>
            <a:r>
              <a:rPr lang="en-US" dirty="0"/>
              <a:t>Data Science – MA251</a:t>
            </a:r>
          </a:p>
          <a:p>
            <a:r>
              <a:rPr lang="en-US" dirty="0"/>
              <a:t>Elementary Education – ST110 or ST210</a:t>
            </a:r>
          </a:p>
          <a:p>
            <a:r>
              <a:rPr lang="en-US" dirty="0"/>
              <a:t>Engineering – MA251</a:t>
            </a:r>
          </a:p>
          <a:p>
            <a:r>
              <a:rPr lang="en-US" dirty="0"/>
              <a:t>Forensic Studies – ST110 or ST210 or ST265</a:t>
            </a:r>
          </a:p>
          <a:p>
            <a:r>
              <a:rPr lang="en-US" dirty="0"/>
              <a:t>Global Studies – ST110 or ST210</a:t>
            </a:r>
          </a:p>
          <a:p>
            <a:r>
              <a:rPr lang="en-US" dirty="0"/>
              <a:t>Mathematics, Statistics – MA251</a:t>
            </a:r>
          </a:p>
          <a:p>
            <a:r>
              <a:rPr lang="en-US" dirty="0"/>
              <a:t>Physics – MA251</a:t>
            </a:r>
          </a:p>
          <a:p>
            <a:r>
              <a:rPr lang="en-US" dirty="0"/>
              <a:t>Psychology – ST110, ST210, or ST265</a:t>
            </a:r>
          </a:p>
          <a:p>
            <a:r>
              <a:rPr lang="en-US" dirty="0"/>
              <a:t>Sociology – ST110, ST210, or ST265</a:t>
            </a:r>
          </a:p>
          <a:p>
            <a:r>
              <a:rPr lang="en-US" dirty="0"/>
              <a:t>Speech Language Pathology – ST110 or ST210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5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Students take one course in a natural science to fulfill the core requirement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Natural sciences: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Biology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Chemistry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Physics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/>
              <a:t>In some majors, students take specific natural science courses to fulfill the core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0308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Natural science core requirement by 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Biology – BL150/BL151</a:t>
            </a:r>
          </a:p>
          <a:p>
            <a:r>
              <a:rPr lang="en-US" dirty="0"/>
              <a:t>Chemistry – CH101/CH105</a:t>
            </a:r>
          </a:p>
          <a:p>
            <a:r>
              <a:rPr lang="en-US" dirty="0"/>
              <a:t>Computer Science (BS) – PH201/PH291</a:t>
            </a:r>
          </a:p>
          <a:p>
            <a:r>
              <a:rPr lang="en-US" dirty="0"/>
              <a:t>Elementary Education – PH116</a:t>
            </a:r>
          </a:p>
          <a:p>
            <a:r>
              <a:rPr lang="en-US" dirty="0"/>
              <a:t>Engineering – PH201/PH291</a:t>
            </a:r>
          </a:p>
          <a:p>
            <a:r>
              <a:rPr lang="en-US" dirty="0"/>
              <a:t>Forensic Studies – BL150/BL151</a:t>
            </a:r>
          </a:p>
          <a:p>
            <a:r>
              <a:rPr lang="en-US" dirty="0"/>
              <a:t>Mathematics &amp; Statistics – BL150/BL151, BL201/BL202, PH201/PH291, or CH101</a:t>
            </a:r>
          </a:p>
          <a:p>
            <a:r>
              <a:rPr lang="en-US" dirty="0"/>
              <a:t>Physics – PH201/PH291</a:t>
            </a:r>
          </a:p>
          <a:p>
            <a:r>
              <a:rPr lang="en-US" dirty="0"/>
              <a:t>Psychology – BL105 or BL152/153</a:t>
            </a:r>
          </a:p>
          <a:p>
            <a:r>
              <a:rPr lang="en-US" dirty="0"/>
              <a:t>Speech Language Pathology – 1 course in Biology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1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Math/natural science/computer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may choose to take another math course, another natural science course, a computer studies course, EC220, or EG101 to fulfill this requirement</a:t>
            </a:r>
          </a:p>
          <a:p>
            <a:r>
              <a:rPr lang="en-US" dirty="0"/>
              <a:t>In some majors, this core requirement is fulfilled by taking a specific course: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Admin., Accounting, Econ.– EC220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Biology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Chemistry – CH102/CH106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(BA)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Computer Science (BS)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Data Science – CS151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Elementary Education – PH117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Engineering – EG101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Studies – BL152/BL153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Math/Statistics – MA252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Physics – PH202/PH292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Speech Language Pathology – 1 course in Chemistry or Physics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40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take PL201: Foundations of Philosophy.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 </a:t>
            </a:r>
            <a:r>
              <a:rPr lang="en-US" dirty="0"/>
              <a:t>a 202-299 theology. </a:t>
            </a:r>
          </a:p>
          <a:p>
            <a:endParaRPr lang="en-US" dirty="0"/>
          </a:p>
          <a:p>
            <a:r>
              <a:rPr lang="en-US" dirty="0"/>
              <a:t>PL201 provides a foundation for the study of philosophy with regard to its historical beginnings and central themes</a:t>
            </a:r>
          </a:p>
          <a:p>
            <a:endParaRPr lang="en-US" dirty="0"/>
          </a:p>
          <a:p>
            <a:r>
              <a:rPr lang="en-US" dirty="0"/>
              <a:t>The 200-level philosophy courses allow students to focus on a particular philosophical perspective (i.e. love, art, education, humanity and divinity, culture, etc.)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take TH201: Theology Matters</a:t>
            </a:r>
          </a:p>
          <a:p>
            <a:endParaRPr lang="en-US" dirty="0"/>
          </a:p>
          <a:p>
            <a:r>
              <a:rPr lang="en-US" dirty="0"/>
              <a:t>Students can choose to take a 202-299 philosophy </a:t>
            </a:r>
            <a:r>
              <a:rPr lang="en-US" b="1" dirty="0"/>
              <a:t>OR</a:t>
            </a:r>
            <a:r>
              <a:rPr lang="en-US" dirty="0"/>
              <a:t> a 202-299 theology. </a:t>
            </a:r>
          </a:p>
          <a:p>
            <a:endParaRPr lang="en-US" dirty="0"/>
          </a:p>
          <a:p>
            <a:r>
              <a:rPr lang="en-US" dirty="0"/>
              <a:t>TH201 provides an introduction to Jewish and Christian scripture</a:t>
            </a:r>
          </a:p>
          <a:p>
            <a:endParaRPr lang="en-US" dirty="0"/>
          </a:p>
          <a:p>
            <a:r>
              <a:rPr lang="en-US" dirty="0"/>
              <a:t>The 200-level theology courses allow students to focus on a particular area (i.e. scripture, history, or culture)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53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en-US" dirty="0"/>
              <a:t>The ethics core requirement is fulfilled by an ethics course in either philosophy (PL301-319) or theology (TH301-319)</a:t>
            </a:r>
          </a:p>
          <a:p>
            <a:endParaRPr lang="en-US" dirty="0"/>
          </a:p>
          <a:p>
            <a:r>
              <a:rPr lang="en-US" dirty="0"/>
              <a:t>The ethics core must be completed in the </a:t>
            </a:r>
            <a:r>
              <a:rPr lang="en-US" b="1" i="1" dirty="0"/>
              <a:t>opposite area</a:t>
            </a:r>
            <a:r>
              <a:rPr lang="en-US" dirty="0"/>
              <a:t> than the 202-299 philosophy/theology core.</a:t>
            </a:r>
          </a:p>
          <a:p>
            <a:pPr lvl="1"/>
            <a:r>
              <a:rPr lang="en-US" dirty="0"/>
              <a:t>If a student takes a philosophy course from 202-299, they must complete the ethics core in theology (TH300-319).</a:t>
            </a:r>
          </a:p>
          <a:p>
            <a:pPr lvl="1"/>
            <a:r>
              <a:rPr lang="en-US" dirty="0"/>
              <a:t>If a student takes a theology course from TH202-299, they must complete the ethics core in philosophy (PL300-319). </a:t>
            </a:r>
          </a:p>
        </p:txBody>
      </p:sp>
    </p:spTree>
    <p:extLst>
      <p:ext uri="{BB962C8B-B14F-4D97-AF65-F5344CB8AC3E}">
        <p14:creationId xmlns:p14="http://schemas.microsoft.com/office/powerpoint/2010/main" val="492661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Diversity and Justice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Students take two designated diversity and justice core, major or elective courses to fulfill this requirement</a:t>
            </a:r>
          </a:p>
          <a:p>
            <a:endParaRPr lang="en-US" dirty="0"/>
          </a:p>
          <a:p>
            <a:r>
              <a:rPr lang="en-US" dirty="0"/>
              <a:t>Diversity and justice courses focus on: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Global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Justice awareness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100" dirty="0"/>
              <a:t>Domestic diversity awareness	</a:t>
            </a:r>
          </a:p>
          <a:p>
            <a:pPr marL="731520" lvl="2" indent="0">
              <a:buNone/>
            </a:pPr>
            <a:r>
              <a:rPr lang="en-US" dirty="0"/>
              <a:t>			</a:t>
            </a:r>
          </a:p>
          <a:p>
            <a:r>
              <a:rPr lang="en-US" dirty="0"/>
              <a:t>Diversity and justice courses can be found for each specific semester in Self Service under “Course Types,” then “Diversity-Justice”</a:t>
            </a:r>
          </a:p>
          <a:p>
            <a:endParaRPr lang="en-US" dirty="0"/>
          </a:p>
          <a:p>
            <a:r>
              <a:rPr lang="en-US" dirty="0"/>
              <a:t>Students who plan well should be able to find diversity and justice requirements within a core or major course</a:t>
            </a:r>
          </a:p>
          <a:p>
            <a:endParaRPr lang="en-US" dirty="0"/>
          </a:p>
          <a:p>
            <a:r>
              <a:rPr lang="en-US" dirty="0"/>
              <a:t>The diversity and justice requirements must be completed at Loyola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93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38600" y="1752600"/>
            <a:ext cx="45720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  <a:p>
            <a:pPr marL="0" indent="0" algn="ctr">
              <a:buNone/>
            </a:pPr>
            <a:endParaRPr lang="en-US" sz="3600" dirty="0">
              <a:latin typeface="Giddyup St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8021" y="1981200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contact the Academic Advising and Support Center (AASC) at Loyola University Maryland with any questions concerning the liberal arts core curriculum:</a:t>
            </a:r>
          </a:p>
          <a:p>
            <a:endParaRPr lang="en-US" dirty="0"/>
          </a:p>
          <a:p>
            <a:pPr algn="ctr"/>
            <a:r>
              <a:rPr lang="en-US" dirty="0"/>
              <a:t>Telephone: 410-617-5050</a:t>
            </a:r>
          </a:p>
          <a:p>
            <a:pPr algn="ctr"/>
            <a:r>
              <a:rPr lang="en-US" dirty="0"/>
              <a:t>Email: </a:t>
            </a:r>
            <a:r>
              <a:rPr lang="en-US" dirty="0">
                <a:hlinkClick r:id="rId2"/>
              </a:rPr>
              <a:t>aasc@loyola.edu</a:t>
            </a:r>
            <a:endParaRPr lang="en-US" dirty="0"/>
          </a:p>
          <a:p>
            <a:pPr algn="ctr"/>
            <a:r>
              <a:rPr lang="en-US" dirty="0"/>
              <a:t>Location: Maryland Hall, Room 138</a:t>
            </a:r>
          </a:p>
        </p:txBody>
      </p:sp>
      <p:pic>
        <p:nvPicPr>
          <p:cNvPr id="1026" name="Picture 2" descr="http://upload.wikimedia.org/wikipedia/en/thumb/3/3f/Loyola_University_Maryland_Logo.svg/1280px-Loyola_University_Maryland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572000"/>
            <a:ext cx="1970512" cy="148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1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the Liberal arts core?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liberal arts education requires students to take courses in the: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Humanities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Social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Mathematical sciences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Natural sciences	</a:t>
            </a:r>
          </a:p>
          <a:p>
            <a:pPr lvl="1" algn="ctr">
              <a:buFont typeface="Courier New" panose="02070309020205020404" pitchFamily="49" charset="0"/>
              <a:buChar char="o"/>
            </a:pPr>
            <a:endParaRPr lang="en-US" sz="2000" dirty="0"/>
          </a:p>
          <a:p>
            <a:r>
              <a:rPr lang="en-US" sz="2000" dirty="0"/>
              <a:t>Jesuit ideology of “</a:t>
            </a:r>
            <a:r>
              <a:rPr lang="en-US" sz="2000" dirty="0" err="1"/>
              <a:t>Cura</a:t>
            </a:r>
            <a:r>
              <a:rPr lang="en-US" sz="2000" dirty="0"/>
              <a:t> </a:t>
            </a:r>
            <a:r>
              <a:rPr lang="en-US" sz="2000" dirty="0" err="1"/>
              <a:t>Personalis</a:t>
            </a:r>
            <a:r>
              <a:rPr lang="en-US" sz="2000" dirty="0"/>
              <a:t>”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Development of the whole person	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en-US" sz="1700" dirty="0"/>
              <a:t>Well-rounded individuals</a:t>
            </a:r>
          </a:p>
          <a:p>
            <a:pPr lvl="2" algn="just">
              <a:buFont typeface="Wingdings" panose="05000000000000000000" pitchFamily="2" charset="2"/>
              <a:buChar char="v"/>
            </a:pPr>
            <a:endParaRPr lang="en-US" sz="1700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000" dirty="0"/>
              <a:t>Loyola students take 15 core courses in the liberal arts, plus the diversity-justice requirements</a:t>
            </a:r>
          </a:p>
          <a:p>
            <a:pPr marL="731520" lvl="2" indent="0" algn="just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2310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b="1" dirty="0"/>
              <a:t>The Core at a Glance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7724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Effective Writing (WR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Encountering the Past (HS 100)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Art of Reading (EN 101)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 </a:t>
            </a:r>
            <a:r>
              <a:rPr lang="en-US" dirty="0"/>
              <a:t>of 200-level History </a:t>
            </a:r>
            <a:r>
              <a:rPr lang="en-US" b="1" i="1" dirty="0"/>
              <a:t>OR</a:t>
            </a:r>
            <a:r>
              <a:rPr lang="en-US" dirty="0"/>
              <a:t> 200-level English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World or Classical Language (Intermediate II Level)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Social Sciences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 Arts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Natural Science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Math/Natural Science/Computer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 to Philosophy (PL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Theology Matters (TH 201)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u="sng" dirty="0"/>
              <a:t>Choice</a:t>
            </a:r>
            <a:r>
              <a:rPr lang="en-US" dirty="0"/>
              <a:t> of 202-299 Philosophy </a:t>
            </a:r>
            <a:r>
              <a:rPr lang="en-US" b="1" i="1" dirty="0"/>
              <a:t>OR</a:t>
            </a:r>
            <a:r>
              <a:rPr lang="en-US" dirty="0"/>
              <a:t> 202-299 Theology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Ethics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Diversity and Justice courses</a:t>
            </a:r>
          </a:p>
        </p:txBody>
      </p:sp>
    </p:spTree>
    <p:extLst>
      <p:ext uri="{BB962C8B-B14F-4D97-AF65-F5344CB8AC3E}">
        <p14:creationId xmlns:p14="http://schemas.microsoft.com/office/powerpoint/2010/main" val="29178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EFFECTIVE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 100 (3 CR.)</a:t>
            </a:r>
          </a:p>
          <a:p>
            <a:endParaRPr lang="en-US" dirty="0"/>
          </a:p>
          <a:p>
            <a:r>
              <a:rPr lang="en-US" dirty="0"/>
              <a:t>Students should take this course during their first year at Loyola</a:t>
            </a:r>
          </a:p>
          <a:p>
            <a:endParaRPr lang="en-US" dirty="0"/>
          </a:p>
          <a:p>
            <a:r>
              <a:rPr lang="en-US" dirty="0"/>
              <a:t>Preparation for university-level writing in all Loyola courses</a:t>
            </a:r>
          </a:p>
          <a:p>
            <a:endParaRPr lang="en-US" dirty="0"/>
          </a:p>
          <a:p>
            <a:r>
              <a:rPr lang="en-US" dirty="0"/>
              <a:t>Students develop a full writing process – planning, drafting, revising, and editing – as they learn how to compose the critical research essay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09800"/>
            <a:ext cx="7467600" cy="4873752"/>
          </a:xfrm>
        </p:spPr>
        <p:txBody>
          <a:bodyPr/>
          <a:lstStyle/>
          <a:p>
            <a:r>
              <a:rPr lang="en-US" dirty="0"/>
              <a:t>Students take one 100-level history course: </a:t>
            </a:r>
          </a:p>
          <a:p>
            <a:pPr marL="0" indent="0">
              <a:buNone/>
            </a:pPr>
            <a:r>
              <a:rPr lang="en-US" dirty="0"/>
              <a:t>	HS 100: Encountering the Past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5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6659" y="2133600"/>
            <a:ext cx="7467600" cy="4873752"/>
          </a:xfrm>
        </p:spPr>
        <p:txBody>
          <a:bodyPr>
            <a:normAutofit/>
          </a:bodyPr>
          <a:lstStyle/>
          <a:p>
            <a:r>
              <a:rPr lang="en-US" dirty="0"/>
              <a:t>Students take one 100-level English literature course:</a:t>
            </a:r>
          </a:p>
          <a:p>
            <a:pPr marL="731520" lvl="2" indent="0">
              <a:buNone/>
            </a:pPr>
            <a:r>
              <a:rPr lang="en-US" dirty="0"/>
              <a:t>    </a:t>
            </a:r>
            <a:r>
              <a:rPr lang="en-US" sz="2400" dirty="0"/>
              <a:t>EN 101 The Art of Reading</a:t>
            </a:r>
          </a:p>
          <a:p>
            <a:pPr marL="731520" lvl="2" indent="0">
              <a:buNone/>
            </a:pPr>
            <a:endParaRPr lang="en-US" dirty="0"/>
          </a:p>
          <a:p>
            <a:pPr marL="731520" lvl="2" indent="0">
              <a:buNone/>
            </a:pPr>
            <a:endParaRPr lang="en-US" dirty="0"/>
          </a:p>
          <a:p>
            <a:r>
              <a:rPr lang="en-US" dirty="0"/>
              <a:t>Students can choose to take a 200-level history </a:t>
            </a:r>
            <a:r>
              <a:rPr lang="en-US" b="1" dirty="0"/>
              <a:t>OR</a:t>
            </a:r>
            <a:r>
              <a:rPr lang="en-US" dirty="0"/>
              <a:t> a 200-level English.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7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World/Classical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Students must reach the Intermediate II level (104) of a world or classical language to fulfill the core</a:t>
            </a:r>
          </a:p>
          <a:p>
            <a:endParaRPr lang="en-US" dirty="0"/>
          </a:p>
          <a:p>
            <a:r>
              <a:rPr lang="en-US" dirty="0"/>
              <a:t>This may take students anywhere from one to four semesters depending upon the placement test score</a:t>
            </a:r>
          </a:p>
          <a:p>
            <a:endParaRPr lang="en-US" dirty="0"/>
          </a:p>
          <a:p>
            <a:r>
              <a:rPr lang="en-US" dirty="0"/>
              <a:t>Students who place </a:t>
            </a:r>
            <a:r>
              <a:rPr lang="en-US" u="sng" dirty="0"/>
              <a:t>higher</a:t>
            </a:r>
            <a:r>
              <a:rPr lang="en-US" dirty="0"/>
              <a:t> than the 104 level on Loyola’s language placement exam may be exempt from the language core requirement, pending confirmation from Loyola’s Modern Language department after a </a:t>
            </a:r>
            <a:r>
              <a:rPr lang="en-US" b="1" dirty="0"/>
              <a:t>proctored, on-site</a:t>
            </a:r>
            <a:r>
              <a:rPr lang="en-US" dirty="0"/>
              <a:t> placement exam. Those students will need to complete 1 additional free elective in lieu of the language core. </a:t>
            </a:r>
          </a:p>
          <a:p>
            <a:pPr marL="0" indent="0">
              <a:buNone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World and classical languages offered at Loyola: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Spanish 	 	French		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Greek		Chinese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Italian		Latin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German		Arabic</a:t>
            </a:r>
          </a:p>
          <a:p>
            <a:pPr marL="731520" lvl="2" indent="0">
              <a:buClr>
                <a:srgbClr val="7FD13B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827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SOCIAL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take two social science courses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Social science courses include 100-level courses in psychology, sociology, political science, and economics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some majors, students take specific social science courses to fulfill the core: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Business Majors, Accounting, and Econ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Education – ED205 &amp; one additional social science core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Forensic Studies – PY101 &amp; SC100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Global Studies – EC102 &amp; EC103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Political Science – PS101 &amp; PS102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Psychology – PY101 &amp; one 200-level PY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Sociology – SC100 &amp; SC201</a:t>
            </a:r>
          </a:p>
        </p:txBody>
      </p:sp>
    </p:spTree>
    <p:extLst>
      <p:ext uri="{BB962C8B-B14F-4D97-AF65-F5344CB8AC3E}">
        <p14:creationId xmlns:p14="http://schemas.microsoft.com/office/powerpoint/2010/main" val="404348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Fine 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Students take one fine arts course selected from: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AH109: Non-Western Art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AH110: Survey of Art – Paleolithic to Gothic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AH111: Survey of Art – Renaissance to Modern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DR250: Intro to Theatre History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DR251: Experience of Theatre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DR252: Intro to Theatrical Production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MU201: Music Fundamentals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 202: Class Piano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MU203: The Art of Listening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MU204: Western Musical Traditions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PT270: Digital Photography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SA224: Two-Dimensional Design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SA227: 3-D Design in Art and Engineering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lvl="0">
              <a:buClr>
                <a:srgbClr val="7FD13B"/>
              </a:buClr>
            </a:pPr>
            <a:r>
              <a:rPr lang="en-US" dirty="0">
                <a:solidFill>
                  <a:prstClr val="black"/>
                </a:solidFill>
              </a:rPr>
              <a:t>Be careful! Only the specific courses listed above fulfill the core requirement in fine arts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9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b2a493-5857-42ed-b920-9588b9c227ee" xsi:nil="true"/>
    <lcf76f155ced4ddcb4097134ff3c332f xmlns="eb873e02-bc60-4e7d-8f50-b49eb2aad75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CA4E90A28FFA48B10D35765885FB7E" ma:contentTypeVersion="17" ma:contentTypeDescription="Create a new document." ma:contentTypeScope="" ma:versionID="d4db25c2c3c34ec82b9cec8b503d8e6d">
  <xsd:schema xmlns:xsd="http://www.w3.org/2001/XMLSchema" xmlns:xs="http://www.w3.org/2001/XMLSchema" xmlns:p="http://schemas.microsoft.com/office/2006/metadata/properties" xmlns:ns2="eb873e02-bc60-4e7d-8f50-b49eb2aad753" xmlns:ns3="22b2a493-5857-42ed-b920-9588b9c227ee" targetNamespace="http://schemas.microsoft.com/office/2006/metadata/properties" ma:root="true" ma:fieldsID="0a7fd8f93627578be677c83abec667d0" ns2:_="" ns3:_="">
    <xsd:import namespace="eb873e02-bc60-4e7d-8f50-b49eb2aad753"/>
    <xsd:import namespace="22b2a493-5857-42ed-b920-9588b9c227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73e02-bc60-4e7d-8f50-b49eb2aad7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570c208-9045-4890-9406-2594c6b9c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2a493-5857-42ed-b920-9588b9c227e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7c2469f-f219-44b7-9404-c85e642d8aeb}" ma:internalName="TaxCatchAll" ma:showField="CatchAllData" ma:web="22b2a493-5857-42ed-b920-9588b9c227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D3EA91-FC3C-47A5-A0A4-83FC80E0C014}">
  <ds:schemaRefs>
    <ds:schemaRef ds:uri="http://schemas.microsoft.com/office/2006/metadata/properties"/>
    <ds:schemaRef ds:uri="http://schemas.microsoft.com/office/infopath/2007/PartnerControls"/>
    <ds:schemaRef ds:uri="22b2a493-5857-42ed-b920-9588b9c227ee"/>
    <ds:schemaRef ds:uri="eb873e02-bc60-4e7d-8f50-b49eb2aad753"/>
  </ds:schemaRefs>
</ds:datastoreItem>
</file>

<file path=customXml/itemProps2.xml><?xml version="1.0" encoding="utf-8"?>
<ds:datastoreItem xmlns:ds="http://schemas.openxmlformats.org/officeDocument/2006/customXml" ds:itemID="{24B9844F-C44F-477A-9164-3BBFC4F50A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03E140-5D07-4E6B-B89D-B73AE36A9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873e02-bc60-4e7d-8f50-b49eb2aad753"/>
    <ds:schemaRef ds:uri="22b2a493-5857-42ed-b920-9588b9c227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356</TotalTime>
  <Words>1321</Words>
  <Application>Microsoft Office PowerPoint</Application>
  <PresentationFormat>On-screen Show (4:3)</PresentationFormat>
  <Paragraphs>198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Schoolbook</vt:lpstr>
      <vt:lpstr>Courier New</vt:lpstr>
      <vt:lpstr>Giddyup Std</vt:lpstr>
      <vt:lpstr>Wingdings</vt:lpstr>
      <vt:lpstr>Wingdings 2</vt:lpstr>
      <vt:lpstr>Oriel</vt:lpstr>
      <vt:lpstr>The Liberal arts core</vt:lpstr>
      <vt:lpstr>What is the Liberal arts core?</vt:lpstr>
      <vt:lpstr>The Core at a Glance</vt:lpstr>
      <vt:lpstr>EFFECTIVE WRITING</vt:lpstr>
      <vt:lpstr>HISTORY</vt:lpstr>
      <vt:lpstr>literature</vt:lpstr>
      <vt:lpstr>World/Classical language</vt:lpstr>
      <vt:lpstr>SOCIAL SCIENCE</vt:lpstr>
      <vt:lpstr>Fine arts</vt:lpstr>
      <vt:lpstr>Mathematics &amp; Statistics</vt:lpstr>
      <vt:lpstr>Math core requirement by major</vt:lpstr>
      <vt:lpstr>Natural science</vt:lpstr>
      <vt:lpstr>Natural science core requirement by major</vt:lpstr>
      <vt:lpstr>Math/natural science/computer science</vt:lpstr>
      <vt:lpstr>PHILOSOPHY</vt:lpstr>
      <vt:lpstr>theology</vt:lpstr>
      <vt:lpstr>ethics</vt:lpstr>
      <vt:lpstr>Diversity and Justice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Liberal arts core</dc:title>
  <dc:creator>Administrator</dc:creator>
  <cp:lastModifiedBy>Victoria Gue</cp:lastModifiedBy>
  <cp:revision>48</cp:revision>
  <dcterms:created xsi:type="dcterms:W3CDTF">2014-10-03T15:35:24Z</dcterms:created>
  <dcterms:modified xsi:type="dcterms:W3CDTF">2024-04-11T14:31:08Z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0x01010049CA4E90A28FFA48B10D35765885FB7E</vt:lpwstr>
  </property>
  <property fmtid="{D5CDD505-2E9C-101B-9397-08002B2CF9AE}" pid="3" name="MediaServiceImageTags">
    <vt:lpwstr/>
  </property>
  <property fmtid="{D5CDD505-2E9C-101B-9397-08002B2CF9AE}" pid="4" name="MSIP_Label_6da50fe2-ad8e-4b2e-b16c-4bb0954d6763_Enabled">
    <vt:lpwstr>true</vt:lpwstr>
  </property>
  <property fmtid="{D5CDD505-2E9C-101B-9397-08002B2CF9AE}" pid="5" name="MSIP_Label_6da50fe2-ad8e-4b2e-b16c-4bb0954d6763_SetDate">
    <vt:lpwstr>2024-04-11T14:30:59Z</vt:lpwstr>
  </property>
  <property fmtid="{D5CDD505-2E9C-101B-9397-08002B2CF9AE}" pid="6" name="MSIP_Label_6da50fe2-ad8e-4b2e-b16c-4bb0954d6763_Method">
    <vt:lpwstr>Standard</vt:lpwstr>
  </property>
  <property fmtid="{D5CDD505-2E9C-101B-9397-08002B2CF9AE}" pid="7" name="MSIP_Label_6da50fe2-ad8e-4b2e-b16c-4bb0954d6763_Name">
    <vt:lpwstr>Internal</vt:lpwstr>
  </property>
  <property fmtid="{D5CDD505-2E9C-101B-9397-08002B2CF9AE}" pid="8" name="MSIP_Label_6da50fe2-ad8e-4b2e-b16c-4bb0954d6763_SiteId">
    <vt:lpwstr>30ae0a8f-3cdf-44fd-af34-278bf639b85d</vt:lpwstr>
  </property>
  <property fmtid="{D5CDD505-2E9C-101B-9397-08002B2CF9AE}" pid="9" name="MSIP_Label_6da50fe2-ad8e-4b2e-b16c-4bb0954d6763_ActionId">
    <vt:lpwstr>aa5ee4a2-3700-4d99-beb8-2e3bf523fe80</vt:lpwstr>
  </property>
  <property fmtid="{D5CDD505-2E9C-101B-9397-08002B2CF9AE}" pid="10" name="MSIP_Label_6da50fe2-ad8e-4b2e-b16c-4bb0954d6763_ContentBits">
    <vt:lpwstr>2</vt:lpwstr>
  </property>
  <property fmtid="{D5CDD505-2E9C-101B-9397-08002B2CF9AE}" pid="11" name="ClassificationContentMarkingFooterLocations">
    <vt:lpwstr>Oriel:4</vt:lpwstr>
  </property>
  <property fmtid="{D5CDD505-2E9C-101B-9397-08002B2CF9AE}" pid="12" name="ClassificationContentMarkingFooterText">
    <vt:lpwstr>Loyola University Maryland Internal Use Only</vt:lpwstr>
  </property>
</Properties>
</file>