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60"/>
  </p:normalViewPr>
  <p:slideViewPr>
    <p:cSldViewPr snapToGrid="0">
      <p:cViewPr varScale="1">
        <p:scale>
          <a:sx n="65" d="100"/>
          <a:sy n="65" d="100"/>
        </p:scale>
        <p:origin x="63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CD6D2A9-5880-46DC-B42F-B96837FB709A}"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9F7C6-5A65-4BBA-829C-1CFBA0323B75}" type="slidenum">
              <a:rPr lang="en-US" smtClean="0"/>
              <a:t>‹#›</a:t>
            </a:fld>
            <a:endParaRPr lang="en-US"/>
          </a:p>
        </p:txBody>
      </p:sp>
    </p:spTree>
    <p:extLst>
      <p:ext uri="{BB962C8B-B14F-4D97-AF65-F5344CB8AC3E}">
        <p14:creationId xmlns:p14="http://schemas.microsoft.com/office/powerpoint/2010/main" val="2923232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D6D2A9-5880-46DC-B42F-B96837FB709A}"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9F7C6-5A65-4BBA-829C-1CFBA0323B75}" type="slidenum">
              <a:rPr lang="en-US" smtClean="0"/>
              <a:t>‹#›</a:t>
            </a:fld>
            <a:endParaRPr lang="en-US"/>
          </a:p>
        </p:txBody>
      </p:sp>
    </p:spTree>
    <p:extLst>
      <p:ext uri="{BB962C8B-B14F-4D97-AF65-F5344CB8AC3E}">
        <p14:creationId xmlns:p14="http://schemas.microsoft.com/office/powerpoint/2010/main" val="107973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D6D2A9-5880-46DC-B42F-B96837FB709A}"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9F7C6-5A65-4BBA-829C-1CFBA0323B75}" type="slidenum">
              <a:rPr lang="en-US" smtClean="0"/>
              <a:t>‹#›</a:t>
            </a:fld>
            <a:endParaRPr lang="en-US"/>
          </a:p>
        </p:txBody>
      </p:sp>
    </p:spTree>
    <p:extLst>
      <p:ext uri="{BB962C8B-B14F-4D97-AF65-F5344CB8AC3E}">
        <p14:creationId xmlns:p14="http://schemas.microsoft.com/office/powerpoint/2010/main" val="355532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D6D2A9-5880-46DC-B42F-B96837FB709A}"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9F7C6-5A65-4BBA-829C-1CFBA0323B75}" type="slidenum">
              <a:rPr lang="en-US" smtClean="0"/>
              <a:t>‹#›</a:t>
            </a:fld>
            <a:endParaRPr lang="en-US"/>
          </a:p>
        </p:txBody>
      </p:sp>
    </p:spTree>
    <p:extLst>
      <p:ext uri="{BB962C8B-B14F-4D97-AF65-F5344CB8AC3E}">
        <p14:creationId xmlns:p14="http://schemas.microsoft.com/office/powerpoint/2010/main" val="2139622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D6D2A9-5880-46DC-B42F-B96837FB709A}"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9F7C6-5A65-4BBA-829C-1CFBA0323B75}" type="slidenum">
              <a:rPr lang="en-US" smtClean="0"/>
              <a:t>‹#›</a:t>
            </a:fld>
            <a:endParaRPr lang="en-US"/>
          </a:p>
        </p:txBody>
      </p:sp>
    </p:spTree>
    <p:extLst>
      <p:ext uri="{BB962C8B-B14F-4D97-AF65-F5344CB8AC3E}">
        <p14:creationId xmlns:p14="http://schemas.microsoft.com/office/powerpoint/2010/main" val="3017153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CD6D2A9-5880-46DC-B42F-B96837FB709A}"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9F7C6-5A65-4BBA-829C-1CFBA0323B75}" type="slidenum">
              <a:rPr lang="en-US" smtClean="0"/>
              <a:t>‹#›</a:t>
            </a:fld>
            <a:endParaRPr lang="en-US"/>
          </a:p>
        </p:txBody>
      </p:sp>
    </p:spTree>
    <p:extLst>
      <p:ext uri="{BB962C8B-B14F-4D97-AF65-F5344CB8AC3E}">
        <p14:creationId xmlns:p14="http://schemas.microsoft.com/office/powerpoint/2010/main" val="76978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CD6D2A9-5880-46DC-B42F-B96837FB709A}" type="datetimeFigureOut">
              <a:rPr lang="en-US" smtClean="0"/>
              <a:t>9/10/2019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D9F7C6-5A65-4BBA-829C-1CFBA0323B75}" type="slidenum">
              <a:rPr lang="en-US" smtClean="0"/>
              <a:t>‹#›</a:t>
            </a:fld>
            <a:endParaRPr lang="en-US"/>
          </a:p>
        </p:txBody>
      </p:sp>
    </p:spTree>
    <p:extLst>
      <p:ext uri="{BB962C8B-B14F-4D97-AF65-F5344CB8AC3E}">
        <p14:creationId xmlns:p14="http://schemas.microsoft.com/office/powerpoint/2010/main" val="1272820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CD6D2A9-5880-46DC-B42F-B96837FB709A}" type="datetimeFigureOut">
              <a:rPr lang="en-US" smtClean="0"/>
              <a:t>9/10/2019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D9F7C6-5A65-4BBA-829C-1CFBA0323B75}" type="slidenum">
              <a:rPr lang="en-US" smtClean="0"/>
              <a:t>‹#›</a:t>
            </a:fld>
            <a:endParaRPr lang="en-US"/>
          </a:p>
        </p:txBody>
      </p:sp>
    </p:spTree>
    <p:extLst>
      <p:ext uri="{BB962C8B-B14F-4D97-AF65-F5344CB8AC3E}">
        <p14:creationId xmlns:p14="http://schemas.microsoft.com/office/powerpoint/2010/main" val="628398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D6D2A9-5880-46DC-B42F-B96837FB709A}" type="datetimeFigureOut">
              <a:rPr lang="en-US" smtClean="0"/>
              <a:t>9/10/2019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D9F7C6-5A65-4BBA-829C-1CFBA0323B75}" type="slidenum">
              <a:rPr lang="en-US" smtClean="0"/>
              <a:t>‹#›</a:t>
            </a:fld>
            <a:endParaRPr lang="en-US"/>
          </a:p>
        </p:txBody>
      </p:sp>
    </p:spTree>
    <p:extLst>
      <p:ext uri="{BB962C8B-B14F-4D97-AF65-F5344CB8AC3E}">
        <p14:creationId xmlns:p14="http://schemas.microsoft.com/office/powerpoint/2010/main" val="2476613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CD6D2A9-5880-46DC-B42F-B96837FB709A}"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9F7C6-5A65-4BBA-829C-1CFBA0323B75}" type="slidenum">
              <a:rPr lang="en-US" smtClean="0"/>
              <a:t>‹#›</a:t>
            </a:fld>
            <a:endParaRPr lang="en-US"/>
          </a:p>
        </p:txBody>
      </p:sp>
    </p:spTree>
    <p:extLst>
      <p:ext uri="{BB962C8B-B14F-4D97-AF65-F5344CB8AC3E}">
        <p14:creationId xmlns:p14="http://schemas.microsoft.com/office/powerpoint/2010/main" val="2872996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CD6D2A9-5880-46DC-B42F-B96837FB709A}"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9F7C6-5A65-4BBA-829C-1CFBA0323B75}" type="slidenum">
              <a:rPr lang="en-US" smtClean="0"/>
              <a:t>‹#›</a:t>
            </a:fld>
            <a:endParaRPr lang="en-US"/>
          </a:p>
        </p:txBody>
      </p:sp>
    </p:spTree>
    <p:extLst>
      <p:ext uri="{BB962C8B-B14F-4D97-AF65-F5344CB8AC3E}">
        <p14:creationId xmlns:p14="http://schemas.microsoft.com/office/powerpoint/2010/main" val="2928326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6D2A9-5880-46DC-B42F-B96837FB709A}" type="datetimeFigureOut">
              <a:rPr lang="en-US" smtClean="0"/>
              <a:t>9/10/2019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D9F7C6-5A65-4BBA-829C-1CFBA0323B75}" type="slidenum">
              <a:rPr lang="en-US" smtClean="0"/>
              <a:t>‹#›</a:t>
            </a:fld>
            <a:endParaRPr lang="en-US"/>
          </a:p>
        </p:txBody>
      </p:sp>
    </p:spTree>
    <p:extLst>
      <p:ext uri="{BB962C8B-B14F-4D97-AF65-F5344CB8AC3E}">
        <p14:creationId xmlns:p14="http://schemas.microsoft.com/office/powerpoint/2010/main" val="2552473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46488" y="1367623"/>
            <a:ext cx="787180" cy="7235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Start</a:t>
            </a:r>
          </a:p>
        </p:txBody>
      </p:sp>
      <p:sp>
        <p:nvSpPr>
          <p:cNvPr id="5" name="Rectangle 4"/>
          <p:cNvSpPr/>
          <p:nvPr/>
        </p:nvSpPr>
        <p:spPr>
          <a:xfrm>
            <a:off x="1932166" y="1367623"/>
            <a:ext cx="1645919" cy="72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Proposal form</a:t>
            </a:r>
          </a:p>
          <a:p>
            <a:pPr algn="ctr"/>
            <a:r>
              <a:rPr lang="en-US" sz="1400" dirty="0">
                <a:solidFill>
                  <a:schemeClr val="tx1"/>
                </a:solidFill>
              </a:rPr>
              <a:t>(Fill in at least 1 – 4)</a:t>
            </a:r>
          </a:p>
        </p:txBody>
      </p:sp>
      <p:sp>
        <p:nvSpPr>
          <p:cNvPr id="6" name="Rectangle 5"/>
          <p:cNvSpPr/>
          <p:nvPr/>
        </p:nvSpPr>
        <p:spPr>
          <a:xfrm>
            <a:off x="4182381" y="1367624"/>
            <a:ext cx="1395452" cy="72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Review</a:t>
            </a:r>
          </a:p>
          <a:p>
            <a:pPr algn="ctr"/>
            <a:r>
              <a:rPr lang="en-US" sz="1400" dirty="0">
                <a:solidFill>
                  <a:schemeClr val="tx1"/>
                </a:solidFill>
              </a:rPr>
              <a:t>1 - 4</a:t>
            </a:r>
          </a:p>
        </p:txBody>
      </p:sp>
      <p:sp>
        <p:nvSpPr>
          <p:cNvPr id="7" name="Diamond 6"/>
          <p:cNvSpPr/>
          <p:nvPr/>
        </p:nvSpPr>
        <p:spPr>
          <a:xfrm>
            <a:off x="6361032" y="1204623"/>
            <a:ext cx="1826037" cy="1013763"/>
          </a:xfrm>
          <a:prstGeom prst="diamon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Milestone 1</a:t>
            </a:r>
          </a:p>
        </p:txBody>
      </p:sp>
      <p:cxnSp>
        <p:nvCxnSpPr>
          <p:cNvPr id="13" name="Straight Arrow Connector 12"/>
          <p:cNvCxnSpPr>
            <a:stCxn id="4" idx="6"/>
            <a:endCxn id="5" idx="1"/>
          </p:cNvCxnSpPr>
          <p:nvPr/>
        </p:nvCxnSpPr>
        <p:spPr>
          <a:xfrm>
            <a:off x="1033668" y="1729409"/>
            <a:ext cx="89849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5" idx="3"/>
            <a:endCxn id="6" idx="1"/>
          </p:cNvCxnSpPr>
          <p:nvPr/>
        </p:nvCxnSpPr>
        <p:spPr>
          <a:xfrm>
            <a:off x="3578085" y="1729409"/>
            <a:ext cx="604296"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cxnSpLocks/>
            <a:stCxn id="6" idx="3"/>
            <a:endCxn id="7" idx="1"/>
          </p:cNvCxnSpPr>
          <p:nvPr/>
        </p:nvCxnSpPr>
        <p:spPr>
          <a:xfrm flipV="1">
            <a:off x="5577833" y="1711505"/>
            <a:ext cx="783199" cy="1790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Elbow Connector 25"/>
          <p:cNvCxnSpPr>
            <a:cxnSpLocks/>
            <a:stCxn id="7" idx="0"/>
            <a:endCxn id="5" idx="0"/>
          </p:cNvCxnSpPr>
          <p:nvPr/>
        </p:nvCxnSpPr>
        <p:spPr>
          <a:xfrm rot="16200000" flipH="1" flipV="1">
            <a:off x="4933089" y="-973340"/>
            <a:ext cx="163000" cy="4518925"/>
          </a:xfrm>
          <a:prstGeom prst="bentConnector3">
            <a:avLst>
              <a:gd name="adj1" fmla="val -140245"/>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047207" y="600509"/>
            <a:ext cx="2071314" cy="307777"/>
          </a:xfrm>
          <a:prstGeom prst="rect">
            <a:avLst/>
          </a:prstGeom>
          <a:noFill/>
        </p:spPr>
        <p:txBody>
          <a:bodyPr wrap="square" rtlCol="0">
            <a:spAutoFit/>
          </a:bodyPr>
          <a:lstStyle/>
          <a:p>
            <a:r>
              <a:rPr lang="en-US" sz="1400" dirty="0"/>
              <a:t>Need further clarification</a:t>
            </a:r>
          </a:p>
        </p:txBody>
      </p:sp>
      <p:sp>
        <p:nvSpPr>
          <p:cNvPr id="28" name="Rectangle 27"/>
          <p:cNvSpPr/>
          <p:nvPr/>
        </p:nvSpPr>
        <p:spPr>
          <a:xfrm>
            <a:off x="1932166" y="3355449"/>
            <a:ext cx="1645919" cy="72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Pre-proposal </a:t>
            </a:r>
          </a:p>
          <a:p>
            <a:pPr algn="ctr"/>
            <a:r>
              <a:rPr lang="en-US" sz="1400" dirty="0">
                <a:solidFill>
                  <a:schemeClr val="tx1"/>
                </a:solidFill>
              </a:rPr>
              <a:t>(Fill in 5 - 12)</a:t>
            </a:r>
          </a:p>
        </p:txBody>
      </p:sp>
      <p:sp>
        <p:nvSpPr>
          <p:cNvPr id="36" name="TextBox 35"/>
          <p:cNvSpPr txBox="1"/>
          <p:nvPr/>
        </p:nvSpPr>
        <p:spPr>
          <a:xfrm>
            <a:off x="7239652" y="2416539"/>
            <a:ext cx="532739" cy="307777"/>
          </a:xfrm>
          <a:prstGeom prst="rect">
            <a:avLst/>
          </a:prstGeom>
          <a:noFill/>
        </p:spPr>
        <p:txBody>
          <a:bodyPr wrap="square" rtlCol="0">
            <a:spAutoFit/>
          </a:bodyPr>
          <a:lstStyle/>
          <a:p>
            <a:r>
              <a:rPr lang="en-US" sz="1400" dirty="0"/>
              <a:t>Go</a:t>
            </a:r>
          </a:p>
        </p:txBody>
      </p:sp>
      <p:sp>
        <p:nvSpPr>
          <p:cNvPr id="45" name="Rectangle 44"/>
          <p:cNvSpPr/>
          <p:nvPr/>
        </p:nvSpPr>
        <p:spPr>
          <a:xfrm>
            <a:off x="4182381" y="3355449"/>
            <a:ext cx="1395452" cy="72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Review</a:t>
            </a:r>
          </a:p>
          <a:p>
            <a:pPr algn="ctr"/>
            <a:r>
              <a:rPr lang="en-US" sz="1400" dirty="0">
                <a:solidFill>
                  <a:schemeClr val="tx1"/>
                </a:solidFill>
              </a:rPr>
              <a:t>5 - 12</a:t>
            </a:r>
          </a:p>
        </p:txBody>
      </p:sp>
      <p:cxnSp>
        <p:nvCxnSpPr>
          <p:cNvPr id="50" name="Straight Arrow Connector 49"/>
          <p:cNvCxnSpPr>
            <a:stCxn id="28" idx="3"/>
            <a:endCxn id="45" idx="1"/>
          </p:cNvCxnSpPr>
          <p:nvPr/>
        </p:nvCxnSpPr>
        <p:spPr>
          <a:xfrm>
            <a:off x="3578085" y="3717235"/>
            <a:ext cx="60429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cxnSpLocks/>
            <a:stCxn id="45" idx="3"/>
            <a:endCxn id="79" idx="1"/>
          </p:cNvCxnSpPr>
          <p:nvPr/>
        </p:nvCxnSpPr>
        <p:spPr>
          <a:xfrm flipV="1">
            <a:off x="5577833" y="3717234"/>
            <a:ext cx="783198"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8527104" y="3355448"/>
            <a:ext cx="1280161" cy="723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Buy-in </a:t>
            </a:r>
          </a:p>
        </p:txBody>
      </p:sp>
      <p:sp>
        <p:nvSpPr>
          <p:cNvPr id="79" name="Diamond 78"/>
          <p:cNvSpPr/>
          <p:nvPr/>
        </p:nvSpPr>
        <p:spPr>
          <a:xfrm>
            <a:off x="6361031" y="3190458"/>
            <a:ext cx="1826037" cy="1053552"/>
          </a:xfrm>
          <a:prstGeom prst="diamon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Milestone 2</a:t>
            </a:r>
          </a:p>
        </p:txBody>
      </p:sp>
      <p:cxnSp>
        <p:nvCxnSpPr>
          <p:cNvPr id="82" name="Elbow Connector 81"/>
          <p:cNvCxnSpPr>
            <a:cxnSpLocks/>
            <a:stCxn id="7" idx="2"/>
            <a:endCxn id="28" idx="0"/>
          </p:cNvCxnSpPr>
          <p:nvPr/>
        </p:nvCxnSpPr>
        <p:spPr>
          <a:xfrm rot="5400000">
            <a:off x="4446058" y="527455"/>
            <a:ext cx="1137063" cy="451892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cxnSpLocks/>
            <a:stCxn id="79" idx="3"/>
            <a:endCxn id="53" idx="1"/>
          </p:cNvCxnSpPr>
          <p:nvPr/>
        </p:nvCxnSpPr>
        <p:spPr>
          <a:xfrm>
            <a:off x="8187068" y="3717234"/>
            <a:ext cx="34003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Elbow Connector 85"/>
          <p:cNvCxnSpPr>
            <a:cxnSpLocks/>
            <a:stCxn id="79" idx="2"/>
            <a:endCxn id="28" idx="2"/>
          </p:cNvCxnSpPr>
          <p:nvPr/>
        </p:nvCxnSpPr>
        <p:spPr>
          <a:xfrm rot="5400000" flipH="1">
            <a:off x="4932093" y="1902053"/>
            <a:ext cx="164990" cy="4518924"/>
          </a:xfrm>
          <a:prstGeom prst="bentConnector3">
            <a:avLst>
              <a:gd name="adj1" fmla="val -138554"/>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4047207" y="4506733"/>
            <a:ext cx="2071314" cy="307777"/>
          </a:xfrm>
          <a:prstGeom prst="rect">
            <a:avLst/>
          </a:prstGeom>
          <a:noFill/>
        </p:spPr>
        <p:txBody>
          <a:bodyPr wrap="square" rtlCol="0">
            <a:spAutoFit/>
          </a:bodyPr>
          <a:lstStyle/>
          <a:p>
            <a:r>
              <a:rPr lang="en-US" sz="1400" dirty="0"/>
              <a:t>Need further clarification</a:t>
            </a:r>
          </a:p>
        </p:txBody>
      </p:sp>
      <p:sp>
        <p:nvSpPr>
          <p:cNvPr id="88" name="Oval 87"/>
          <p:cNvSpPr/>
          <p:nvPr/>
        </p:nvSpPr>
        <p:spPr>
          <a:xfrm>
            <a:off x="10543429" y="3141755"/>
            <a:ext cx="1447138" cy="11509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Start writing full proposal</a:t>
            </a:r>
          </a:p>
        </p:txBody>
      </p:sp>
      <p:cxnSp>
        <p:nvCxnSpPr>
          <p:cNvPr id="90" name="Straight Arrow Connector 89"/>
          <p:cNvCxnSpPr>
            <a:stCxn id="53" idx="3"/>
            <a:endCxn id="88" idx="2"/>
          </p:cNvCxnSpPr>
          <p:nvPr/>
        </p:nvCxnSpPr>
        <p:spPr>
          <a:xfrm>
            <a:off x="9807265" y="3717234"/>
            <a:ext cx="73616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7984756" y="3382453"/>
            <a:ext cx="532739" cy="307777"/>
          </a:xfrm>
          <a:prstGeom prst="rect">
            <a:avLst/>
          </a:prstGeom>
          <a:noFill/>
        </p:spPr>
        <p:txBody>
          <a:bodyPr wrap="square" rtlCol="0">
            <a:spAutoFit/>
          </a:bodyPr>
          <a:lstStyle/>
          <a:p>
            <a:r>
              <a:rPr lang="en-US" sz="1400" dirty="0"/>
              <a:t>Go</a:t>
            </a:r>
          </a:p>
        </p:txBody>
      </p:sp>
      <p:sp>
        <p:nvSpPr>
          <p:cNvPr id="92" name="TextBox 91"/>
          <p:cNvSpPr txBox="1"/>
          <p:nvPr/>
        </p:nvSpPr>
        <p:spPr>
          <a:xfrm>
            <a:off x="8517495" y="4091234"/>
            <a:ext cx="1730079" cy="830997"/>
          </a:xfrm>
          <a:prstGeom prst="rect">
            <a:avLst/>
          </a:prstGeom>
          <a:noFill/>
        </p:spPr>
        <p:txBody>
          <a:bodyPr wrap="square" rtlCol="0">
            <a:spAutoFit/>
          </a:bodyPr>
          <a:lstStyle/>
          <a:p>
            <a:pPr marL="285750" indent="-285750">
              <a:buFont typeface="Arial" panose="020B0604020202020204" pitchFamily="34" charset="0"/>
              <a:buChar char="•"/>
            </a:pPr>
            <a:r>
              <a:rPr lang="en-US" sz="1200" dirty="0"/>
              <a:t>Proposer(s)</a:t>
            </a:r>
          </a:p>
          <a:p>
            <a:pPr marL="285750" indent="-285750">
              <a:buFont typeface="Arial" panose="020B0604020202020204" pitchFamily="34" charset="0"/>
              <a:buChar char="•"/>
            </a:pPr>
            <a:r>
              <a:rPr lang="en-US" sz="1200" dirty="0"/>
              <a:t>Dept. Chair</a:t>
            </a:r>
          </a:p>
          <a:p>
            <a:pPr marL="285750" indent="-285750">
              <a:buFont typeface="Arial" panose="020B0604020202020204" pitchFamily="34" charset="0"/>
              <a:buChar char="•"/>
            </a:pPr>
            <a:r>
              <a:rPr lang="en-US" sz="1200" dirty="0"/>
              <a:t>Dean</a:t>
            </a:r>
          </a:p>
          <a:p>
            <a:pPr marL="285750" indent="-285750">
              <a:buFont typeface="Arial" panose="020B0604020202020204" pitchFamily="34" charset="0"/>
              <a:buChar char="•"/>
            </a:pPr>
            <a:r>
              <a:rPr lang="en-US" sz="1200" dirty="0"/>
              <a:t>Academic Affairs</a:t>
            </a:r>
          </a:p>
        </p:txBody>
      </p:sp>
      <p:sp>
        <p:nvSpPr>
          <p:cNvPr id="93" name="TextBox 92"/>
          <p:cNvSpPr txBox="1"/>
          <p:nvPr/>
        </p:nvSpPr>
        <p:spPr>
          <a:xfrm>
            <a:off x="772107" y="123187"/>
            <a:ext cx="5052152" cy="369332"/>
          </a:xfrm>
          <a:prstGeom prst="rect">
            <a:avLst/>
          </a:prstGeom>
          <a:noFill/>
        </p:spPr>
        <p:txBody>
          <a:bodyPr wrap="none" rtlCol="0">
            <a:spAutoFit/>
          </a:bodyPr>
          <a:lstStyle/>
          <a:p>
            <a:r>
              <a:rPr lang="en-US" u="sng" dirty="0"/>
              <a:t>New program – Idea generation – Incubator Process</a:t>
            </a:r>
          </a:p>
        </p:txBody>
      </p:sp>
      <p:sp>
        <p:nvSpPr>
          <p:cNvPr id="94" name="TextBox 93"/>
          <p:cNvSpPr txBox="1"/>
          <p:nvPr/>
        </p:nvSpPr>
        <p:spPr>
          <a:xfrm>
            <a:off x="333285" y="4985179"/>
            <a:ext cx="8572176" cy="1754326"/>
          </a:xfrm>
          <a:prstGeom prst="rect">
            <a:avLst/>
          </a:prstGeom>
          <a:noFill/>
        </p:spPr>
        <p:txBody>
          <a:bodyPr wrap="square" rtlCol="0">
            <a:spAutoFit/>
          </a:bodyPr>
          <a:lstStyle/>
          <a:p>
            <a:r>
              <a:rPr lang="en-US" sz="1200" b="1" u="sng" dirty="0"/>
              <a:t>Notes:</a:t>
            </a:r>
          </a:p>
          <a:p>
            <a:r>
              <a:rPr lang="en-US" sz="1200" b="1" dirty="0"/>
              <a:t>Review process</a:t>
            </a:r>
            <a:r>
              <a:rPr lang="en-US" sz="1200" dirty="0"/>
              <a:t> – For now, as needed.</a:t>
            </a:r>
          </a:p>
          <a:p>
            <a:r>
              <a:rPr lang="en-US" sz="1200" b="1" dirty="0"/>
              <a:t>Milestone 1 and 2 are consultative steps </a:t>
            </a:r>
            <a:r>
              <a:rPr lang="en-US" sz="1200" dirty="0"/>
              <a:t>at which members of the new-program incubator support team collaborate with the proposer(s) and </a:t>
            </a:r>
            <a:r>
              <a:rPr lang="en-US" sz="1200"/>
              <a:t>discuss proposal </a:t>
            </a:r>
            <a:r>
              <a:rPr lang="en-US" sz="1200" dirty="0"/>
              <a:t>responses and determine additional clarifications and/or information that may be needed to fully understand and garner buy in for the proposed program. Proposer(s) will work with new-program support team member(s) to gather additional information (if needed).</a:t>
            </a:r>
          </a:p>
          <a:p>
            <a:r>
              <a:rPr lang="en-US" sz="1200" b="1" dirty="0"/>
              <a:t>Buy-in</a:t>
            </a:r>
            <a:r>
              <a:rPr lang="en-US" sz="1200" dirty="0"/>
              <a:t> is final step before proposer(s) start writing the full proposal. Proposer(s), Dept. Chair, Dean, Academic affairs are in agreement that program can be supported and proposal should be written. Proposal will be sent through the existing approval process (UCC, GCC etc.)</a:t>
            </a:r>
          </a:p>
        </p:txBody>
      </p:sp>
    </p:spTree>
    <p:extLst>
      <p:ext uri="{BB962C8B-B14F-4D97-AF65-F5344CB8AC3E}">
        <p14:creationId xmlns:p14="http://schemas.microsoft.com/office/powerpoint/2010/main" val="3190026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203</Words>
  <Application>Microsoft Office PowerPoint</Application>
  <PresentationFormat>Widescreen</PresentationFormat>
  <Paragraphs>26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Loyola University Maryland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Ravi Srinivasan</dc:creator>
  <cp:lastModifiedBy>David Mack</cp:lastModifiedBy>
  <cp:revision>20</cp:revision>
  <dcterms:created xsi:type="dcterms:W3CDTF">2019-05-02T17:21:59Z</dcterms:created>
  <dcterms:modified xsi:type="dcterms:W3CDTF">2019-09-10T20:12:54Z</dcterms:modified>
</cp:coreProperties>
</file>