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  <p:sldId id="259" r:id="rId3"/>
    <p:sldId id="260" r:id="rId4"/>
    <p:sldId id="261" r:id="rId5"/>
    <p:sldId id="265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7" r:id="rId21"/>
    <p:sldId id="279" r:id="rId22"/>
    <p:sldId id="281" r:id="rId23"/>
    <p:sldId id="280" r:id="rId24"/>
    <p:sldId id="282" r:id="rId25"/>
  </p:sldIdLst>
  <p:sldSz cx="22174200" cy="166878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EBE7"/>
    <a:srgbClr val="B3F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9"/>
    <p:restoredTop sz="94635"/>
  </p:normalViewPr>
  <p:slideViewPr>
    <p:cSldViewPr snapToGrid="0">
      <p:cViewPr varScale="1">
        <p:scale>
          <a:sx n="44" d="100"/>
          <a:sy n="44" d="100"/>
        </p:scale>
        <p:origin x="15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2672932" y="5807744"/>
            <a:ext cx="16828336" cy="4005072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8488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1886" y="10591191"/>
            <a:ext cx="12370432" cy="3017075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460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108710" indent="0" algn="ctr">
              <a:buNone/>
              <a:defRPr sz="4608"/>
            </a:lvl2pPr>
            <a:lvl3pPr marL="2217420" indent="0" algn="ctr">
              <a:buNone/>
              <a:defRPr sz="4365"/>
            </a:lvl3pPr>
            <a:lvl4pPr marL="3326130" indent="0" algn="ctr">
              <a:buNone/>
              <a:defRPr sz="3880"/>
            </a:lvl4pPr>
            <a:lvl5pPr marL="4434840" indent="0" algn="ctr">
              <a:buNone/>
              <a:defRPr sz="3880"/>
            </a:lvl5pPr>
            <a:lvl6pPr marL="5543550" indent="0" algn="ctr">
              <a:buNone/>
              <a:defRPr sz="3880"/>
            </a:lvl6pPr>
            <a:lvl7pPr marL="6652260" indent="0" algn="ctr">
              <a:buNone/>
              <a:defRPr sz="3880"/>
            </a:lvl7pPr>
            <a:lvl8pPr marL="7760970" indent="0" algn="ctr">
              <a:buNone/>
              <a:defRPr sz="3880"/>
            </a:lvl8pPr>
            <a:lvl9pPr marL="8869680" indent="0" algn="ctr">
              <a:buNone/>
              <a:defRPr sz="3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87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0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37847" y="2280666"/>
            <a:ext cx="2555868" cy="121264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94662" y="2280666"/>
            <a:ext cx="11436722" cy="121264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0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2683078" y="5807744"/>
            <a:ext cx="16830218" cy="4005072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8488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1886" y="10590998"/>
            <a:ext cx="12370432" cy="3078366"/>
          </a:xfrm>
        </p:spPr>
        <p:txBody>
          <a:bodyPr anchor="t" anchorCtr="1">
            <a:normAutofit/>
          </a:bodyPr>
          <a:lstStyle>
            <a:lvl1pPr marL="0" indent="0">
              <a:buNone/>
              <a:defRPr sz="4608">
                <a:solidFill>
                  <a:schemeClr val="tx1"/>
                </a:solidFill>
              </a:defRPr>
            </a:lvl1pPr>
            <a:lvl2pPr marL="1108710" indent="0">
              <a:buNone/>
              <a:defRPr sz="4608">
                <a:solidFill>
                  <a:schemeClr val="tx1">
                    <a:tint val="75000"/>
                  </a:schemeClr>
                </a:solidFill>
              </a:defRPr>
            </a:lvl2pPr>
            <a:lvl3pPr marL="2217420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3pPr>
            <a:lvl4pPr marL="332613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4pPr>
            <a:lvl5pPr marL="443484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5pPr>
            <a:lvl6pPr marL="554355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6pPr>
            <a:lvl7pPr marL="665226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7pPr>
            <a:lvl8pPr marL="776097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8pPr>
            <a:lvl9pPr marL="886968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84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72931" y="6419241"/>
            <a:ext cx="7973456" cy="75481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27812" y="6419241"/>
            <a:ext cx="7979501" cy="75481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3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2930" y="5629357"/>
            <a:ext cx="7973458" cy="171327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608" b="0" cap="all" spc="242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108710" indent="0">
              <a:buNone/>
              <a:defRPr sz="4608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2930" y="7648575"/>
            <a:ext cx="7973458" cy="6318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527812" y="7648575"/>
            <a:ext cx="7979501" cy="63188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527812" y="5629357"/>
            <a:ext cx="7979501" cy="171327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608" b="0" cap="all" spc="242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108710" indent="0">
              <a:buNone/>
              <a:defRPr sz="4608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1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4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1087100" cy="16687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553705" y="5459985"/>
            <a:ext cx="7979690" cy="277764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5093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1246" y="1958035"/>
            <a:ext cx="8758809" cy="12771730"/>
          </a:xfrm>
        </p:spPr>
        <p:txBody>
          <a:bodyPr>
            <a:normAutofit/>
          </a:bodyPr>
          <a:lstStyle>
            <a:lvl1pPr>
              <a:defRPr sz="4608">
                <a:solidFill>
                  <a:schemeClr val="tx1"/>
                </a:solidFill>
              </a:defRPr>
            </a:lvl1pPr>
            <a:lvl2pPr>
              <a:defRPr sz="3880">
                <a:solidFill>
                  <a:schemeClr val="tx1"/>
                </a:solidFill>
              </a:defRPr>
            </a:lvl2pPr>
            <a:lvl3pPr>
              <a:defRPr sz="3880">
                <a:solidFill>
                  <a:schemeClr val="tx1"/>
                </a:solidFill>
              </a:defRPr>
            </a:lvl3pPr>
            <a:lvl4pPr>
              <a:defRPr sz="3880">
                <a:solidFill>
                  <a:schemeClr val="tx1"/>
                </a:solidFill>
              </a:defRPr>
            </a:lvl4pPr>
            <a:lvl5pPr>
              <a:defRPr sz="3880">
                <a:solidFill>
                  <a:schemeClr val="tx1"/>
                </a:solidFill>
              </a:defRPr>
            </a:lvl5pPr>
            <a:lvl6pPr>
              <a:defRPr sz="3880"/>
            </a:lvl6pPr>
            <a:lvl7pPr>
              <a:defRPr sz="3880"/>
            </a:lvl7pPr>
            <a:lvl8pPr>
              <a:defRPr sz="3880"/>
            </a:lvl8pPr>
            <a:lvl9pPr>
              <a:defRPr sz="38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2690" y="8638134"/>
            <a:ext cx="6901720" cy="5338821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638">
                <a:solidFill>
                  <a:srgbClr val="FFFFFF"/>
                </a:solidFill>
              </a:defRPr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553705" y="15174773"/>
            <a:ext cx="9230515" cy="778764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9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" y="0"/>
            <a:ext cx="11087098" cy="16687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552194" y="5459981"/>
            <a:ext cx="7982712" cy="27813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5093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087101" y="-102619"/>
            <a:ext cx="11098190" cy="166878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776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1108710" indent="0">
              <a:buNone/>
              <a:defRPr sz="6790"/>
            </a:lvl2pPr>
            <a:lvl3pPr marL="2217420" indent="0">
              <a:buNone/>
              <a:defRPr sz="5820"/>
            </a:lvl3pPr>
            <a:lvl4pPr marL="3326130" indent="0">
              <a:buNone/>
              <a:defRPr sz="4850"/>
            </a:lvl4pPr>
            <a:lvl5pPr marL="4434840" indent="0">
              <a:buNone/>
              <a:defRPr sz="4850"/>
            </a:lvl5pPr>
            <a:lvl6pPr marL="5543550" indent="0">
              <a:buNone/>
              <a:defRPr sz="4850"/>
            </a:lvl6pPr>
            <a:lvl7pPr marL="6652260" indent="0">
              <a:buNone/>
              <a:defRPr sz="4850"/>
            </a:lvl7pPr>
            <a:lvl8pPr marL="7760970" indent="0">
              <a:buNone/>
              <a:defRPr sz="4850"/>
            </a:lvl8pPr>
            <a:lvl9pPr marL="8869680" indent="0">
              <a:buNone/>
              <a:defRPr sz="48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2690" y="8638138"/>
            <a:ext cx="6901720" cy="5338823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638">
                <a:solidFill>
                  <a:srgbClr val="FFFFFF"/>
                </a:solidFill>
              </a:defRPr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552194" y="15174773"/>
            <a:ext cx="9224467" cy="778764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4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894660" y="2347417"/>
            <a:ext cx="14399056" cy="289255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4660" y="6419244"/>
            <a:ext cx="14399056" cy="7548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98937" y="15181119"/>
            <a:ext cx="5008377" cy="788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25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1BD1260-ACCB-FA41-8602-C615A5D6A98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2930" y="15174773"/>
            <a:ext cx="11049910" cy="7787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25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2272" y="15130272"/>
            <a:ext cx="886968" cy="890016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2668" spc="0" baseline="0">
                <a:solidFill>
                  <a:srgbClr val="FFFFFF"/>
                </a:solidFill>
              </a:defRPr>
            </a:lvl1pPr>
          </a:lstStyle>
          <a:p>
            <a:fld id="{5A1B77B5-1196-2449-916F-A7F19C00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217420" rtl="0" eaLnBrk="1" latinLnBrk="0" hangingPunct="1">
        <a:lnSpc>
          <a:spcPct val="90000"/>
        </a:lnSpc>
        <a:spcBef>
          <a:spcPct val="0"/>
        </a:spcBef>
        <a:buNone/>
        <a:defRPr sz="6305" kern="1200" cap="all" spc="485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554355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436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108710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38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663065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38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217420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38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771775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38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3187541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3880" kern="1200">
          <a:solidFill>
            <a:schemeClr val="tx1"/>
          </a:solidFill>
          <a:latin typeface="+mn-lt"/>
          <a:ea typeface="+mn-ea"/>
          <a:cs typeface="+mn-cs"/>
        </a:defRPr>
      </a:lvl6pPr>
      <a:lvl7pPr marL="3603308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3880" kern="1200">
          <a:solidFill>
            <a:schemeClr val="tx1"/>
          </a:solidFill>
          <a:latin typeface="+mn-lt"/>
          <a:ea typeface="+mn-ea"/>
          <a:cs typeface="+mn-cs"/>
        </a:defRPr>
      </a:lvl7pPr>
      <a:lvl8pPr marL="4019074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388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434840" indent="-554355" algn="l" defTabSz="2217420" rtl="0" eaLnBrk="1" latinLnBrk="0" hangingPunct="1">
        <a:lnSpc>
          <a:spcPct val="100000"/>
        </a:lnSpc>
        <a:spcBef>
          <a:spcPts val="2425"/>
        </a:spcBef>
        <a:buClr>
          <a:schemeClr val="accent2"/>
        </a:buClr>
        <a:buFont typeface="Arial" panose="020B0604020202020204" pitchFamily="34" charset="0"/>
        <a:buChar char="•"/>
        <a:defRPr sz="388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10871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221742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3pPr>
      <a:lvl4pPr marL="332613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43484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554355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665226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776097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886968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/>
          <p:nvPr/>
        </p:nvSpPr>
        <p:spPr>
          <a:xfrm>
            <a:off x="2937164" y="2632364"/>
            <a:ext cx="16237527" cy="1148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8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 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1988 research grant winner who researched Maryland Catholic and Episcopal Churches during the Civil War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Project Manager and Analyst at EA Engineering, Science and Technology in Rosedale, MD</a:t>
            </a: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509" y="1705552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79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3142672" y="3878564"/>
            <a:ext cx="16237527" cy="111312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Student who in 2003 conducted Center-supported research on Post-Civil War American Fiction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7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Associate Professor of English, Writing, and Journalism at St. Joseph’s University, Philadelphia, PA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672" y="1717965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75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4432562"/>
            <a:ext cx="16237527" cy="10761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Student awarded a Writing research assistantship in 2003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Associate Professor of Sociology and a Faculty Fellow of the Kroc Institute for Peace Studies at the University of Notre Dame in Notre Dame, IN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408" y="2148452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25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4432562"/>
            <a:ext cx="16237527" cy="1137747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8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 Center’s first summer internship awardee, who interned with Lawyers without Borders in 2004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Environmental attorney with the Clean Energy Council, LLP, in the Portland, OR area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408" y="2148452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432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4642511"/>
            <a:ext cx="16237527" cy="84535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2006 Center student internship awardee who interned with The </a:t>
            </a:r>
            <a:r>
              <a:rPr lang="en-US" sz="75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Fundacíon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Amigos Museo del Prado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Senior Partnership Manager at </a:t>
            </a:r>
            <a:r>
              <a:rPr lang="en-US" sz="75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Booking.com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living in London, England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336" y="2131666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216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5348220"/>
            <a:ext cx="16237527" cy="84535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2007 winner of a Center Fine Arts research assistantship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Software engineer at Vox Media, an American mass media company, Washington, DC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1534" y="2885984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96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5759942"/>
            <a:ext cx="16237527" cy="84535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2007 Center awardee who interned at The Corcoran Gallery of Art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Social Media and Content Strategy Manager for Nemours Children’s Health in Philadelphia, PA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336" y="3460843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480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5596751"/>
            <a:ext cx="16237527" cy="84535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2007 winner of a Center summer research grant to research “Flannery O’Connor’s Passion Narratives”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Assistant Professor of English at Texas Tech University in Lubbock, TX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336" y="3425245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34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5277882"/>
            <a:ext cx="16237527" cy="84535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Center summer 2009 internship awardee who interned at The Walters Art Museum in Baltimore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Senior Collection Manager at the New York Public Library, NYC, NY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336" y="2956322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118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5299733"/>
            <a:ext cx="16237527" cy="96077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Center awardee who studied at the American College of Thessaloniki in Greece on a summer study grant in 2011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Pediatrician at Duke Primary Care Pediatrics in Raleigh, NC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336" y="3096999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61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4950622"/>
            <a:ext cx="16237527" cy="10761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2012 Center summer internship grant awardee who served as a policy intern in Washington, DC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Special Assistant to the President of the United States in the Office of Administration at the White House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336" y="2768753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7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/>
          <p:nvPr/>
        </p:nvSpPr>
        <p:spPr>
          <a:xfrm>
            <a:off x="3158836" y="2826327"/>
            <a:ext cx="16237527" cy="12480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Student filmmaker who won a Center grant in1989 to produce “Disease of the Soul: A Documentary Film on the Lepers of Nirmala”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0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Award-winning international photojournalist who has worked for </a:t>
            </a:r>
            <a:r>
              <a:rPr lang="en-US" sz="7000" i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U.S. News &amp; World 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Report and European </a:t>
            </a:r>
            <a:r>
              <a:rPr lang="en-US" sz="70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PressPhoto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based in Washington, D.C.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836" y="1717965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15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5045371"/>
            <a:ext cx="16237527" cy="906914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Student who won a 2013 Center grant to work on “Scheming Women &amp; Feminine Plots” in Greek tragedy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Tax Associate at Skadden, Arps, Slate, Meagher &amp; </a:t>
            </a:r>
            <a:r>
              <a:rPr lang="en-US" sz="70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Flom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LLP in Washington DC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336" y="2792199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30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5045371"/>
            <a:ext cx="16237527" cy="885370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6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Student who worked on a Center-supported exhibit—“Museums: History, Politics, Practices” for the Loyola/Notre Dame Library  in Fall 2014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6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Museum Collections Manager at the National Portrait Gallery in Washington, DC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336" y="2792199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10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4505417"/>
            <a:ext cx="16237527" cy="109465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6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Center awardee in 2015 who conducted summer research on “Alexander the Great and Multicultural Mythmaking”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6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Communications Officer at RIPE, NCC in the Netherlands, which is one of five regional facilities providing internet registration and resource allocation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782" y="2262477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76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4400584"/>
            <a:ext cx="16237527" cy="96077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2021student Center internship awardee who interned with the Fourth District Council Office in Baltimore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7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Capital Management Senior Consultant with Booz Allen Hamilton in Washington, DC</a:t>
            </a:r>
            <a:endParaRPr lang="en-US" sz="7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641" y="1952613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707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2968336" y="4505417"/>
            <a:ext cx="16237527" cy="10761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Center awardee who received a grant to research medieval manuscripts in the Loyola/Notre Dame Library in 2023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7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RECENTLY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Fulbright English Teaching Assistant in Laos for the 2023-24 academic year</a:t>
            </a:r>
            <a:endParaRPr lang="en-US" sz="7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782" y="2262477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/>
          <p:nvPr/>
        </p:nvSpPr>
        <p:spPr>
          <a:xfrm>
            <a:off x="2968336" y="2272146"/>
            <a:ext cx="16237527" cy="1355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Student awarded a1990 summer grant to pursue a creative project, “The Short Way Down”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0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Specialist in cancer imaging, founder of </a:t>
            </a:r>
            <a:r>
              <a:rPr lang="en-US" sz="70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VirtualScopics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and author of several books, including </a:t>
            </a:r>
            <a:r>
              <a:rPr lang="en-US" sz="7000" i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Mickey7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(recently adapted to film as </a:t>
            </a:r>
            <a:r>
              <a:rPr lang="en-US" sz="7000" i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Mickey 17</a:t>
            </a:r>
            <a:r>
              <a:rPr lang="en-US" sz="7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directed by seven-time Oscar winner Bong Joon-ho)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836" y="1345335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6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/>
          <p:nvPr/>
        </p:nvSpPr>
        <p:spPr>
          <a:xfrm>
            <a:off x="3158836" y="2826327"/>
            <a:ext cx="16237527" cy="1201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1991 Center summer grant awardee who researched  “Women in Four Masterpieces of French Cinema”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General Counsel and Vice President at </a:t>
            </a:r>
            <a:r>
              <a:rPr lang="en-US" sz="75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oneWorld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Alliance, a global airline organization of 15 member airlines, living in NYC, NY</a:t>
            </a:r>
            <a:r>
              <a:rPr lang="en-US" sz="7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836" y="1717965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2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/>
          <p:nvPr/>
        </p:nvSpPr>
        <p:spPr>
          <a:xfrm>
            <a:off x="3796146" y="3197126"/>
            <a:ext cx="16237527" cy="10684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1996 Center summer research grant awardee who studied public and private charities in Baltimore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75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Doctor and Neuro-Oncology </a:t>
            </a:r>
            <a:r>
              <a:rPr lang="en-US" sz="7500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US" sz="7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pecialist at the Alvord Brain Tumor Center at the University of Washington Medical Center, Montlake, WA</a:t>
            </a: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346" y="2270314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735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/>
          <p:nvPr/>
        </p:nvSpPr>
        <p:spPr>
          <a:xfrm>
            <a:off x="3158836" y="2345345"/>
            <a:ext cx="16237527" cy="13788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6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6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Two Center awardees for summer grants, one in 1996 for a photo essay on spirituality and nature—and the other in 1997 for “Haunted Physicians in 19</a:t>
            </a:r>
            <a:r>
              <a:rPr lang="en-US" sz="6500" kern="100" baseline="300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sz="6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-Century Portraiture”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65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65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65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Both endocrinologists—the first practicing in the Dallas/Ft. Worth area and the second Director of the Clinic for Diabetes and Endocrinology, U of Maryland Medical Center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836" y="1418533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399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/>
          <p:nvPr/>
        </p:nvSpPr>
        <p:spPr>
          <a:xfrm>
            <a:off x="3158836" y="2924465"/>
            <a:ext cx="16237527" cy="1140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75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8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1999 winner of a student research assistantship for a project translating poetry from the Japanese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Senior Manager of Technical Program Management for </a:t>
            </a:r>
            <a:r>
              <a:rPr lang="en-US" sz="80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FirmWare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at GoPro in Cupertino, CA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836" y="1997653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85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/>
          <p:nvPr/>
        </p:nvSpPr>
        <p:spPr>
          <a:xfrm>
            <a:off x="3158836" y="4089748"/>
            <a:ext cx="16237527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8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Student awarded a Center grant to research the character of Isis in </a:t>
            </a:r>
            <a:r>
              <a:rPr lang="en-US" sz="8000" i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Magic Flute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2000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8000" i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80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</a:t>
            </a:r>
            <a:r>
              <a:rPr lang="en-US" sz="80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Associate Professor of History at Clemson University, Clemson, SC</a:t>
            </a: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7592" y="3162936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485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EBE7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BF6DAC1-876C-69F8-C812-03433F44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527" y="1717965"/>
            <a:ext cx="17512146" cy="1318952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455"/>
              </a:spcAft>
            </a:pPr>
            <a:endParaRPr lang="en-US" sz="5820" b="1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82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930B3F-637F-27E9-5E44-E0CB2210FC54}"/>
              </a:ext>
            </a:extLst>
          </p:cNvPr>
          <p:cNvSpPr txBox="1">
            <a:spLocks/>
          </p:cNvSpPr>
          <p:nvPr/>
        </p:nvSpPr>
        <p:spPr>
          <a:xfrm>
            <a:off x="3158836" y="4546948"/>
            <a:ext cx="16237527" cy="109465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6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THEN </a:t>
            </a: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Student awardee of a Center-supported Writing research assistantship in fall of 2001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68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6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</a:t>
            </a: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Senior Director of Global Marketing for PSI CRO AG, a global contract research organization, </a:t>
            </a:r>
            <a:r>
              <a:rPr lang="en-US" sz="6800" i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6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 award-winning fantasy author living in the Raleigh/Durham area of North Carolina.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80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logo with a green ribbon and a letter h&#10;&#10;Description automatically generated with medium confidence">
            <a:extLst>
              <a:ext uri="{FF2B5EF4-FFF2-40B4-BE49-F238E27FC236}">
                <a16:creationId xmlns:a16="http://schemas.microsoft.com/office/drawing/2014/main" id="{0D626823-0212-ABB6-60C1-6D286AEF5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836" y="2053245"/>
            <a:ext cx="1625600" cy="18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3679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738</TotalTime>
  <Words>893</Words>
  <Application>Microsoft Office PowerPoint</Application>
  <PresentationFormat>Custom</PresentationFormat>
  <Paragraphs>80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Aptos</vt:lpstr>
      <vt:lpstr>Aptos Display</vt:lpstr>
      <vt:lpstr>Arial</vt:lpstr>
      <vt:lpstr>Gill Sans MT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Gayla McGlamery</dc:creator>
  <cp:lastModifiedBy>Bess Garrett</cp:lastModifiedBy>
  <cp:revision>24</cp:revision>
  <dcterms:created xsi:type="dcterms:W3CDTF">2024-09-24T03:18:56Z</dcterms:created>
  <dcterms:modified xsi:type="dcterms:W3CDTF">2024-11-05T19:32:43Z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0fd62b-985d-4bd6-81b1-24a10586bedc_Enabled">
    <vt:lpwstr>true</vt:lpwstr>
  </property>
  <property fmtid="{D5CDD505-2E9C-101B-9397-08002B2CF9AE}" pid="3" name="MSIP_Label_4f0fd62b-985d-4bd6-81b1-24a10586bedc_SetDate">
    <vt:lpwstr>2024-09-24T03:48:51Z</vt:lpwstr>
  </property>
  <property fmtid="{D5CDD505-2E9C-101B-9397-08002B2CF9AE}" pid="4" name="MSIP_Label_4f0fd62b-985d-4bd6-81b1-24a10586bedc_Method">
    <vt:lpwstr>Privileged</vt:lpwstr>
  </property>
  <property fmtid="{D5CDD505-2E9C-101B-9397-08002B2CF9AE}" pid="5" name="MSIP_Label_4f0fd62b-985d-4bd6-81b1-24a10586bedc_Name">
    <vt:lpwstr>Public</vt:lpwstr>
  </property>
  <property fmtid="{D5CDD505-2E9C-101B-9397-08002B2CF9AE}" pid="6" name="MSIP_Label_4f0fd62b-985d-4bd6-81b1-24a10586bedc_SiteId">
    <vt:lpwstr>30ae0a8f-3cdf-44fd-af34-278bf639b85d</vt:lpwstr>
  </property>
  <property fmtid="{D5CDD505-2E9C-101B-9397-08002B2CF9AE}" pid="7" name="MSIP_Label_4f0fd62b-985d-4bd6-81b1-24a10586bedc_ActionId">
    <vt:lpwstr>693e1904-46ad-4224-92fd-05256488e576</vt:lpwstr>
  </property>
  <property fmtid="{D5CDD505-2E9C-101B-9397-08002B2CF9AE}" pid="8" name="MSIP_Label_4f0fd62b-985d-4bd6-81b1-24a10586bedc_ContentBits">
    <vt:lpwstr>0</vt:lpwstr>
  </property>
</Properties>
</file>