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57" r:id="rId6"/>
    <p:sldId id="264" r:id="rId7"/>
    <p:sldId id="265" r:id="rId8"/>
    <p:sldId id="258" r:id="rId9"/>
    <p:sldId id="259" r:id="rId10"/>
    <p:sldId id="260" r:id="rId11"/>
    <p:sldId id="267" r:id="rId12"/>
    <p:sldId id="261" r:id="rId13"/>
    <p:sldId id="262" r:id="rId14"/>
    <p:sldId id="263" r:id="rId15"/>
    <p:sldId id="266"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169614C-FC18-48FF-972F-E1DEBCFF99BE}" v="49" dt="2019-10-23T23:36:05.1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113" d="100"/>
          <a:sy n="113" d="100"/>
        </p:scale>
        <p:origin x="504"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7/28/20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7/28/20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7/28/20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7/28/20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7/28/20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7/28/20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7/28/20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7/28/20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7/28/20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ashurson@loyola.edu" TargetMode="External"/><Relationship Id="rId2" Type="http://schemas.openxmlformats.org/officeDocument/2006/relationships/hyperlink" Target="mailto:mwiedefeld@loyola.edu" TargetMode="External"/><Relationship Id="rId1" Type="http://schemas.openxmlformats.org/officeDocument/2006/relationships/slideLayout" Target="../slideLayouts/slideLayout2.xml"/><Relationship Id="rId4" Type="http://schemas.openxmlformats.org/officeDocument/2006/relationships/hyperlink" Target="mailto:kkurita@loyola.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help/214124458607871?helpref=search&amp;sr=2&amp;query=alt%20text" TargetMode="External"/><Relationship Id="rId2" Type="http://schemas.openxmlformats.org/officeDocument/2006/relationships/hyperlink" Target="https://help.instagram.com/503708446705527"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afb.org/about-afb/what-we-do/afb-consulting/afb-accessibility-resources/afbs-social-media-accessibility" TargetMode="External"/><Relationship Id="rId2" Type="http://schemas.openxmlformats.org/officeDocument/2006/relationships/hyperlink" Target="https://www.3playmedia.com/2019/03/14/making-social-media-more-accessible-to-people-with-disabilities/" TargetMode="External"/><Relationship Id="rId1" Type="http://schemas.openxmlformats.org/officeDocument/2006/relationships/slideLayout" Target="../slideLayouts/slideLayout2.xml"/><Relationship Id="rId4" Type="http://schemas.openxmlformats.org/officeDocument/2006/relationships/hyperlink" Target="https://accessibility.umn.edu/tutorials/accessible-social-media"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www.loyola.edu/department/accessibility/tutorials/multimedia/alt-text" TargetMode="External"/><Relationship Id="rId3" Type="http://schemas.openxmlformats.org/officeDocument/2006/relationships/hyperlink" Target="https://www.loyola.edu/department/accessibility/tutorials/documents/hyperlinks" TargetMode="External"/><Relationship Id="rId7" Type="http://schemas.openxmlformats.org/officeDocument/2006/relationships/hyperlink" Target="https://www.loyola.edu/department/accessibility/tutorials/color" TargetMode="External"/><Relationship Id="rId2" Type="http://schemas.openxmlformats.org/officeDocument/2006/relationships/hyperlink" Target="https://www.loyola.edu/department/accessibility/tutorials/documents/headings" TargetMode="External"/><Relationship Id="rId1" Type="http://schemas.openxmlformats.org/officeDocument/2006/relationships/slideLayout" Target="../slideLayouts/slideLayout2.xml"/><Relationship Id="rId6" Type="http://schemas.openxmlformats.org/officeDocument/2006/relationships/hyperlink" Target="https://www.loyola.edu/department/accessibility/tutorials/documents/lists" TargetMode="External"/><Relationship Id="rId5" Type="http://schemas.openxmlformats.org/officeDocument/2006/relationships/hyperlink" Target="https://webaim.org/techniques/hypertext/link_text" TargetMode="External"/><Relationship Id="rId4" Type="http://schemas.openxmlformats.org/officeDocument/2006/relationships/hyperlink" Target="http://webaim.org/techniques/hypertext/link_text"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upport.automaticsync.com/hc/en-us/articles/115002674803-Find-closed-captioned-and-subtitled-content-in-Netflix" TargetMode="External"/><Relationship Id="rId2" Type="http://schemas.openxmlformats.org/officeDocument/2006/relationships/hyperlink" Target="https://support.automaticsync.com/hc/en-us/articles/115002717166-Find-closed-captioned-and-subtitled-content-in-Amazon-Video" TargetMode="External"/><Relationship Id="rId1" Type="http://schemas.openxmlformats.org/officeDocument/2006/relationships/slideLayout" Target="../slideLayouts/slideLayout2.xml"/><Relationship Id="rId6" Type="http://schemas.openxmlformats.org/officeDocument/2006/relationships/hyperlink" Target="https://acb.org/adp/masterad.html" TargetMode="External"/><Relationship Id="rId5" Type="http://schemas.openxmlformats.org/officeDocument/2006/relationships/hyperlink" Target="https://www.3playmedia.com/2019/04/30/how-to-add-captions-and-subtitles-to-your-social-media-videos/" TargetMode="External"/><Relationship Id="rId4" Type="http://schemas.openxmlformats.org/officeDocument/2006/relationships/hyperlink" Target="https://support.automaticsync.com/hc/en-us/articles/115002358083-Find-closed-captioned-and-subtitled-content-in-the-iTunes-Sto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B4BCC-F3CB-4376-8391-2B26E76E0D9E}"/>
              </a:ext>
            </a:extLst>
          </p:cNvPr>
          <p:cNvSpPr>
            <a:spLocks noGrp="1"/>
          </p:cNvSpPr>
          <p:nvPr>
            <p:ph type="ctrTitle"/>
          </p:nvPr>
        </p:nvSpPr>
        <p:spPr>
          <a:xfrm>
            <a:off x="1600200" y="1526796"/>
            <a:ext cx="8991600" cy="2825748"/>
          </a:xfrm>
        </p:spPr>
        <p:txBody>
          <a:bodyPr>
            <a:normAutofit/>
          </a:bodyPr>
          <a:lstStyle/>
          <a:p>
            <a:r>
              <a:rPr lang="en-US" dirty="0"/>
              <a:t>Creating an accessible campus &amp; planning inclusive events</a:t>
            </a:r>
          </a:p>
        </p:txBody>
      </p:sp>
      <p:sp>
        <p:nvSpPr>
          <p:cNvPr id="3" name="Subtitle 2">
            <a:extLst>
              <a:ext uri="{FF2B5EF4-FFF2-40B4-BE49-F238E27FC236}">
                <a16:creationId xmlns:a16="http://schemas.microsoft.com/office/drawing/2014/main" id="{21901F4A-5340-4C1C-B788-77A6DEB27E52}"/>
              </a:ext>
            </a:extLst>
          </p:cNvPr>
          <p:cNvSpPr>
            <a:spLocks noGrp="1"/>
          </p:cNvSpPr>
          <p:nvPr>
            <p:ph type="subTitle" idx="1"/>
          </p:nvPr>
        </p:nvSpPr>
        <p:spPr/>
        <p:txBody>
          <a:bodyPr>
            <a:normAutofit lnSpcReduction="10000"/>
          </a:bodyPr>
          <a:lstStyle/>
          <a:p>
            <a:endParaRPr lang="en-US" dirty="0"/>
          </a:p>
          <a:p>
            <a:r>
              <a:rPr lang="en-US" dirty="0">
                <a:solidFill>
                  <a:schemeClr val="bg1"/>
                </a:solidFill>
              </a:rPr>
              <a:t>Abby Hurson</a:t>
            </a:r>
          </a:p>
          <a:p>
            <a:r>
              <a:rPr lang="en-US" dirty="0">
                <a:solidFill>
                  <a:schemeClr val="bg1"/>
                </a:solidFill>
              </a:rPr>
              <a:t>Assistant Director, Disability Support Services</a:t>
            </a:r>
          </a:p>
        </p:txBody>
      </p:sp>
    </p:spTree>
    <p:extLst>
      <p:ext uri="{BB962C8B-B14F-4D97-AF65-F5344CB8AC3E}">
        <p14:creationId xmlns:p14="http://schemas.microsoft.com/office/powerpoint/2010/main" val="4101958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FA39C-0E49-4B96-BB69-1CE630DF3F09}"/>
              </a:ext>
            </a:extLst>
          </p:cNvPr>
          <p:cNvSpPr>
            <a:spLocks noGrp="1"/>
          </p:cNvSpPr>
          <p:nvPr>
            <p:ph type="title"/>
          </p:nvPr>
        </p:nvSpPr>
        <p:spPr/>
        <p:txBody>
          <a:bodyPr/>
          <a:lstStyle/>
          <a:p>
            <a:r>
              <a:rPr lang="en-US" dirty="0"/>
              <a:t>TRANSPORTATION</a:t>
            </a:r>
          </a:p>
        </p:txBody>
      </p:sp>
      <p:sp>
        <p:nvSpPr>
          <p:cNvPr id="3" name="Content Placeholder 2">
            <a:extLst>
              <a:ext uri="{FF2B5EF4-FFF2-40B4-BE49-F238E27FC236}">
                <a16:creationId xmlns:a16="http://schemas.microsoft.com/office/drawing/2014/main" id="{C488E88A-C9B3-4485-B616-9CEA3D482ED7}"/>
              </a:ext>
            </a:extLst>
          </p:cNvPr>
          <p:cNvSpPr>
            <a:spLocks noGrp="1"/>
          </p:cNvSpPr>
          <p:nvPr>
            <p:ph idx="1"/>
          </p:nvPr>
        </p:nvSpPr>
        <p:spPr>
          <a:xfrm>
            <a:off x="2231136" y="2638044"/>
            <a:ext cx="7729728" cy="4089927"/>
          </a:xfrm>
        </p:spPr>
        <p:txBody>
          <a:bodyPr>
            <a:normAutofit/>
          </a:bodyPr>
          <a:lstStyle/>
          <a:p>
            <a:pPr lvl="1"/>
            <a:r>
              <a:rPr lang="en-US" sz="2800" dirty="0"/>
              <a:t>If you need to reserve a Loyola charter, make sure to ensure at least one is wheelchair accessible. Not every shuttle in the rotation is accessible, so you must specify this when making the reservation!</a:t>
            </a:r>
          </a:p>
          <a:p>
            <a:pPr lvl="1"/>
            <a:r>
              <a:rPr lang="en-US" sz="2800" dirty="0"/>
              <a:t>Motor pool considerations.</a:t>
            </a:r>
          </a:p>
          <a:p>
            <a:pPr lvl="1"/>
            <a:r>
              <a:rPr lang="en-US" sz="2800" dirty="0"/>
              <a:t>Other transportation options.</a:t>
            </a:r>
          </a:p>
          <a:p>
            <a:endParaRPr lang="en-US" dirty="0"/>
          </a:p>
        </p:txBody>
      </p:sp>
    </p:spTree>
    <p:extLst>
      <p:ext uri="{BB962C8B-B14F-4D97-AF65-F5344CB8AC3E}">
        <p14:creationId xmlns:p14="http://schemas.microsoft.com/office/powerpoint/2010/main" val="1444702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837A8-275C-4D2C-B895-BCADAF8723EA}"/>
              </a:ext>
            </a:extLst>
          </p:cNvPr>
          <p:cNvSpPr>
            <a:spLocks noGrp="1"/>
          </p:cNvSpPr>
          <p:nvPr>
            <p:ph type="title"/>
          </p:nvPr>
        </p:nvSpPr>
        <p:spPr/>
        <p:txBody>
          <a:bodyPr/>
          <a:lstStyle/>
          <a:p>
            <a:r>
              <a:rPr lang="en-US" dirty="0"/>
              <a:t>FOOD ALLERGY AWARENESS</a:t>
            </a:r>
          </a:p>
        </p:txBody>
      </p:sp>
      <p:sp>
        <p:nvSpPr>
          <p:cNvPr id="3" name="Content Placeholder 2">
            <a:extLst>
              <a:ext uri="{FF2B5EF4-FFF2-40B4-BE49-F238E27FC236}">
                <a16:creationId xmlns:a16="http://schemas.microsoft.com/office/drawing/2014/main" id="{613C8A00-F6A5-4DB7-ACC1-8675CF470200}"/>
              </a:ext>
            </a:extLst>
          </p:cNvPr>
          <p:cNvSpPr>
            <a:spLocks noGrp="1"/>
          </p:cNvSpPr>
          <p:nvPr>
            <p:ph idx="1"/>
          </p:nvPr>
        </p:nvSpPr>
        <p:spPr/>
        <p:txBody>
          <a:bodyPr/>
          <a:lstStyle/>
          <a:p>
            <a:pPr lvl="1"/>
            <a:r>
              <a:rPr lang="en-US" sz="3200" dirty="0"/>
              <a:t>Always provide gluten free and vegan options (vegan helps avoid common egg and dairy allergies).</a:t>
            </a:r>
          </a:p>
          <a:p>
            <a:pPr lvl="1"/>
            <a:r>
              <a:rPr lang="en-US" sz="3200" dirty="0"/>
              <a:t>Ingredient lists help people with serious food allergies discern what is safe. </a:t>
            </a:r>
          </a:p>
          <a:p>
            <a:endParaRPr lang="en-US" dirty="0"/>
          </a:p>
        </p:txBody>
      </p:sp>
    </p:spTree>
    <p:extLst>
      <p:ext uri="{BB962C8B-B14F-4D97-AF65-F5344CB8AC3E}">
        <p14:creationId xmlns:p14="http://schemas.microsoft.com/office/powerpoint/2010/main" val="40724412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2556C-0EB8-4466-A0C2-0BCAD263D08C}"/>
              </a:ext>
            </a:extLst>
          </p:cNvPr>
          <p:cNvSpPr>
            <a:spLocks noGrp="1"/>
          </p:cNvSpPr>
          <p:nvPr>
            <p:ph type="title"/>
          </p:nvPr>
        </p:nvSpPr>
        <p:spPr/>
        <p:txBody>
          <a:bodyPr/>
          <a:lstStyle/>
          <a:p>
            <a:r>
              <a:rPr lang="en-US" dirty="0"/>
              <a:t>QUESTIONS OR RESOURCES</a:t>
            </a:r>
          </a:p>
        </p:txBody>
      </p:sp>
      <p:sp>
        <p:nvSpPr>
          <p:cNvPr id="3" name="Content Placeholder 2">
            <a:extLst>
              <a:ext uri="{FF2B5EF4-FFF2-40B4-BE49-F238E27FC236}">
                <a16:creationId xmlns:a16="http://schemas.microsoft.com/office/drawing/2014/main" id="{A968B224-F913-434C-8BC9-3F4F348281B9}"/>
              </a:ext>
            </a:extLst>
          </p:cNvPr>
          <p:cNvSpPr>
            <a:spLocks noGrp="1"/>
          </p:cNvSpPr>
          <p:nvPr>
            <p:ph idx="1"/>
          </p:nvPr>
        </p:nvSpPr>
        <p:spPr/>
        <p:txBody>
          <a:bodyPr/>
          <a:lstStyle/>
          <a:p>
            <a:pPr lvl="1"/>
            <a:r>
              <a:rPr lang="en-US" dirty="0"/>
              <a:t>Disability Support Services</a:t>
            </a:r>
          </a:p>
          <a:p>
            <a:pPr lvl="2"/>
            <a:r>
              <a:rPr lang="en-US" dirty="0"/>
              <a:t>Marcia Wiedefeld, Director of DSS, x2062, </a:t>
            </a:r>
            <a:r>
              <a:rPr lang="en-US" u="sng" dirty="0">
                <a:hlinkClick r:id="rId2"/>
              </a:rPr>
              <a:t>mwiedefeld@loyola.edu</a:t>
            </a:r>
            <a:endParaRPr lang="en-US" dirty="0"/>
          </a:p>
          <a:p>
            <a:pPr lvl="2"/>
            <a:r>
              <a:rPr lang="en-US" dirty="0"/>
              <a:t>Abby Hurson, Assistant Director of DSS, x7380, </a:t>
            </a:r>
            <a:r>
              <a:rPr lang="en-US" u="sng" dirty="0">
                <a:hlinkClick r:id="rId3"/>
              </a:rPr>
              <a:t>ashurson@loyola.edu</a:t>
            </a:r>
            <a:r>
              <a:rPr lang="en-US" dirty="0"/>
              <a:t>.</a:t>
            </a:r>
          </a:p>
          <a:p>
            <a:pPr lvl="1"/>
            <a:r>
              <a:rPr lang="en-US" dirty="0"/>
              <a:t>University ADA Coordinator</a:t>
            </a:r>
          </a:p>
          <a:p>
            <a:pPr lvl="2"/>
            <a:r>
              <a:rPr lang="en-US" dirty="0"/>
              <a:t>Katsura Kurita, ADA/Title IX Coordinator, x5646, </a:t>
            </a:r>
            <a:r>
              <a:rPr lang="en-US" u="sng" dirty="0">
                <a:hlinkClick r:id="rId4"/>
              </a:rPr>
              <a:t>kkurita@loyola.edu</a:t>
            </a:r>
            <a:endParaRPr lang="en-US" u="sng" dirty="0"/>
          </a:p>
          <a:p>
            <a:pPr lvl="1"/>
            <a:r>
              <a:rPr lang="en-US" dirty="0"/>
              <a:t>Consider getting input from student groups comprised of students with disabilities (allow opportunity for input, but don’t require it or expect students to speak on behalf of all students with disabilities at Loyola).</a:t>
            </a:r>
          </a:p>
          <a:p>
            <a:pPr marL="457200" lvl="2" indent="0">
              <a:buNone/>
            </a:pPr>
            <a:endParaRPr lang="en-US" u="sng" dirty="0"/>
          </a:p>
        </p:txBody>
      </p:sp>
    </p:spTree>
    <p:extLst>
      <p:ext uri="{BB962C8B-B14F-4D97-AF65-F5344CB8AC3E}">
        <p14:creationId xmlns:p14="http://schemas.microsoft.com/office/powerpoint/2010/main" val="9499128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EAC52-9A91-4BA5-9C02-BAE706D6C8DA}"/>
              </a:ext>
            </a:extLst>
          </p:cNvPr>
          <p:cNvSpPr>
            <a:spLocks noGrp="1"/>
          </p:cNvSpPr>
          <p:nvPr>
            <p:ph type="title"/>
          </p:nvPr>
        </p:nvSpPr>
        <p:spPr>
          <a:xfrm>
            <a:off x="2231136" y="75501"/>
            <a:ext cx="7729728" cy="2077911"/>
          </a:xfrm>
        </p:spPr>
        <p:txBody>
          <a:bodyPr>
            <a:normAutofit fontScale="90000"/>
          </a:bodyPr>
          <a:lstStyle/>
          <a:p>
            <a:br>
              <a:rPr lang="en-US" b="1" dirty="0"/>
            </a:br>
            <a:r>
              <a:rPr lang="en-US" b="1" dirty="0"/>
              <a:t>PHYSICAL ACCESSIBILY:</a:t>
            </a:r>
            <a:br>
              <a:rPr lang="en-US" b="1" dirty="0"/>
            </a:br>
            <a:br>
              <a:rPr lang="en-US" b="1" dirty="0"/>
            </a:br>
            <a:r>
              <a:rPr lang="en-US" b="1" dirty="0"/>
              <a:t>LOCATION</a:t>
            </a:r>
            <a:br>
              <a:rPr lang="en-US" dirty="0"/>
            </a:br>
            <a:endParaRPr lang="en-US" dirty="0"/>
          </a:p>
        </p:txBody>
      </p:sp>
      <p:sp>
        <p:nvSpPr>
          <p:cNvPr id="3" name="Content Placeholder 2">
            <a:extLst>
              <a:ext uri="{FF2B5EF4-FFF2-40B4-BE49-F238E27FC236}">
                <a16:creationId xmlns:a16="http://schemas.microsoft.com/office/drawing/2014/main" id="{F4A40FF2-8188-4F7B-A1E1-E8B084D7E47E}"/>
              </a:ext>
            </a:extLst>
          </p:cNvPr>
          <p:cNvSpPr>
            <a:spLocks noGrp="1"/>
          </p:cNvSpPr>
          <p:nvPr>
            <p:ph idx="1"/>
          </p:nvPr>
        </p:nvSpPr>
        <p:spPr>
          <a:xfrm>
            <a:off x="2231136" y="2298583"/>
            <a:ext cx="7729728" cy="4559417"/>
          </a:xfrm>
        </p:spPr>
        <p:txBody>
          <a:bodyPr>
            <a:normAutofit/>
          </a:bodyPr>
          <a:lstStyle/>
          <a:p>
            <a:pPr lvl="1"/>
            <a:r>
              <a:rPr lang="en-US" sz="1700" dirty="0"/>
              <a:t>Is room accessible? Is there an accessible path from the building entrance to the room? Is there an accessible bathroom nearby?</a:t>
            </a:r>
          </a:p>
          <a:p>
            <a:pPr lvl="1"/>
            <a:r>
              <a:rPr lang="en-US" sz="1700" dirty="0"/>
              <a:t>Cohn 131 and 133 can only be accessed via a lift – not ideal.</a:t>
            </a:r>
          </a:p>
          <a:p>
            <a:pPr lvl="1"/>
            <a:r>
              <a:rPr lang="en-US" sz="1700" dirty="0"/>
              <a:t>Knott Hall B01 &amp; B03 have limitations and are not ideal.</a:t>
            </a:r>
          </a:p>
          <a:p>
            <a:pPr lvl="1"/>
            <a:r>
              <a:rPr lang="en-US" sz="1700" dirty="0"/>
              <a:t>Best practice: go and check out room prior to reserving!</a:t>
            </a:r>
          </a:p>
          <a:p>
            <a:pPr lvl="1"/>
            <a:r>
              <a:rPr lang="en-US" sz="1700" dirty="0"/>
              <a:t>Best practice: If you know someone attending has mobility impairment </a:t>
            </a:r>
            <a:r>
              <a:rPr lang="en-US" sz="1700" i="1" u="sng" dirty="0"/>
              <a:t>or</a:t>
            </a:r>
            <a:r>
              <a:rPr lang="en-US" sz="1700" i="1" dirty="0"/>
              <a:t> </a:t>
            </a:r>
            <a:r>
              <a:rPr lang="en-US" sz="1700" dirty="0"/>
              <a:t>if you don’t know exactly who will be attending, request a room you know is accessible </a:t>
            </a:r>
            <a:r>
              <a:rPr lang="en-US" sz="1700" u="sng" dirty="0"/>
              <a:t>and</a:t>
            </a:r>
            <a:r>
              <a:rPr lang="en-US" sz="1700" dirty="0"/>
              <a:t> note on room reservation request form that the “room must be accessible” in case you don’t get the room you want.</a:t>
            </a:r>
          </a:p>
          <a:p>
            <a:pPr lvl="1"/>
            <a:r>
              <a:rPr lang="en-US" sz="1700" dirty="0"/>
              <a:t>Rooms in newer buildings that post-date the ADA (or have been renovated since the passing of the ADA) tend to be best. </a:t>
            </a:r>
            <a:r>
              <a:rPr lang="en-US" sz="1700" dirty="0" err="1"/>
              <a:t>Sellinger</a:t>
            </a:r>
            <a:r>
              <a:rPr lang="en-US" sz="1700" dirty="0"/>
              <a:t>, Maryland Hall, Library, Student Center.</a:t>
            </a:r>
          </a:p>
          <a:p>
            <a:pPr lvl="1"/>
            <a:r>
              <a:rPr lang="en-US" sz="1700" dirty="0"/>
              <a:t>Think about furniture in room – is there space for a wheelchair or a service dog at the conference table?</a:t>
            </a:r>
          </a:p>
          <a:p>
            <a:endParaRPr lang="en-US" dirty="0"/>
          </a:p>
        </p:txBody>
      </p:sp>
    </p:spTree>
    <p:extLst>
      <p:ext uri="{BB962C8B-B14F-4D97-AF65-F5344CB8AC3E}">
        <p14:creationId xmlns:p14="http://schemas.microsoft.com/office/powerpoint/2010/main" val="4076014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677EC-06AD-4BA6-A24E-BBD699F66F62}"/>
              </a:ext>
            </a:extLst>
          </p:cNvPr>
          <p:cNvSpPr>
            <a:spLocks noGrp="1"/>
          </p:cNvSpPr>
          <p:nvPr>
            <p:ph type="title"/>
          </p:nvPr>
        </p:nvSpPr>
        <p:spPr>
          <a:xfrm>
            <a:off x="2231136" y="184557"/>
            <a:ext cx="7729728" cy="2281805"/>
          </a:xfrm>
        </p:spPr>
        <p:txBody>
          <a:bodyPr>
            <a:normAutofit/>
          </a:bodyPr>
          <a:lstStyle/>
          <a:p>
            <a:r>
              <a:rPr lang="en-US" dirty="0"/>
              <a:t>INCLUSIVITY FROM THE START: THINKING ABOVE AND BEYOND BASIC ACCESS DURING THE PLANNING STAGE</a:t>
            </a:r>
          </a:p>
        </p:txBody>
      </p:sp>
      <p:sp>
        <p:nvSpPr>
          <p:cNvPr id="3" name="Content Placeholder 2">
            <a:extLst>
              <a:ext uri="{FF2B5EF4-FFF2-40B4-BE49-F238E27FC236}">
                <a16:creationId xmlns:a16="http://schemas.microsoft.com/office/drawing/2014/main" id="{20DAE2BD-ED52-4D28-8EE8-B237890AEC6F}"/>
              </a:ext>
            </a:extLst>
          </p:cNvPr>
          <p:cNvSpPr>
            <a:spLocks noGrp="1"/>
          </p:cNvSpPr>
          <p:nvPr>
            <p:ph idx="1"/>
          </p:nvPr>
        </p:nvSpPr>
        <p:spPr>
          <a:xfrm>
            <a:off x="2231136" y="2638044"/>
            <a:ext cx="7729728" cy="4131872"/>
          </a:xfrm>
        </p:spPr>
        <p:txBody>
          <a:bodyPr/>
          <a:lstStyle/>
          <a:p>
            <a:pPr lvl="1"/>
            <a:r>
              <a:rPr lang="en-US" sz="2600" dirty="0"/>
              <a:t>For every event, consider: can people with disabilities participate with dignity and independently?</a:t>
            </a:r>
          </a:p>
          <a:p>
            <a:pPr lvl="1"/>
            <a:r>
              <a:rPr lang="en-US" sz="2600" dirty="0"/>
              <a:t>If event is physical (trash clean up, roller skating, dances, </a:t>
            </a:r>
            <a:r>
              <a:rPr lang="en-US" sz="2600" dirty="0" err="1"/>
              <a:t>etc</a:t>
            </a:r>
            <a:r>
              <a:rPr lang="en-US" sz="2600" dirty="0"/>
              <a:t>), how will you ensure people with disabilities are included and feel welcome?</a:t>
            </a:r>
          </a:p>
          <a:p>
            <a:pPr lvl="1"/>
            <a:r>
              <a:rPr lang="en-US" sz="2600" dirty="0"/>
              <a:t>If event involves media, how will we ensure someone with a hearing or visual impairment can access the material ?</a:t>
            </a:r>
          </a:p>
          <a:p>
            <a:endParaRPr lang="en-US" dirty="0"/>
          </a:p>
        </p:txBody>
      </p:sp>
    </p:spTree>
    <p:extLst>
      <p:ext uri="{BB962C8B-B14F-4D97-AF65-F5344CB8AC3E}">
        <p14:creationId xmlns:p14="http://schemas.microsoft.com/office/powerpoint/2010/main" val="459406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0FA02-7A75-4D22-8B54-6F90195340E5}"/>
              </a:ext>
            </a:extLst>
          </p:cNvPr>
          <p:cNvSpPr>
            <a:spLocks noGrp="1"/>
          </p:cNvSpPr>
          <p:nvPr>
            <p:ph type="title"/>
          </p:nvPr>
        </p:nvSpPr>
        <p:spPr/>
        <p:txBody>
          <a:bodyPr/>
          <a:lstStyle/>
          <a:p>
            <a:r>
              <a:rPr lang="en-US" dirty="0"/>
              <a:t>PROVIDE A PROCESS TO REQUEST ACCOMMODATIONS</a:t>
            </a:r>
          </a:p>
        </p:txBody>
      </p:sp>
      <p:sp>
        <p:nvSpPr>
          <p:cNvPr id="3" name="Content Placeholder 2">
            <a:extLst>
              <a:ext uri="{FF2B5EF4-FFF2-40B4-BE49-F238E27FC236}">
                <a16:creationId xmlns:a16="http://schemas.microsoft.com/office/drawing/2014/main" id="{96E3B6A6-83D5-4A19-9FBD-ABD9368F77CB}"/>
              </a:ext>
            </a:extLst>
          </p:cNvPr>
          <p:cNvSpPr>
            <a:spLocks noGrp="1"/>
          </p:cNvSpPr>
          <p:nvPr>
            <p:ph idx="1"/>
          </p:nvPr>
        </p:nvSpPr>
        <p:spPr>
          <a:xfrm>
            <a:off x="2231136" y="2638044"/>
            <a:ext cx="7729728" cy="3989259"/>
          </a:xfrm>
        </p:spPr>
        <p:txBody>
          <a:bodyPr/>
          <a:lstStyle/>
          <a:p>
            <a:r>
              <a:rPr lang="en-US" dirty="0"/>
              <a:t>Considering accessibility from the start is a must. But accommodations may occasionally still be required to ensure people with disabilities can fully and comfortably participate in an event or activity. Include a statement on event flyers open to the student body or the public such as:</a:t>
            </a:r>
          </a:p>
          <a:p>
            <a:pPr lvl="1"/>
            <a:r>
              <a:rPr lang="en-US" dirty="0"/>
              <a:t> “If you require an accommodation to attend this event/meeting/activity, please contact (specific person charged with receiving accommodations), at (email) or (phone) by (reasonable timeframe prior to event start.”</a:t>
            </a:r>
          </a:p>
          <a:p>
            <a:pPr lvl="1"/>
            <a:r>
              <a:rPr lang="en-US" dirty="0"/>
              <a:t>You can contact DSS or Loyola’s ADA Coordinator if you need help implementing a requested accommodation. </a:t>
            </a:r>
          </a:p>
          <a:p>
            <a:r>
              <a:rPr lang="en-US" dirty="0"/>
              <a:t>Advertise your built-in inclusivity, whether that is the location, the food options, alternatives to the main event, etc.  </a:t>
            </a:r>
          </a:p>
          <a:p>
            <a:pPr marL="228600" lvl="1" indent="0">
              <a:buNone/>
            </a:pPr>
            <a:endParaRPr lang="en-US" dirty="0"/>
          </a:p>
          <a:p>
            <a:pPr marL="228600" lvl="1" indent="0">
              <a:buNone/>
            </a:pPr>
            <a:endParaRPr lang="en-US" dirty="0"/>
          </a:p>
        </p:txBody>
      </p:sp>
    </p:spTree>
    <p:extLst>
      <p:ext uri="{BB962C8B-B14F-4D97-AF65-F5344CB8AC3E}">
        <p14:creationId xmlns:p14="http://schemas.microsoft.com/office/powerpoint/2010/main" val="1104472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F3F-7EC6-41F2-9E08-E1EAB5E40D73}"/>
              </a:ext>
            </a:extLst>
          </p:cNvPr>
          <p:cNvSpPr>
            <a:spLocks noGrp="1"/>
          </p:cNvSpPr>
          <p:nvPr>
            <p:ph type="title"/>
          </p:nvPr>
        </p:nvSpPr>
        <p:spPr>
          <a:xfrm>
            <a:off x="2231136" y="260059"/>
            <a:ext cx="7729728" cy="1893353"/>
          </a:xfrm>
        </p:spPr>
        <p:txBody>
          <a:bodyPr>
            <a:normAutofit fontScale="90000"/>
          </a:bodyPr>
          <a:lstStyle/>
          <a:p>
            <a:r>
              <a:rPr lang="en-US" dirty="0"/>
              <a:t>ACCESSIBLE SOCIAL MEDIA:</a:t>
            </a:r>
            <a:br>
              <a:rPr lang="en-US" dirty="0"/>
            </a:br>
            <a:br>
              <a:rPr lang="en-US" dirty="0"/>
            </a:br>
            <a:r>
              <a:rPr lang="en-US" dirty="0"/>
              <a:t>Provide Meaningful Text Alternatives for All Images</a:t>
            </a:r>
            <a:br>
              <a:rPr lang="en-US" dirty="0"/>
            </a:br>
            <a:endParaRPr lang="en-US" dirty="0"/>
          </a:p>
        </p:txBody>
      </p:sp>
      <p:sp>
        <p:nvSpPr>
          <p:cNvPr id="3" name="Content Placeholder 2">
            <a:extLst>
              <a:ext uri="{FF2B5EF4-FFF2-40B4-BE49-F238E27FC236}">
                <a16:creationId xmlns:a16="http://schemas.microsoft.com/office/drawing/2014/main" id="{E9ADE44F-2AC4-4416-BC16-E29DB1103AA0}"/>
              </a:ext>
            </a:extLst>
          </p:cNvPr>
          <p:cNvSpPr>
            <a:spLocks noGrp="1"/>
          </p:cNvSpPr>
          <p:nvPr>
            <p:ph idx="1"/>
          </p:nvPr>
        </p:nvSpPr>
        <p:spPr>
          <a:xfrm>
            <a:off x="2231136" y="2638044"/>
            <a:ext cx="7729728" cy="4089927"/>
          </a:xfrm>
        </p:spPr>
        <p:txBody>
          <a:bodyPr>
            <a:normAutofit fontScale="92500"/>
          </a:bodyPr>
          <a:lstStyle/>
          <a:p>
            <a:pPr lvl="2"/>
            <a:r>
              <a:rPr lang="en-US" sz="1700" dirty="0"/>
              <a:t>Twitter:  Within your profile, go to Settings &gt; Accessibility, and then check "Compose Image Descriptions" and save your changes. The next time you attach a photo or image to a tweet, you will have the opportunity to add a description.</a:t>
            </a:r>
          </a:p>
          <a:p>
            <a:pPr lvl="2"/>
            <a:r>
              <a:rPr lang="en-US" sz="1700" dirty="0"/>
              <a:t>This is particularly important if the image includes meaningful text. Make sure to include important details (dates, times, locations) in the alt text or in the body of your tweet, or someone using a screen reader won’t view it!</a:t>
            </a:r>
          </a:p>
          <a:p>
            <a:pPr lvl="2"/>
            <a:r>
              <a:rPr lang="en-US" sz="1700" dirty="0"/>
              <a:t>Instagram and Facebook generate automatic alt text, which you should edit to make sure is accurate and meaningful.</a:t>
            </a:r>
          </a:p>
          <a:p>
            <a:pPr lvl="2"/>
            <a:endParaRPr lang="en-US" dirty="0"/>
          </a:p>
          <a:p>
            <a:pPr lvl="3"/>
            <a:r>
              <a:rPr lang="en-US" dirty="0"/>
              <a:t> </a:t>
            </a:r>
            <a:r>
              <a:rPr lang="en-US" sz="1700" u="sng" dirty="0">
                <a:hlinkClick r:id="rId2"/>
              </a:rPr>
              <a:t>https://help.instagram.com/503708446705527</a:t>
            </a:r>
            <a:endParaRPr lang="en-US" sz="1700" u="sng" dirty="0"/>
          </a:p>
          <a:p>
            <a:pPr marL="685800" lvl="3" indent="0">
              <a:buNone/>
            </a:pPr>
            <a:endParaRPr lang="en-US" sz="1700" dirty="0"/>
          </a:p>
          <a:p>
            <a:pPr lvl="3"/>
            <a:r>
              <a:rPr lang="en-US" sz="1700" u="sng" dirty="0">
                <a:hlinkClick r:id="rId3"/>
              </a:rPr>
              <a:t>https://www.facebook.com/help/214124458607871?helpref=search&amp;sr=2&amp;query=alt%20text</a:t>
            </a:r>
            <a:endParaRPr lang="en-US" sz="1700" dirty="0"/>
          </a:p>
        </p:txBody>
      </p:sp>
    </p:spTree>
    <p:extLst>
      <p:ext uri="{BB962C8B-B14F-4D97-AF65-F5344CB8AC3E}">
        <p14:creationId xmlns:p14="http://schemas.microsoft.com/office/powerpoint/2010/main" val="426720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F3F-7EC6-41F2-9E08-E1EAB5E40D73}"/>
              </a:ext>
            </a:extLst>
          </p:cNvPr>
          <p:cNvSpPr>
            <a:spLocks noGrp="1"/>
          </p:cNvSpPr>
          <p:nvPr>
            <p:ph type="title"/>
          </p:nvPr>
        </p:nvSpPr>
        <p:spPr>
          <a:xfrm>
            <a:off x="2231136" y="209725"/>
            <a:ext cx="7729728" cy="1943687"/>
          </a:xfrm>
        </p:spPr>
        <p:txBody>
          <a:bodyPr>
            <a:normAutofit/>
          </a:bodyPr>
          <a:lstStyle/>
          <a:p>
            <a:r>
              <a:rPr lang="en-US" dirty="0"/>
              <a:t>ACCESSIBLE SOCIAL MEDIA:</a:t>
            </a:r>
            <a:br>
              <a:rPr lang="en-US" dirty="0"/>
            </a:br>
            <a:br>
              <a:rPr lang="en-US" dirty="0"/>
            </a:br>
            <a:r>
              <a:rPr lang="en-US" dirty="0"/>
              <a:t>MAKE HASHTAGS SCREEN READER FRIENDLY</a:t>
            </a:r>
          </a:p>
        </p:txBody>
      </p:sp>
      <p:sp>
        <p:nvSpPr>
          <p:cNvPr id="3" name="Content Placeholder 2">
            <a:extLst>
              <a:ext uri="{FF2B5EF4-FFF2-40B4-BE49-F238E27FC236}">
                <a16:creationId xmlns:a16="http://schemas.microsoft.com/office/drawing/2014/main" id="{E9ADE44F-2AC4-4416-BC16-E29DB1103AA0}"/>
              </a:ext>
            </a:extLst>
          </p:cNvPr>
          <p:cNvSpPr>
            <a:spLocks noGrp="1"/>
          </p:cNvSpPr>
          <p:nvPr>
            <p:ph idx="1"/>
          </p:nvPr>
        </p:nvSpPr>
        <p:spPr/>
        <p:txBody>
          <a:bodyPr/>
          <a:lstStyle/>
          <a:p>
            <a:r>
              <a:rPr lang="en-US" sz="2800" dirty="0"/>
              <a:t>Capitalize the first letter of each word in hashtags so that screen reader software can figure out how to pronounce each word separately. </a:t>
            </a:r>
          </a:p>
          <a:p>
            <a:r>
              <a:rPr lang="en-US" sz="2800" dirty="0"/>
              <a:t>For example: #</a:t>
            </a:r>
            <a:r>
              <a:rPr lang="en-US" sz="2800" dirty="0" err="1"/>
              <a:t>DisabilityRights</a:t>
            </a:r>
            <a:r>
              <a:rPr lang="en-US" sz="2800" dirty="0"/>
              <a:t> instead of #</a:t>
            </a:r>
            <a:r>
              <a:rPr lang="en-US" sz="2800" dirty="0" err="1"/>
              <a:t>Disabilityrights</a:t>
            </a:r>
            <a:r>
              <a:rPr lang="en-US" sz="2800" dirty="0"/>
              <a:t>.</a:t>
            </a:r>
          </a:p>
          <a:p>
            <a:endParaRPr lang="en-US" dirty="0"/>
          </a:p>
        </p:txBody>
      </p:sp>
    </p:spTree>
    <p:extLst>
      <p:ext uri="{BB962C8B-B14F-4D97-AF65-F5344CB8AC3E}">
        <p14:creationId xmlns:p14="http://schemas.microsoft.com/office/powerpoint/2010/main" val="721588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4AF3F-7EC6-41F2-9E08-E1EAB5E40D73}"/>
              </a:ext>
            </a:extLst>
          </p:cNvPr>
          <p:cNvSpPr>
            <a:spLocks noGrp="1"/>
          </p:cNvSpPr>
          <p:nvPr>
            <p:ph type="title"/>
          </p:nvPr>
        </p:nvSpPr>
        <p:spPr>
          <a:xfrm>
            <a:off x="2231136" y="209725"/>
            <a:ext cx="7729728" cy="1943687"/>
          </a:xfrm>
        </p:spPr>
        <p:txBody>
          <a:bodyPr/>
          <a:lstStyle/>
          <a:p>
            <a:r>
              <a:rPr lang="en-US" dirty="0"/>
              <a:t>ACCESSIBLE SOCIAL MEDIA:</a:t>
            </a:r>
            <a:br>
              <a:rPr lang="en-US" dirty="0"/>
            </a:br>
            <a:br>
              <a:rPr lang="en-US" dirty="0"/>
            </a:br>
            <a:r>
              <a:rPr lang="en-US" dirty="0"/>
              <a:t>ADDITIONAL RESOURCES</a:t>
            </a:r>
          </a:p>
        </p:txBody>
      </p:sp>
      <p:sp>
        <p:nvSpPr>
          <p:cNvPr id="3" name="Content Placeholder 2">
            <a:extLst>
              <a:ext uri="{FF2B5EF4-FFF2-40B4-BE49-F238E27FC236}">
                <a16:creationId xmlns:a16="http://schemas.microsoft.com/office/drawing/2014/main" id="{E9ADE44F-2AC4-4416-BC16-E29DB1103AA0}"/>
              </a:ext>
            </a:extLst>
          </p:cNvPr>
          <p:cNvSpPr>
            <a:spLocks noGrp="1"/>
          </p:cNvSpPr>
          <p:nvPr>
            <p:ph idx="1"/>
          </p:nvPr>
        </p:nvSpPr>
        <p:spPr/>
        <p:txBody>
          <a:bodyPr/>
          <a:lstStyle/>
          <a:p>
            <a:pPr lvl="1"/>
            <a:r>
              <a:rPr lang="en-US" sz="2000" dirty="0"/>
              <a:t>Some great resources with additional info</a:t>
            </a:r>
          </a:p>
          <a:p>
            <a:pPr lvl="2"/>
            <a:r>
              <a:rPr lang="en-US" sz="2000" dirty="0"/>
              <a:t> </a:t>
            </a:r>
            <a:r>
              <a:rPr lang="en-US" sz="2000" u="sng" dirty="0">
                <a:hlinkClick r:id="rId2"/>
              </a:rPr>
              <a:t>https://www.3playmedia.com/2019/03/14/making-social-media-more-accessible-to-people-with-disabilities/</a:t>
            </a:r>
            <a:endParaRPr lang="en-US" sz="2000" dirty="0"/>
          </a:p>
          <a:p>
            <a:pPr lvl="2"/>
            <a:r>
              <a:rPr lang="en-US" sz="2000" u="sng" dirty="0">
                <a:hlinkClick r:id="rId3"/>
              </a:rPr>
              <a:t>https://www.afb.org/about-afb/what-we-do/afb-consulting/afb-accessibility-resources/afbs-social-media-accessibility</a:t>
            </a:r>
            <a:endParaRPr lang="en-US" sz="2000" dirty="0"/>
          </a:p>
          <a:p>
            <a:pPr lvl="2"/>
            <a:r>
              <a:rPr lang="en-US" sz="2000" u="sng" dirty="0">
                <a:hlinkClick r:id="rId4"/>
              </a:rPr>
              <a:t>https://accessibility.umn.edu/tutorials/accessible-social-media</a:t>
            </a:r>
            <a:endParaRPr lang="en-US" sz="2000" dirty="0"/>
          </a:p>
          <a:p>
            <a:endParaRPr lang="en-US" dirty="0"/>
          </a:p>
        </p:txBody>
      </p:sp>
    </p:spTree>
    <p:extLst>
      <p:ext uri="{BB962C8B-B14F-4D97-AF65-F5344CB8AC3E}">
        <p14:creationId xmlns:p14="http://schemas.microsoft.com/office/powerpoint/2010/main" val="1941883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EA511-5856-4C67-8C26-F940D29367FE}"/>
              </a:ext>
            </a:extLst>
          </p:cNvPr>
          <p:cNvSpPr>
            <a:spLocks noGrp="1"/>
          </p:cNvSpPr>
          <p:nvPr>
            <p:ph type="title"/>
          </p:nvPr>
        </p:nvSpPr>
        <p:spPr>
          <a:xfrm>
            <a:off x="2231136" y="218114"/>
            <a:ext cx="7729728" cy="1935298"/>
          </a:xfrm>
        </p:spPr>
        <p:txBody>
          <a:bodyPr/>
          <a:lstStyle/>
          <a:p>
            <a:r>
              <a:rPr lang="en-US" dirty="0"/>
              <a:t>ELECTRONIC INFORMATION ACCESSIBILITY	</a:t>
            </a:r>
          </a:p>
        </p:txBody>
      </p:sp>
      <p:sp>
        <p:nvSpPr>
          <p:cNvPr id="3" name="Content Placeholder 2">
            <a:extLst>
              <a:ext uri="{FF2B5EF4-FFF2-40B4-BE49-F238E27FC236}">
                <a16:creationId xmlns:a16="http://schemas.microsoft.com/office/drawing/2014/main" id="{510B52AE-7D11-4E80-A9B0-E43CF20D0955}"/>
              </a:ext>
            </a:extLst>
          </p:cNvPr>
          <p:cNvSpPr>
            <a:spLocks noGrp="1"/>
          </p:cNvSpPr>
          <p:nvPr>
            <p:ph idx="1"/>
          </p:nvPr>
        </p:nvSpPr>
        <p:spPr>
          <a:xfrm>
            <a:off x="2231136" y="2638044"/>
            <a:ext cx="7729728" cy="4123483"/>
          </a:xfrm>
        </p:spPr>
        <p:txBody>
          <a:bodyPr>
            <a:normAutofit fontScale="92500" lnSpcReduction="10000"/>
          </a:bodyPr>
          <a:lstStyle/>
          <a:p>
            <a:r>
              <a:rPr lang="en-US" sz="2000" dirty="0"/>
              <a:t>Materials and documents emailed to students or posted on websites/Moodle should be accessible. </a:t>
            </a:r>
          </a:p>
          <a:p>
            <a:r>
              <a:rPr lang="en-US" sz="2000" dirty="0"/>
              <a:t>A great place to start is the “Six Core Skills” list on the DSS website. </a:t>
            </a:r>
          </a:p>
          <a:p>
            <a:pPr lvl="1"/>
            <a:r>
              <a:rPr lang="en-US" sz="2000" dirty="0">
                <a:solidFill>
                  <a:schemeClr val="tx1"/>
                </a:solidFill>
                <a:hlinkClick r:id="rId2">
                  <a:extLst>
                    <a:ext uri="{A12FA001-AC4F-418D-AE19-62706E023703}">
                      <ahyp:hlinkClr xmlns:ahyp="http://schemas.microsoft.com/office/drawing/2018/hyperlinkcolor" val="tx"/>
                    </a:ext>
                  </a:extLst>
                </a:hlinkClick>
              </a:rPr>
              <a:t>Headings and Document Structure</a:t>
            </a:r>
            <a:r>
              <a:rPr lang="en-US" sz="2000" dirty="0">
                <a:solidFill>
                  <a:schemeClr val="tx1"/>
                </a:solidFill>
              </a:rPr>
              <a:t> </a:t>
            </a:r>
          </a:p>
          <a:p>
            <a:pPr lvl="1" fontAlgn="base"/>
            <a:r>
              <a:rPr lang="en-US" sz="2000" dirty="0">
                <a:solidFill>
                  <a:schemeClr val="tx1"/>
                </a:solidFill>
                <a:hlinkClick r:id="rId3">
                  <a:extLst>
                    <a:ext uri="{A12FA001-AC4F-418D-AE19-62706E023703}">
                      <ahyp:hlinkClr xmlns:ahyp="http://schemas.microsoft.com/office/drawing/2018/hyperlinkcolor" val="tx"/>
                    </a:ext>
                  </a:extLst>
                </a:hlinkClick>
              </a:rPr>
              <a:t>Hyperlinks</a:t>
            </a:r>
            <a:r>
              <a:rPr lang="en-US" sz="2000" dirty="0">
                <a:solidFill>
                  <a:schemeClr val="tx1"/>
                </a:solidFill>
              </a:rPr>
              <a:t> </a:t>
            </a:r>
          </a:p>
          <a:p>
            <a:pPr lvl="2" fontAlgn="base"/>
            <a:r>
              <a:rPr lang="en-US" dirty="0">
                <a:solidFill>
                  <a:schemeClr val="tx1"/>
                </a:solidFill>
              </a:rPr>
              <a:t>No! Read more about hyperlink best practices at </a:t>
            </a:r>
            <a:r>
              <a:rPr lang="en-US" dirty="0">
                <a:solidFill>
                  <a:schemeClr val="tx1"/>
                </a:solidFill>
                <a:hlinkClick r:id="rId4">
                  <a:extLst>
                    <a:ext uri="{A12FA001-AC4F-418D-AE19-62706E023703}">
                      <ahyp:hlinkClr xmlns:ahyp="http://schemas.microsoft.com/office/drawing/2018/hyperlinkcolor" val="tx"/>
                    </a:ext>
                  </a:extLst>
                </a:hlinkClick>
              </a:rPr>
              <a:t>http://webaim.org/techniques/hypertext/link_text</a:t>
            </a:r>
            <a:r>
              <a:rPr lang="en-US" dirty="0">
                <a:solidFill>
                  <a:schemeClr val="tx1"/>
                </a:solidFill>
              </a:rPr>
              <a:t>.</a:t>
            </a:r>
            <a:endParaRPr lang="en-US" sz="2000" dirty="0">
              <a:solidFill>
                <a:schemeClr val="tx1"/>
              </a:solidFill>
            </a:endParaRPr>
          </a:p>
          <a:p>
            <a:pPr lvl="2" fontAlgn="base"/>
            <a:r>
              <a:rPr lang="en-US" sz="2000" dirty="0">
                <a:solidFill>
                  <a:schemeClr val="tx1"/>
                </a:solidFill>
              </a:rPr>
              <a:t>Yes!</a:t>
            </a:r>
            <a:r>
              <a:rPr lang="en-US" dirty="0">
                <a:solidFill>
                  <a:schemeClr val="tx1"/>
                </a:solidFill>
              </a:rPr>
              <a:t>: Read more about </a:t>
            </a:r>
            <a:r>
              <a:rPr lang="en-US" u="sng" dirty="0">
                <a:solidFill>
                  <a:schemeClr val="tx1"/>
                </a:solidFill>
                <a:hlinkClick r:id="rId5">
                  <a:extLst>
                    <a:ext uri="{A12FA001-AC4F-418D-AE19-62706E023703}">
                      <ahyp:hlinkClr xmlns:ahyp="http://schemas.microsoft.com/office/drawing/2018/hyperlinkcolor" val="tx"/>
                    </a:ext>
                  </a:extLst>
                </a:hlinkClick>
              </a:rPr>
              <a:t>hyperlink best practices</a:t>
            </a:r>
            <a:r>
              <a:rPr lang="en-US" dirty="0">
                <a:solidFill>
                  <a:schemeClr val="tx1"/>
                </a:solidFill>
              </a:rPr>
              <a:t>. </a:t>
            </a:r>
            <a:endParaRPr lang="en-US" sz="2000" dirty="0">
              <a:solidFill>
                <a:schemeClr val="tx1"/>
              </a:solidFill>
            </a:endParaRPr>
          </a:p>
          <a:p>
            <a:pPr lvl="1" fontAlgn="base"/>
            <a:r>
              <a:rPr lang="en-US" sz="2000" dirty="0">
                <a:solidFill>
                  <a:schemeClr val="tx1"/>
                </a:solidFill>
                <a:hlinkClick r:id="rId6">
                  <a:extLst>
                    <a:ext uri="{A12FA001-AC4F-418D-AE19-62706E023703}">
                      <ahyp:hlinkClr xmlns:ahyp="http://schemas.microsoft.com/office/drawing/2018/hyperlinkcolor" val="tx"/>
                    </a:ext>
                  </a:extLst>
                </a:hlinkClick>
              </a:rPr>
              <a:t>Bullets and Numbered Lists</a:t>
            </a:r>
            <a:endParaRPr lang="en-US" sz="2000" dirty="0">
              <a:solidFill>
                <a:schemeClr val="tx1"/>
              </a:solidFill>
            </a:endParaRPr>
          </a:p>
          <a:p>
            <a:pPr lvl="1" fontAlgn="base"/>
            <a:r>
              <a:rPr lang="en-US" sz="2000" dirty="0">
                <a:solidFill>
                  <a:schemeClr val="tx1"/>
                </a:solidFill>
                <a:hlinkClick r:id="rId7">
                  <a:extLst>
                    <a:ext uri="{A12FA001-AC4F-418D-AE19-62706E023703}">
                      <ahyp:hlinkClr xmlns:ahyp="http://schemas.microsoft.com/office/drawing/2018/hyperlinkcolor" val="tx"/>
                    </a:ext>
                  </a:extLst>
                </a:hlinkClick>
              </a:rPr>
              <a:t>Color and Contrast </a:t>
            </a:r>
            <a:endParaRPr lang="en-US" sz="2000" dirty="0">
              <a:solidFill>
                <a:schemeClr val="tx1"/>
              </a:solidFill>
            </a:endParaRPr>
          </a:p>
          <a:p>
            <a:pPr lvl="1" fontAlgn="base"/>
            <a:r>
              <a:rPr lang="en-US" sz="2000" dirty="0">
                <a:solidFill>
                  <a:schemeClr val="tx1"/>
                </a:solidFill>
                <a:hlinkClick r:id="rId8">
                  <a:extLst>
                    <a:ext uri="{A12FA001-AC4F-418D-AE19-62706E023703}">
                      <ahyp:hlinkClr xmlns:ahyp="http://schemas.microsoft.com/office/drawing/2018/hyperlinkcolor" val="tx"/>
                    </a:ext>
                  </a:extLst>
                </a:hlinkClick>
              </a:rPr>
              <a:t>Image Alt-text</a:t>
            </a:r>
            <a:endParaRPr lang="en-US" sz="2000" dirty="0">
              <a:solidFill>
                <a:schemeClr val="tx1"/>
              </a:solidFill>
            </a:endParaRPr>
          </a:p>
          <a:p>
            <a:endParaRPr lang="en-US" dirty="0"/>
          </a:p>
        </p:txBody>
      </p:sp>
    </p:spTree>
    <p:extLst>
      <p:ext uri="{BB962C8B-B14F-4D97-AF65-F5344CB8AC3E}">
        <p14:creationId xmlns:p14="http://schemas.microsoft.com/office/powerpoint/2010/main" val="4004477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4B36E-8943-4274-BCD9-0A0F790BD417}"/>
              </a:ext>
            </a:extLst>
          </p:cNvPr>
          <p:cNvSpPr>
            <a:spLocks noGrp="1"/>
          </p:cNvSpPr>
          <p:nvPr>
            <p:ph type="title"/>
          </p:nvPr>
        </p:nvSpPr>
        <p:spPr/>
        <p:txBody>
          <a:bodyPr>
            <a:normAutofit fontScale="90000"/>
          </a:bodyPr>
          <a:lstStyle/>
          <a:p>
            <a:br>
              <a:rPr lang="en-US" sz="3000" dirty="0"/>
            </a:br>
            <a:r>
              <a:rPr lang="en-US" sz="3000" dirty="0"/>
              <a:t>FILMS AND VIDEOS</a:t>
            </a:r>
            <a:br>
              <a:rPr lang="en-US" sz="3000" dirty="0"/>
            </a:br>
            <a:endParaRPr lang="en-US" sz="3000" dirty="0"/>
          </a:p>
        </p:txBody>
      </p:sp>
      <p:sp>
        <p:nvSpPr>
          <p:cNvPr id="3" name="Content Placeholder 2">
            <a:extLst>
              <a:ext uri="{FF2B5EF4-FFF2-40B4-BE49-F238E27FC236}">
                <a16:creationId xmlns:a16="http://schemas.microsoft.com/office/drawing/2014/main" id="{53E0C199-EE1B-4CCC-B576-5164C7424883}"/>
              </a:ext>
            </a:extLst>
          </p:cNvPr>
          <p:cNvSpPr>
            <a:spLocks noGrp="1"/>
          </p:cNvSpPr>
          <p:nvPr>
            <p:ph idx="1"/>
          </p:nvPr>
        </p:nvSpPr>
        <p:spPr>
          <a:xfrm>
            <a:off x="2231136" y="2638044"/>
            <a:ext cx="7729728" cy="4219956"/>
          </a:xfrm>
        </p:spPr>
        <p:txBody>
          <a:bodyPr>
            <a:normAutofit fontScale="92500"/>
          </a:bodyPr>
          <a:lstStyle/>
          <a:p>
            <a:pPr lvl="1"/>
            <a:r>
              <a:rPr lang="en-US" sz="2200" dirty="0"/>
              <a:t>Check to see if movies/videos include a closed-captioned version. </a:t>
            </a:r>
          </a:p>
          <a:p>
            <a:pPr lvl="2"/>
            <a:r>
              <a:rPr lang="en-US" sz="2200" dirty="0">
                <a:hlinkClick r:id="rId2"/>
              </a:rPr>
              <a:t>Amazon video</a:t>
            </a:r>
            <a:endParaRPr lang="en-US" sz="2200" dirty="0"/>
          </a:p>
          <a:p>
            <a:pPr lvl="2"/>
            <a:r>
              <a:rPr lang="en-US" sz="2200" dirty="0">
                <a:hlinkClick r:id="rId3"/>
              </a:rPr>
              <a:t>Netflix</a:t>
            </a:r>
            <a:endParaRPr lang="en-US" sz="2200" dirty="0"/>
          </a:p>
          <a:p>
            <a:pPr lvl="2"/>
            <a:r>
              <a:rPr lang="en-US" sz="2200" dirty="0">
                <a:hlinkClick r:id="rId4"/>
              </a:rPr>
              <a:t>iTunes Store</a:t>
            </a:r>
            <a:endParaRPr lang="en-US" sz="2200" dirty="0"/>
          </a:p>
          <a:p>
            <a:pPr lvl="1"/>
            <a:r>
              <a:rPr lang="en-US" sz="2200" dirty="0"/>
              <a:t>Add captions to videos posted on social media. 3 Play Media provides a </a:t>
            </a:r>
            <a:r>
              <a:rPr lang="en-US" sz="2200" dirty="0">
                <a:hlinkClick r:id="rId5"/>
              </a:rPr>
              <a:t>good overview </a:t>
            </a:r>
            <a:r>
              <a:rPr lang="en-US" sz="2200" dirty="0"/>
              <a:t>on how to do this on different platforms. Contact DSS for assistance if needed!</a:t>
            </a:r>
          </a:p>
          <a:p>
            <a:pPr lvl="1"/>
            <a:r>
              <a:rPr lang="en-US" sz="2200" dirty="0"/>
              <a:t>Check to see if movies include a version with audio-description.  American Council for the Blind updates a </a:t>
            </a:r>
            <a:r>
              <a:rPr lang="en-US" sz="2200" dirty="0">
                <a:hlinkClick r:id="rId6"/>
              </a:rPr>
              <a:t>master list </a:t>
            </a:r>
            <a:r>
              <a:rPr lang="en-US" sz="2200" dirty="0"/>
              <a:t>regularly.  If it doesn’t exist, ensure someone can request in-person description and contact DSS for assistance.</a:t>
            </a:r>
          </a:p>
          <a:p>
            <a:pPr lvl="1"/>
            <a:endParaRPr lang="en-US" dirty="0"/>
          </a:p>
          <a:p>
            <a:endParaRPr lang="en-US" dirty="0"/>
          </a:p>
        </p:txBody>
      </p:sp>
    </p:spTree>
    <p:extLst>
      <p:ext uri="{BB962C8B-B14F-4D97-AF65-F5344CB8AC3E}">
        <p14:creationId xmlns:p14="http://schemas.microsoft.com/office/powerpoint/2010/main" val="220256328"/>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E89D483B450FD40B36D31BA981E8A73" ma:contentTypeVersion="7" ma:contentTypeDescription="Create a new document." ma:contentTypeScope="" ma:versionID="a5849185e81eae7d2c6dff4ef3838123">
  <xsd:schema xmlns:xsd="http://www.w3.org/2001/XMLSchema" xmlns:xs="http://www.w3.org/2001/XMLSchema" xmlns:p="http://schemas.microsoft.com/office/2006/metadata/properties" xmlns:ns3="bd6a1edf-6c83-4178-9ed6-5b7580216712" xmlns:ns4="ffcfc53f-759d-4f02-8de1-02a7b020566a" targetNamespace="http://schemas.microsoft.com/office/2006/metadata/properties" ma:root="true" ma:fieldsID="c08c919561fa9b3982e1f0f9f453d239" ns3:_="" ns4:_="">
    <xsd:import namespace="bd6a1edf-6c83-4178-9ed6-5b7580216712"/>
    <xsd:import namespace="ffcfc53f-759d-4f02-8de1-02a7b020566a"/>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d6a1edf-6c83-4178-9ed6-5b75802167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cfc53f-759d-4f02-8de1-02a7b020566a"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1C27E34-C3D9-4633-B11B-26B83043FC92}">
  <ds:schemaRef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ffcfc53f-759d-4f02-8de1-02a7b020566a"/>
    <ds:schemaRef ds:uri="http://purl.org/dc/terms/"/>
    <ds:schemaRef ds:uri="http://purl.org/dc/elements/1.1/"/>
    <ds:schemaRef ds:uri="bd6a1edf-6c83-4178-9ed6-5b7580216712"/>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55B1A2AE-6ED6-4402-90F8-8E250C6A6464}">
  <ds:schemaRefs>
    <ds:schemaRef ds:uri="http://schemas.microsoft.com/sharepoint/v3/contenttype/forms"/>
  </ds:schemaRefs>
</ds:datastoreItem>
</file>

<file path=customXml/itemProps3.xml><?xml version="1.0" encoding="utf-8"?>
<ds:datastoreItem xmlns:ds="http://schemas.openxmlformats.org/officeDocument/2006/customXml" ds:itemID="{D67FFAE5-0A13-42D7-9498-E431C449534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d6a1edf-6c83-4178-9ed6-5b7580216712"/>
    <ds:schemaRef ds:uri="ffcfc53f-759d-4f02-8de1-02a7b020566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TM10001115[[fn=Parcel]]</Template>
  <TotalTime>104</TotalTime>
  <Words>1028</Words>
  <Application>Microsoft Macintosh PowerPoint</Application>
  <PresentationFormat>Widescreen</PresentationFormat>
  <Paragraphs>68</Paragraphs>
  <Slides>12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Gill Sans MT</vt:lpstr>
      <vt:lpstr>Parcel</vt:lpstr>
      <vt:lpstr>Creating an accessible campus &amp; planning inclusive events</vt:lpstr>
      <vt:lpstr> PHYSICAL ACCESSIBILY:  LOCATION </vt:lpstr>
      <vt:lpstr>INCLUSIVITY FROM THE START: THINKING ABOVE AND BEYOND BASIC ACCESS DURING THE PLANNING STAGE</vt:lpstr>
      <vt:lpstr>PROVIDE A PROCESS TO REQUEST ACCOMMODATIONS</vt:lpstr>
      <vt:lpstr>ACCESSIBLE SOCIAL MEDIA:  Provide Meaningful Text Alternatives for All Images </vt:lpstr>
      <vt:lpstr>ACCESSIBLE SOCIAL MEDIA:  MAKE HASHTAGS SCREEN READER FRIENDLY</vt:lpstr>
      <vt:lpstr>ACCESSIBLE SOCIAL MEDIA:  ADDITIONAL RESOURCES</vt:lpstr>
      <vt:lpstr>ELECTRONIC INFORMATION ACCESSIBILITY </vt:lpstr>
      <vt:lpstr> FILMS AND VIDEOS </vt:lpstr>
      <vt:lpstr>TRANSPORTATION</vt:lpstr>
      <vt:lpstr>FOOD ALLERGY AWARENESS</vt:lpstr>
      <vt:lpstr>QUESTIONS OR 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an accessible campus and planning inclusive events</dc:title>
  <dc:creator>Abigail Hurson</dc:creator>
  <cp:lastModifiedBy>Marcia Wiedefeld</cp:lastModifiedBy>
  <cp:revision>4</cp:revision>
  <dcterms:created xsi:type="dcterms:W3CDTF">2019-10-23T16:40:28Z</dcterms:created>
  <dcterms:modified xsi:type="dcterms:W3CDTF">2020-07-28T22:47:14Z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0x010100BE89D483B450FD40B36D31BA981E8A73</vt:lpwstr>
  </property>
</Properties>
</file>