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sldIdLst>
    <p:sldId id="256" r:id="rId5"/>
    <p:sldId id="264" r:id="rId6"/>
    <p:sldId id="268" r:id="rId7"/>
    <p:sldId id="257" r:id="rId8"/>
    <p:sldId id="261" r:id="rId9"/>
    <p:sldId id="269" r:id="rId10"/>
    <p:sldId id="258" r:id="rId11"/>
    <p:sldId id="259" r:id="rId12"/>
    <p:sldId id="260"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igail Hurson" initials="AH" lastIdx="1" clrIdx="0">
    <p:extLst>
      <p:ext uri="{19B8F6BF-5375-455C-9EA6-DF929625EA0E}">
        <p15:presenceInfo xmlns:p15="http://schemas.microsoft.com/office/powerpoint/2012/main" userId="S::ashurson@loyola.edu::cb5c795f-6a80-4268-a77f-019afa28d5a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F904AC-F0EC-4F5D-AB10-EE974EACFE64}" v="5" dt="2019-10-30T14:30:39.9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autoAdjust="0"/>
    <p:restoredTop sz="94660"/>
  </p:normalViewPr>
  <p:slideViewPr>
    <p:cSldViewPr snapToGrid="0">
      <p:cViewPr varScale="1">
        <p:scale>
          <a:sx n="113" d="100"/>
          <a:sy n="113" d="100"/>
        </p:scale>
        <p:origin x="50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7/28/20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7/28/20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7/28/20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7/28/20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7/28/20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7/28/20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7/28/20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7/28/20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7/28/20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7/28/20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7/28/20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7/28/20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loyola.edu/department/accessibility/tutorials/multimedia/video" TargetMode="External"/><Relationship Id="rId3" Type="http://schemas.openxmlformats.org/officeDocument/2006/relationships/hyperlink" Target="https://www.loyola.edu/department/accessibility/getting-started" TargetMode="External"/><Relationship Id="rId7" Type="http://schemas.openxmlformats.org/officeDocument/2006/relationships/hyperlink" Target="https://webaim.org/techniques/hypertext/link_text" TargetMode="External"/><Relationship Id="rId2" Type="http://schemas.openxmlformats.org/officeDocument/2006/relationships/hyperlink" Target="https://www.loyola.edu/department/dss" TargetMode="External"/><Relationship Id="rId1" Type="http://schemas.openxmlformats.org/officeDocument/2006/relationships/slideLayout" Target="../slideLayouts/slideLayout2.xml"/><Relationship Id="rId6" Type="http://schemas.openxmlformats.org/officeDocument/2006/relationships/hyperlink" Target="http://webaim.org/techniques/hypertext/link_text" TargetMode="External"/><Relationship Id="rId11" Type="http://schemas.openxmlformats.org/officeDocument/2006/relationships/hyperlink" Target="https://www.loyola.edu/department/accessibility/tutorials/multimedia/alt-text" TargetMode="External"/><Relationship Id="rId5" Type="http://schemas.openxmlformats.org/officeDocument/2006/relationships/hyperlink" Target="https://www.loyola.edu/department/accessibility/tutorials/documents/hyperlinks" TargetMode="External"/><Relationship Id="rId10" Type="http://schemas.openxmlformats.org/officeDocument/2006/relationships/hyperlink" Target="https://www.loyola.edu/department/accessibility/tutorials/color" TargetMode="External"/><Relationship Id="rId4" Type="http://schemas.openxmlformats.org/officeDocument/2006/relationships/hyperlink" Target="https://www.loyola.edu/department/accessibility/tutorials/documents/headings" TargetMode="External"/><Relationship Id="rId9" Type="http://schemas.openxmlformats.org/officeDocument/2006/relationships/hyperlink" Target="https://www.loyola.edu/department/accessibility/tutorials/documents/list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YHalterman@loyola.edu" TargetMode="External"/><Relationship Id="rId2" Type="http://schemas.openxmlformats.org/officeDocument/2006/relationships/hyperlink" Target="https://www.lndl.org/requests/digitization-assist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upport.automaticsync.com/hc/en-us/articles/115002674803-Find-closed-captioned-and-subtitled-content-in-Netflix" TargetMode="External"/><Relationship Id="rId2" Type="http://schemas.openxmlformats.org/officeDocument/2006/relationships/hyperlink" Target="https://support.automaticsync.com/hc/en-us/articles/115002717166-Find-closed-captioned-and-subtitled-content-in-Amazon-Video" TargetMode="External"/><Relationship Id="rId1" Type="http://schemas.openxmlformats.org/officeDocument/2006/relationships/slideLayout" Target="../slideLayouts/slideLayout2.xml"/><Relationship Id="rId6" Type="http://schemas.openxmlformats.org/officeDocument/2006/relationships/hyperlink" Target="https://www.rev.com/" TargetMode="External"/><Relationship Id="rId5" Type="http://schemas.openxmlformats.org/officeDocument/2006/relationships/hyperlink" Target="https://www.loyola.edu/department/accessibility/tutorials/multimedia/video/captioning-request" TargetMode="External"/><Relationship Id="rId4" Type="http://schemas.openxmlformats.org/officeDocument/2006/relationships/hyperlink" Target="https://support.automaticsync.com/hc/en-us/articles/115002358083-Find-closed-captioned-and-subtitled-content-in-the-iTunes-Stor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acb.org/adp/masterad.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facebook.com/help/214124458607871?helpref=search&amp;sr=2&amp;query=alt%20text" TargetMode="External"/><Relationship Id="rId2" Type="http://schemas.openxmlformats.org/officeDocument/2006/relationships/hyperlink" Target="https://help.instagram.com/50370844670552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fb.org/about-afb/what-we-do/afb-consulting/afb-accessibility-resources/afbs-social-media-accessibility" TargetMode="External"/><Relationship Id="rId2" Type="http://schemas.openxmlformats.org/officeDocument/2006/relationships/hyperlink" Target="https://www.3playmedia.com/2019/03/14/making-social-media-more-accessible-to-people-with-disabilities/" TargetMode="External"/><Relationship Id="rId1" Type="http://schemas.openxmlformats.org/officeDocument/2006/relationships/slideLayout" Target="../slideLayouts/slideLayout2.xml"/><Relationship Id="rId4" Type="http://schemas.openxmlformats.org/officeDocument/2006/relationships/hyperlink" Target="https://accessibility.umn.edu/tutorials/accessible-social-medi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B4BCC-F3CB-4376-8391-2B26E76E0D9E}"/>
              </a:ext>
            </a:extLst>
          </p:cNvPr>
          <p:cNvSpPr>
            <a:spLocks noGrp="1"/>
          </p:cNvSpPr>
          <p:nvPr>
            <p:ph type="ctrTitle"/>
          </p:nvPr>
        </p:nvSpPr>
        <p:spPr>
          <a:xfrm>
            <a:off x="1600200" y="1526796"/>
            <a:ext cx="8991600" cy="2825748"/>
          </a:xfrm>
        </p:spPr>
        <p:txBody>
          <a:bodyPr>
            <a:normAutofit/>
          </a:bodyPr>
          <a:lstStyle/>
          <a:p>
            <a:r>
              <a:rPr lang="en-US" dirty="0"/>
              <a:t>ACCESSIBLE COURSE MATERIALS</a:t>
            </a:r>
          </a:p>
        </p:txBody>
      </p:sp>
      <p:sp>
        <p:nvSpPr>
          <p:cNvPr id="3" name="Subtitle 2">
            <a:extLst>
              <a:ext uri="{FF2B5EF4-FFF2-40B4-BE49-F238E27FC236}">
                <a16:creationId xmlns:a16="http://schemas.microsoft.com/office/drawing/2014/main" id="{21901F4A-5340-4C1C-B788-77A6DEB27E52}"/>
              </a:ext>
            </a:extLst>
          </p:cNvPr>
          <p:cNvSpPr>
            <a:spLocks noGrp="1"/>
          </p:cNvSpPr>
          <p:nvPr>
            <p:ph type="subTitle" idx="1"/>
          </p:nvPr>
        </p:nvSpPr>
        <p:spPr/>
        <p:txBody>
          <a:bodyPr>
            <a:normAutofit lnSpcReduction="10000"/>
          </a:bodyPr>
          <a:lstStyle/>
          <a:p>
            <a:endParaRPr lang="en-US" dirty="0"/>
          </a:p>
          <a:p>
            <a:r>
              <a:rPr lang="en-US" dirty="0">
                <a:solidFill>
                  <a:schemeClr val="bg1"/>
                </a:solidFill>
              </a:rPr>
              <a:t>Disability Support Services</a:t>
            </a:r>
          </a:p>
          <a:p>
            <a:r>
              <a:rPr lang="en-US" dirty="0">
                <a:solidFill>
                  <a:schemeClr val="bg1"/>
                </a:solidFill>
              </a:rPr>
              <a:t>dss@loyola.edu</a:t>
            </a:r>
          </a:p>
        </p:txBody>
      </p:sp>
    </p:spTree>
    <p:extLst>
      <p:ext uri="{BB962C8B-B14F-4D97-AF65-F5344CB8AC3E}">
        <p14:creationId xmlns:p14="http://schemas.microsoft.com/office/powerpoint/2010/main" val="4101958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0FA02-7A75-4D22-8B54-6F90195340E5}"/>
              </a:ext>
            </a:extLst>
          </p:cNvPr>
          <p:cNvSpPr>
            <a:spLocks noGrp="1"/>
          </p:cNvSpPr>
          <p:nvPr>
            <p:ph type="title"/>
          </p:nvPr>
        </p:nvSpPr>
        <p:spPr/>
        <p:txBody>
          <a:bodyPr/>
          <a:lstStyle/>
          <a:p>
            <a:r>
              <a:rPr lang="en-US" dirty="0"/>
              <a:t>Accommodation memo</a:t>
            </a:r>
          </a:p>
        </p:txBody>
      </p:sp>
      <p:sp>
        <p:nvSpPr>
          <p:cNvPr id="3" name="Content Placeholder 2">
            <a:extLst>
              <a:ext uri="{FF2B5EF4-FFF2-40B4-BE49-F238E27FC236}">
                <a16:creationId xmlns:a16="http://schemas.microsoft.com/office/drawing/2014/main" id="{96E3B6A6-83D5-4A19-9FBD-ABD9368F77CB}"/>
              </a:ext>
            </a:extLst>
          </p:cNvPr>
          <p:cNvSpPr>
            <a:spLocks noGrp="1"/>
          </p:cNvSpPr>
          <p:nvPr>
            <p:ph idx="1"/>
          </p:nvPr>
        </p:nvSpPr>
        <p:spPr>
          <a:xfrm>
            <a:off x="2231136" y="2638044"/>
            <a:ext cx="7729728" cy="3989259"/>
          </a:xfrm>
        </p:spPr>
        <p:txBody>
          <a:bodyPr/>
          <a:lstStyle/>
          <a:p>
            <a:pPr marL="228600" lvl="1" indent="0">
              <a:buNone/>
            </a:pPr>
            <a:endParaRPr lang="en-US" dirty="0"/>
          </a:p>
          <a:p>
            <a:pPr lvl="1"/>
            <a:r>
              <a:rPr lang="en-US" dirty="0"/>
              <a:t>Generated by our Accommodation Management system, so don’t seem as “personal” as they used to. But a close read will provide information regarding the student’s needs for course materials and classroom access.</a:t>
            </a:r>
          </a:p>
          <a:p>
            <a:pPr lvl="1"/>
            <a:r>
              <a:rPr lang="en-US" dirty="0"/>
              <a:t>Follow up with student’s DSS advisor to obtain more information and clarification</a:t>
            </a:r>
          </a:p>
          <a:p>
            <a:pPr lvl="1"/>
            <a:endParaRPr lang="en-US" dirty="0"/>
          </a:p>
        </p:txBody>
      </p:sp>
    </p:spTree>
    <p:extLst>
      <p:ext uri="{BB962C8B-B14F-4D97-AF65-F5344CB8AC3E}">
        <p14:creationId xmlns:p14="http://schemas.microsoft.com/office/powerpoint/2010/main" val="1104472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677EC-06AD-4BA6-A24E-BBD699F66F62}"/>
              </a:ext>
            </a:extLst>
          </p:cNvPr>
          <p:cNvSpPr>
            <a:spLocks noGrp="1"/>
          </p:cNvSpPr>
          <p:nvPr>
            <p:ph type="title"/>
          </p:nvPr>
        </p:nvSpPr>
        <p:spPr>
          <a:xfrm>
            <a:off x="2231136" y="184557"/>
            <a:ext cx="7729728" cy="2281805"/>
          </a:xfrm>
        </p:spPr>
        <p:txBody>
          <a:bodyPr>
            <a:normAutofit/>
          </a:bodyPr>
          <a:lstStyle/>
          <a:p>
            <a:r>
              <a:rPr lang="en-US" dirty="0"/>
              <a:t>Accessibility vs. accommodations	</a:t>
            </a:r>
            <a:br>
              <a:rPr lang="en-US" dirty="0"/>
            </a:br>
            <a:endParaRPr lang="en-US" dirty="0"/>
          </a:p>
        </p:txBody>
      </p:sp>
      <p:sp>
        <p:nvSpPr>
          <p:cNvPr id="3" name="Content Placeholder 2">
            <a:extLst>
              <a:ext uri="{FF2B5EF4-FFF2-40B4-BE49-F238E27FC236}">
                <a16:creationId xmlns:a16="http://schemas.microsoft.com/office/drawing/2014/main" id="{20DAE2BD-ED52-4D28-8EE8-B237890AEC6F}"/>
              </a:ext>
            </a:extLst>
          </p:cNvPr>
          <p:cNvSpPr>
            <a:spLocks noGrp="1"/>
          </p:cNvSpPr>
          <p:nvPr>
            <p:ph idx="1"/>
          </p:nvPr>
        </p:nvSpPr>
        <p:spPr>
          <a:xfrm>
            <a:off x="2231136" y="2638044"/>
            <a:ext cx="7729728" cy="4131872"/>
          </a:xfrm>
        </p:spPr>
        <p:txBody>
          <a:bodyPr>
            <a:normAutofit lnSpcReduction="10000"/>
          </a:bodyPr>
          <a:lstStyle/>
          <a:p>
            <a:r>
              <a:rPr lang="en-US" dirty="0"/>
              <a:t>Accommodations = modifications or auxiliary aids required to make something accessible for an individual. </a:t>
            </a:r>
          </a:p>
          <a:p>
            <a:pPr lvl="1"/>
            <a:r>
              <a:rPr lang="en-US" dirty="0"/>
              <a:t>Accommodations are patches or fixes, applied retroactively to overcome barriers in the environment or system.</a:t>
            </a:r>
          </a:p>
          <a:p>
            <a:pPr lvl="1"/>
            <a:r>
              <a:rPr lang="en-US" dirty="0"/>
              <a:t>Example:  An instructor hands out a document in class. The instructor emails the document to a blind student prior to class so the student can access it with reader software before/during class.</a:t>
            </a:r>
          </a:p>
          <a:p>
            <a:r>
              <a:rPr lang="en-US" dirty="0"/>
              <a:t>Accessibilty = proactively ensuring students have equal and independent access to all of the programs and services the university offers.</a:t>
            </a:r>
          </a:p>
          <a:p>
            <a:pPr lvl="1"/>
            <a:r>
              <a:rPr lang="en-US" dirty="0"/>
              <a:t>Accessible technology and accessible course materials are designed for use by the greatest number of people possible, including people with disabilities. Don’t require adaptation or modification to remove barriers.</a:t>
            </a:r>
          </a:p>
          <a:p>
            <a:pPr lvl="1"/>
            <a:r>
              <a:rPr lang="en-US" dirty="0"/>
              <a:t>Example: In creating documents that will be posted on Moodle, the instructor ensures the document has headings and that the images in the document contain alt text.</a:t>
            </a:r>
          </a:p>
          <a:p>
            <a:endParaRPr lang="en-US" dirty="0"/>
          </a:p>
        </p:txBody>
      </p:sp>
    </p:spTree>
    <p:extLst>
      <p:ext uri="{BB962C8B-B14F-4D97-AF65-F5344CB8AC3E}">
        <p14:creationId xmlns:p14="http://schemas.microsoft.com/office/powerpoint/2010/main" val="459406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30704-AF0F-4AF4-B91F-38E4E588B422}"/>
              </a:ext>
            </a:extLst>
          </p:cNvPr>
          <p:cNvSpPr>
            <a:spLocks noGrp="1"/>
          </p:cNvSpPr>
          <p:nvPr>
            <p:ph type="title"/>
          </p:nvPr>
        </p:nvSpPr>
        <p:spPr/>
        <p:txBody>
          <a:bodyPr/>
          <a:lstStyle/>
          <a:p>
            <a:r>
              <a:rPr lang="en-US" dirty="0"/>
              <a:t>Improving EIT Accessibility</a:t>
            </a:r>
          </a:p>
        </p:txBody>
      </p:sp>
      <p:sp>
        <p:nvSpPr>
          <p:cNvPr id="3" name="Content Placeholder 2">
            <a:extLst>
              <a:ext uri="{FF2B5EF4-FFF2-40B4-BE49-F238E27FC236}">
                <a16:creationId xmlns:a16="http://schemas.microsoft.com/office/drawing/2014/main" id="{046A648A-AC64-4035-9C86-5647DF65F883}"/>
              </a:ext>
            </a:extLst>
          </p:cNvPr>
          <p:cNvSpPr>
            <a:spLocks noGrp="1"/>
          </p:cNvSpPr>
          <p:nvPr>
            <p:ph idx="1"/>
          </p:nvPr>
        </p:nvSpPr>
        <p:spPr>
          <a:xfrm>
            <a:off x="2231136" y="2638044"/>
            <a:ext cx="7729728" cy="4219956"/>
          </a:xfrm>
        </p:spPr>
        <p:txBody>
          <a:bodyPr>
            <a:normAutofit lnSpcReduction="10000"/>
          </a:bodyPr>
          <a:lstStyle/>
          <a:p>
            <a:r>
              <a:rPr lang="en-US" dirty="0"/>
              <a:t>Start with “Electronic Accessibility for Students” section under “Faculty” tab on </a:t>
            </a:r>
            <a:r>
              <a:rPr lang="en-US" dirty="0">
                <a:hlinkClick r:id="rId2"/>
              </a:rPr>
              <a:t>DSS website</a:t>
            </a:r>
            <a:r>
              <a:rPr lang="en-US" dirty="0"/>
              <a:t>.</a:t>
            </a:r>
          </a:p>
          <a:p>
            <a:r>
              <a:rPr lang="en-US" dirty="0">
                <a:hlinkClick r:id="rId3"/>
              </a:rPr>
              <a:t>Getting Started </a:t>
            </a:r>
            <a:r>
              <a:rPr lang="en-US" dirty="0"/>
              <a:t>section has six core skills to focus on.</a:t>
            </a:r>
          </a:p>
          <a:p>
            <a:pPr lvl="1" fontAlgn="base"/>
            <a:r>
              <a:rPr lang="en-US" dirty="0">
                <a:hlinkClick r:id="rId4"/>
              </a:rPr>
              <a:t>Headings and Document Structure</a:t>
            </a:r>
            <a:r>
              <a:rPr lang="en-US" dirty="0"/>
              <a:t> </a:t>
            </a:r>
          </a:p>
          <a:p>
            <a:pPr lvl="1" fontAlgn="base"/>
            <a:r>
              <a:rPr lang="en-US" dirty="0">
                <a:hlinkClick r:id="rId5"/>
              </a:rPr>
              <a:t>Hyperlinks</a:t>
            </a:r>
            <a:r>
              <a:rPr lang="en-US" dirty="0"/>
              <a:t> </a:t>
            </a:r>
          </a:p>
          <a:p>
            <a:pPr lvl="2" fontAlgn="base"/>
            <a:r>
              <a:rPr lang="en-US" dirty="0">
                <a:solidFill>
                  <a:schemeClr val="tx1"/>
                </a:solidFill>
              </a:rPr>
              <a:t>No! Read more about hyperlink best practices at </a:t>
            </a:r>
            <a:r>
              <a:rPr lang="en-US" dirty="0">
                <a:solidFill>
                  <a:schemeClr val="tx1"/>
                </a:solidFill>
                <a:hlinkClick r:id="rId6">
                  <a:extLst>
                    <a:ext uri="{A12FA001-AC4F-418D-AE19-62706E023703}">
                      <ahyp:hlinkClr xmlns:ahyp="http://schemas.microsoft.com/office/drawing/2018/hyperlinkcolor" val="tx"/>
                    </a:ext>
                  </a:extLst>
                </a:hlinkClick>
              </a:rPr>
              <a:t>http://webaim.org/techniques/hypertext/link_text</a:t>
            </a:r>
            <a:r>
              <a:rPr lang="en-US" dirty="0">
                <a:solidFill>
                  <a:schemeClr val="tx1"/>
                </a:solidFill>
              </a:rPr>
              <a:t>.</a:t>
            </a:r>
            <a:endParaRPr lang="en-US" sz="2000" dirty="0">
              <a:solidFill>
                <a:schemeClr val="tx1"/>
              </a:solidFill>
            </a:endParaRPr>
          </a:p>
          <a:p>
            <a:pPr lvl="2" fontAlgn="base"/>
            <a:r>
              <a:rPr lang="en-US" sz="2000" dirty="0">
                <a:solidFill>
                  <a:schemeClr val="tx1"/>
                </a:solidFill>
              </a:rPr>
              <a:t>Yes!</a:t>
            </a:r>
            <a:r>
              <a:rPr lang="en-US" dirty="0">
                <a:solidFill>
                  <a:schemeClr val="tx1"/>
                </a:solidFill>
              </a:rPr>
              <a:t>: Read more about </a:t>
            </a:r>
            <a:r>
              <a:rPr lang="en-US" u="sng" dirty="0">
                <a:solidFill>
                  <a:schemeClr val="tx1"/>
                </a:solidFill>
                <a:hlinkClick r:id="rId7">
                  <a:extLst>
                    <a:ext uri="{A12FA001-AC4F-418D-AE19-62706E023703}">
                      <ahyp:hlinkClr xmlns:ahyp="http://schemas.microsoft.com/office/drawing/2018/hyperlinkcolor" val="tx"/>
                    </a:ext>
                  </a:extLst>
                </a:hlinkClick>
              </a:rPr>
              <a:t>hyperlink best practices</a:t>
            </a:r>
            <a:r>
              <a:rPr lang="en-US" dirty="0">
                <a:solidFill>
                  <a:schemeClr val="tx1"/>
                </a:solidFill>
              </a:rPr>
              <a:t>. </a:t>
            </a:r>
            <a:endParaRPr lang="en-US" sz="2000" dirty="0">
              <a:solidFill>
                <a:schemeClr val="tx1"/>
              </a:solidFill>
            </a:endParaRPr>
          </a:p>
          <a:p>
            <a:pPr lvl="1" fontAlgn="base"/>
            <a:r>
              <a:rPr lang="en-US" dirty="0">
                <a:hlinkClick r:id="rId8"/>
              </a:rPr>
              <a:t>Video Captions and Transcripts</a:t>
            </a:r>
            <a:endParaRPr lang="en-US" dirty="0"/>
          </a:p>
          <a:p>
            <a:pPr lvl="1" fontAlgn="base"/>
            <a:r>
              <a:rPr lang="en-US" dirty="0">
                <a:hlinkClick r:id="rId9"/>
              </a:rPr>
              <a:t>Bullets and Numbered Lists</a:t>
            </a:r>
            <a:endParaRPr lang="en-US" dirty="0"/>
          </a:p>
          <a:p>
            <a:pPr lvl="1" fontAlgn="base"/>
            <a:r>
              <a:rPr lang="en-US" dirty="0">
                <a:hlinkClick r:id="rId10"/>
              </a:rPr>
              <a:t>Color and Contrast </a:t>
            </a:r>
            <a:endParaRPr lang="en-US" dirty="0"/>
          </a:p>
          <a:p>
            <a:pPr lvl="1" fontAlgn="base"/>
            <a:r>
              <a:rPr lang="en-US" dirty="0">
                <a:hlinkClick r:id="rId11"/>
              </a:rPr>
              <a:t>Image Alt-text</a:t>
            </a:r>
            <a:endParaRPr lang="en-US" dirty="0"/>
          </a:p>
          <a:p>
            <a:pPr lvl="1"/>
            <a:endParaRPr lang="en-US" dirty="0"/>
          </a:p>
          <a:p>
            <a:endParaRPr lang="en-US" dirty="0"/>
          </a:p>
        </p:txBody>
      </p:sp>
    </p:spTree>
    <p:extLst>
      <p:ext uri="{BB962C8B-B14F-4D97-AF65-F5344CB8AC3E}">
        <p14:creationId xmlns:p14="http://schemas.microsoft.com/office/powerpoint/2010/main" val="2792669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AC52-9A91-4BA5-9C02-BAE706D6C8DA}"/>
              </a:ext>
            </a:extLst>
          </p:cNvPr>
          <p:cNvSpPr>
            <a:spLocks noGrp="1"/>
          </p:cNvSpPr>
          <p:nvPr>
            <p:ph type="title"/>
          </p:nvPr>
        </p:nvSpPr>
        <p:spPr>
          <a:xfrm>
            <a:off x="2231136" y="75501"/>
            <a:ext cx="7729728" cy="2077911"/>
          </a:xfrm>
        </p:spPr>
        <p:txBody>
          <a:bodyPr>
            <a:normAutofit/>
          </a:bodyPr>
          <a:lstStyle/>
          <a:p>
            <a:br>
              <a:rPr lang="en-US" dirty="0"/>
            </a:br>
            <a:r>
              <a:rPr lang="en-US" dirty="0"/>
              <a:t>Remediating documents</a:t>
            </a:r>
          </a:p>
        </p:txBody>
      </p:sp>
      <p:sp>
        <p:nvSpPr>
          <p:cNvPr id="3" name="Content Placeholder 2">
            <a:extLst>
              <a:ext uri="{FF2B5EF4-FFF2-40B4-BE49-F238E27FC236}">
                <a16:creationId xmlns:a16="http://schemas.microsoft.com/office/drawing/2014/main" id="{F4A40FF2-8188-4F7B-A1E1-E8B084D7E47E}"/>
              </a:ext>
            </a:extLst>
          </p:cNvPr>
          <p:cNvSpPr>
            <a:spLocks noGrp="1"/>
          </p:cNvSpPr>
          <p:nvPr>
            <p:ph idx="1"/>
          </p:nvPr>
        </p:nvSpPr>
        <p:spPr>
          <a:xfrm>
            <a:off x="2231136" y="2298583"/>
            <a:ext cx="7729728" cy="4559417"/>
          </a:xfrm>
        </p:spPr>
        <p:txBody>
          <a:bodyPr>
            <a:normAutofit/>
          </a:bodyPr>
          <a:lstStyle/>
          <a:p>
            <a:r>
              <a:rPr lang="en-US" dirty="0"/>
              <a:t>Loyola/Notre Dame Library will remediate documents that are posted on a course Moodle site. </a:t>
            </a:r>
            <a:r>
              <a:rPr lang="en-US"/>
              <a:t>(Any pdf </a:t>
            </a:r>
            <a:r>
              <a:rPr lang="en-US" dirty="0"/>
              <a:t>posted in Moodle – doesn’t have to be on reserve in library).</a:t>
            </a:r>
          </a:p>
          <a:p>
            <a:r>
              <a:rPr lang="en-US" dirty="0">
                <a:hlinkClick r:id="rId2"/>
              </a:rPr>
              <a:t>https://www.lndl.org/requests/digitization-assistance</a:t>
            </a:r>
            <a:endParaRPr lang="en-US" dirty="0"/>
          </a:p>
          <a:p>
            <a:r>
              <a:rPr lang="en-US" dirty="0"/>
              <a:t>Youlanda Halterman = staff person in the library for questions about timeframes or the general process. </a:t>
            </a:r>
            <a:r>
              <a:rPr lang="en-US" dirty="0">
                <a:hlinkClick r:id="rId3"/>
              </a:rPr>
              <a:t>YHalterman@loyola.edu</a:t>
            </a:r>
            <a:r>
              <a:rPr lang="en-US" dirty="0"/>
              <a:t> </a:t>
            </a:r>
          </a:p>
          <a:p>
            <a:r>
              <a:rPr lang="en-US" dirty="0"/>
              <a:t>Documents often posted as quickly as 24-48 hours.</a:t>
            </a:r>
          </a:p>
          <a:p>
            <a:endParaRPr lang="en-US" dirty="0"/>
          </a:p>
        </p:txBody>
      </p:sp>
    </p:spTree>
    <p:extLst>
      <p:ext uri="{BB962C8B-B14F-4D97-AF65-F5344CB8AC3E}">
        <p14:creationId xmlns:p14="http://schemas.microsoft.com/office/powerpoint/2010/main" val="4076014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4B36E-8943-4274-BCD9-0A0F790BD417}"/>
              </a:ext>
            </a:extLst>
          </p:cNvPr>
          <p:cNvSpPr>
            <a:spLocks noGrp="1"/>
          </p:cNvSpPr>
          <p:nvPr>
            <p:ph type="title"/>
          </p:nvPr>
        </p:nvSpPr>
        <p:spPr/>
        <p:txBody>
          <a:bodyPr>
            <a:normAutofit fontScale="90000"/>
          </a:bodyPr>
          <a:lstStyle/>
          <a:p>
            <a:br>
              <a:rPr lang="en-US" sz="3000" dirty="0"/>
            </a:br>
            <a:r>
              <a:rPr lang="en-US" sz="3000" dirty="0"/>
              <a:t>FILMS AND VIDEOS</a:t>
            </a:r>
            <a:br>
              <a:rPr lang="en-US" sz="3000" dirty="0"/>
            </a:br>
            <a:endParaRPr lang="en-US" sz="3000" dirty="0"/>
          </a:p>
        </p:txBody>
      </p:sp>
      <p:sp>
        <p:nvSpPr>
          <p:cNvPr id="3" name="Content Placeholder 2">
            <a:extLst>
              <a:ext uri="{FF2B5EF4-FFF2-40B4-BE49-F238E27FC236}">
                <a16:creationId xmlns:a16="http://schemas.microsoft.com/office/drawing/2014/main" id="{53E0C199-EE1B-4CCC-B576-5164C7424883}"/>
              </a:ext>
            </a:extLst>
          </p:cNvPr>
          <p:cNvSpPr>
            <a:spLocks noGrp="1"/>
          </p:cNvSpPr>
          <p:nvPr>
            <p:ph idx="1"/>
          </p:nvPr>
        </p:nvSpPr>
        <p:spPr>
          <a:xfrm>
            <a:off x="2231136" y="2638044"/>
            <a:ext cx="7729728" cy="4219956"/>
          </a:xfrm>
        </p:spPr>
        <p:txBody>
          <a:bodyPr>
            <a:normAutofit/>
          </a:bodyPr>
          <a:lstStyle/>
          <a:p>
            <a:pPr lvl="1"/>
            <a:r>
              <a:rPr lang="en-US" sz="2200" dirty="0"/>
              <a:t>Captioning:</a:t>
            </a:r>
          </a:p>
          <a:p>
            <a:pPr lvl="2"/>
            <a:r>
              <a:rPr lang="en-US" sz="2200" dirty="0"/>
              <a:t>In course planning stage, check to see if movies/videos include a closed-captioned version. </a:t>
            </a:r>
          </a:p>
          <a:p>
            <a:pPr lvl="2"/>
            <a:r>
              <a:rPr lang="en-US" sz="2200" dirty="0">
                <a:hlinkClick r:id="rId2"/>
              </a:rPr>
              <a:t>Amazon video</a:t>
            </a:r>
            <a:endParaRPr lang="en-US" sz="2200" dirty="0"/>
          </a:p>
          <a:p>
            <a:pPr lvl="2"/>
            <a:r>
              <a:rPr lang="en-US" sz="2200" dirty="0">
                <a:hlinkClick r:id="rId3"/>
              </a:rPr>
              <a:t>Netflix</a:t>
            </a:r>
            <a:endParaRPr lang="en-US" sz="2200" dirty="0"/>
          </a:p>
          <a:p>
            <a:pPr lvl="2"/>
            <a:r>
              <a:rPr lang="en-US" sz="2200" dirty="0">
                <a:hlinkClick r:id="rId4"/>
              </a:rPr>
              <a:t>iTunes Store</a:t>
            </a:r>
            <a:endParaRPr lang="en-US" sz="2200" dirty="0"/>
          </a:p>
          <a:p>
            <a:pPr lvl="1"/>
            <a:r>
              <a:rPr lang="en-US" dirty="0">
                <a:hlinkClick r:id="rId5"/>
              </a:rPr>
              <a:t>Request Video Captioning Link </a:t>
            </a:r>
            <a:r>
              <a:rPr lang="en-US" dirty="0"/>
              <a:t>on Loyola’s accessibility website.  3 weeks lead time.</a:t>
            </a:r>
          </a:p>
          <a:p>
            <a:pPr lvl="1"/>
            <a:r>
              <a:rPr lang="en-US" dirty="0"/>
              <a:t>Individual departments can consider using </a:t>
            </a:r>
            <a:r>
              <a:rPr lang="en-US" dirty="0">
                <a:hlinkClick r:id="rId6"/>
              </a:rPr>
              <a:t>Rev.com </a:t>
            </a:r>
            <a:r>
              <a:rPr lang="en-US" dirty="0"/>
              <a:t>or other services with quick turnaround times. </a:t>
            </a:r>
          </a:p>
          <a:p>
            <a:endParaRPr lang="en-US" dirty="0"/>
          </a:p>
        </p:txBody>
      </p:sp>
    </p:spTree>
    <p:extLst>
      <p:ext uri="{BB962C8B-B14F-4D97-AF65-F5344CB8AC3E}">
        <p14:creationId xmlns:p14="http://schemas.microsoft.com/office/powerpoint/2010/main" val="220256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4B36E-8943-4274-BCD9-0A0F790BD417}"/>
              </a:ext>
            </a:extLst>
          </p:cNvPr>
          <p:cNvSpPr>
            <a:spLocks noGrp="1"/>
          </p:cNvSpPr>
          <p:nvPr>
            <p:ph type="title"/>
          </p:nvPr>
        </p:nvSpPr>
        <p:spPr/>
        <p:txBody>
          <a:bodyPr>
            <a:normAutofit fontScale="90000"/>
          </a:bodyPr>
          <a:lstStyle/>
          <a:p>
            <a:br>
              <a:rPr lang="en-US" sz="3000" dirty="0"/>
            </a:br>
            <a:r>
              <a:rPr lang="en-US" sz="3000" dirty="0"/>
              <a:t>FILMS AND VIDEOS</a:t>
            </a:r>
            <a:br>
              <a:rPr lang="en-US" sz="3000" dirty="0"/>
            </a:br>
            <a:endParaRPr lang="en-US" sz="3000" dirty="0"/>
          </a:p>
        </p:txBody>
      </p:sp>
      <p:sp>
        <p:nvSpPr>
          <p:cNvPr id="3" name="Content Placeholder 2">
            <a:extLst>
              <a:ext uri="{FF2B5EF4-FFF2-40B4-BE49-F238E27FC236}">
                <a16:creationId xmlns:a16="http://schemas.microsoft.com/office/drawing/2014/main" id="{53E0C199-EE1B-4CCC-B576-5164C7424883}"/>
              </a:ext>
            </a:extLst>
          </p:cNvPr>
          <p:cNvSpPr>
            <a:spLocks noGrp="1"/>
          </p:cNvSpPr>
          <p:nvPr>
            <p:ph idx="1"/>
          </p:nvPr>
        </p:nvSpPr>
        <p:spPr>
          <a:xfrm>
            <a:off x="2231136" y="2638044"/>
            <a:ext cx="7729728" cy="4219956"/>
          </a:xfrm>
        </p:spPr>
        <p:txBody>
          <a:bodyPr>
            <a:normAutofit/>
          </a:bodyPr>
          <a:lstStyle/>
          <a:p>
            <a:pPr lvl="1"/>
            <a:r>
              <a:rPr lang="en-US" sz="2200" dirty="0"/>
              <a:t>Audio description:</a:t>
            </a:r>
          </a:p>
          <a:p>
            <a:pPr lvl="1"/>
            <a:r>
              <a:rPr lang="en-US" sz="2200" dirty="0"/>
              <a:t>Check to see if movies include a version with audio-description.  American Council for the Blind updates a </a:t>
            </a:r>
            <a:r>
              <a:rPr lang="en-US" sz="2200" dirty="0">
                <a:hlinkClick r:id="rId2"/>
              </a:rPr>
              <a:t>master list </a:t>
            </a:r>
            <a:r>
              <a:rPr lang="en-US" sz="2200" dirty="0"/>
              <a:t>regularly.  </a:t>
            </a:r>
          </a:p>
          <a:p>
            <a:pPr lvl="1"/>
            <a:r>
              <a:rPr lang="en-US" sz="2200" dirty="0"/>
              <a:t>If it doesn’t exist, contact DSS for assistance. We can train student employee to work with individual student.</a:t>
            </a:r>
          </a:p>
          <a:p>
            <a:pPr lvl="1"/>
            <a:endParaRPr lang="en-US" dirty="0"/>
          </a:p>
          <a:p>
            <a:endParaRPr lang="en-US" dirty="0"/>
          </a:p>
        </p:txBody>
      </p:sp>
    </p:spTree>
    <p:extLst>
      <p:ext uri="{BB962C8B-B14F-4D97-AF65-F5344CB8AC3E}">
        <p14:creationId xmlns:p14="http://schemas.microsoft.com/office/powerpoint/2010/main" val="2880042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4AF3F-7EC6-41F2-9E08-E1EAB5E40D73}"/>
              </a:ext>
            </a:extLst>
          </p:cNvPr>
          <p:cNvSpPr>
            <a:spLocks noGrp="1"/>
          </p:cNvSpPr>
          <p:nvPr>
            <p:ph type="title"/>
          </p:nvPr>
        </p:nvSpPr>
        <p:spPr>
          <a:xfrm>
            <a:off x="2231136" y="260059"/>
            <a:ext cx="7729728" cy="1893353"/>
          </a:xfrm>
        </p:spPr>
        <p:txBody>
          <a:bodyPr>
            <a:normAutofit fontScale="90000"/>
          </a:bodyPr>
          <a:lstStyle/>
          <a:p>
            <a:r>
              <a:rPr lang="en-US" dirty="0"/>
              <a:t>ACCESSIBLE SOCIAL MEDIA:</a:t>
            </a:r>
            <a:br>
              <a:rPr lang="en-US" dirty="0"/>
            </a:br>
            <a:br>
              <a:rPr lang="en-US" dirty="0"/>
            </a:br>
            <a:r>
              <a:rPr lang="en-US" dirty="0"/>
              <a:t>Provide Meaningful Text Alternatives for All Images</a:t>
            </a:r>
            <a:br>
              <a:rPr lang="en-US" dirty="0"/>
            </a:br>
            <a:endParaRPr lang="en-US" dirty="0"/>
          </a:p>
        </p:txBody>
      </p:sp>
      <p:sp>
        <p:nvSpPr>
          <p:cNvPr id="3" name="Content Placeholder 2">
            <a:extLst>
              <a:ext uri="{FF2B5EF4-FFF2-40B4-BE49-F238E27FC236}">
                <a16:creationId xmlns:a16="http://schemas.microsoft.com/office/drawing/2014/main" id="{E9ADE44F-2AC4-4416-BC16-E29DB1103AA0}"/>
              </a:ext>
            </a:extLst>
          </p:cNvPr>
          <p:cNvSpPr>
            <a:spLocks noGrp="1"/>
          </p:cNvSpPr>
          <p:nvPr>
            <p:ph idx="1"/>
          </p:nvPr>
        </p:nvSpPr>
        <p:spPr>
          <a:xfrm>
            <a:off x="2231136" y="2638044"/>
            <a:ext cx="7729728" cy="4089927"/>
          </a:xfrm>
        </p:spPr>
        <p:txBody>
          <a:bodyPr>
            <a:normAutofit fontScale="92500"/>
          </a:bodyPr>
          <a:lstStyle/>
          <a:p>
            <a:pPr lvl="2"/>
            <a:r>
              <a:rPr lang="en-US" sz="1700" dirty="0"/>
              <a:t>Twitter:  Within your profile, go to Settings &gt; Accessibility, and then check "Compose Image Descriptions" and save your changes. The next time you attach a photo or image to a tweet, you will have the opportunity to add a description.</a:t>
            </a:r>
          </a:p>
          <a:p>
            <a:pPr lvl="2"/>
            <a:r>
              <a:rPr lang="en-US" sz="1700" dirty="0"/>
              <a:t>This is particularly important if the image includes meaningful text. Make sure to include important details (dates, times, locations) in the alt text or in the body of your tweet, or someone using a screen reader won’t view it!</a:t>
            </a:r>
          </a:p>
          <a:p>
            <a:pPr lvl="2"/>
            <a:r>
              <a:rPr lang="en-US" sz="1700" dirty="0"/>
              <a:t>Instagram and Facebook generate automatic alt text, which you should edit to make sure is accurate and meaningful.</a:t>
            </a:r>
          </a:p>
          <a:p>
            <a:pPr lvl="2"/>
            <a:endParaRPr lang="en-US" dirty="0"/>
          </a:p>
          <a:p>
            <a:pPr lvl="3"/>
            <a:r>
              <a:rPr lang="en-US" dirty="0"/>
              <a:t> </a:t>
            </a:r>
            <a:r>
              <a:rPr lang="en-US" sz="1700" u="sng" dirty="0">
                <a:hlinkClick r:id="rId2"/>
              </a:rPr>
              <a:t>https://help.instagram.com/503708446705527</a:t>
            </a:r>
            <a:endParaRPr lang="en-US" sz="1700" u="sng" dirty="0"/>
          </a:p>
          <a:p>
            <a:pPr marL="685800" lvl="3" indent="0">
              <a:buNone/>
            </a:pPr>
            <a:endParaRPr lang="en-US" sz="1700" dirty="0"/>
          </a:p>
          <a:p>
            <a:pPr lvl="3"/>
            <a:r>
              <a:rPr lang="en-US" sz="1700" u="sng" dirty="0">
                <a:hlinkClick r:id="rId3"/>
              </a:rPr>
              <a:t>https://www.facebook.com/help/214124458607871?helpref=search&amp;sr=2&amp;query=alt%20text</a:t>
            </a:r>
            <a:endParaRPr lang="en-US" sz="1700" dirty="0"/>
          </a:p>
        </p:txBody>
      </p:sp>
    </p:spTree>
    <p:extLst>
      <p:ext uri="{BB962C8B-B14F-4D97-AF65-F5344CB8AC3E}">
        <p14:creationId xmlns:p14="http://schemas.microsoft.com/office/powerpoint/2010/main" val="4267206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4AF3F-7EC6-41F2-9E08-E1EAB5E40D73}"/>
              </a:ext>
            </a:extLst>
          </p:cNvPr>
          <p:cNvSpPr>
            <a:spLocks noGrp="1"/>
          </p:cNvSpPr>
          <p:nvPr>
            <p:ph type="title"/>
          </p:nvPr>
        </p:nvSpPr>
        <p:spPr>
          <a:xfrm>
            <a:off x="2231136" y="209725"/>
            <a:ext cx="7729728" cy="1943687"/>
          </a:xfrm>
        </p:spPr>
        <p:txBody>
          <a:bodyPr>
            <a:normAutofit/>
          </a:bodyPr>
          <a:lstStyle/>
          <a:p>
            <a:r>
              <a:rPr lang="en-US" dirty="0"/>
              <a:t>ACCESSIBLE SOCIAL MEDIA:</a:t>
            </a:r>
            <a:br>
              <a:rPr lang="en-US" dirty="0"/>
            </a:br>
            <a:br>
              <a:rPr lang="en-US" dirty="0"/>
            </a:br>
            <a:r>
              <a:rPr lang="en-US" dirty="0"/>
              <a:t>MAKE HASHTAGS SCREEN READER FRIENDLY</a:t>
            </a:r>
          </a:p>
        </p:txBody>
      </p:sp>
      <p:sp>
        <p:nvSpPr>
          <p:cNvPr id="3" name="Content Placeholder 2">
            <a:extLst>
              <a:ext uri="{FF2B5EF4-FFF2-40B4-BE49-F238E27FC236}">
                <a16:creationId xmlns:a16="http://schemas.microsoft.com/office/drawing/2014/main" id="{E9ADE44F-2AC4-4416-BC16-E29DB1103AA0}"/>
              </a:ext>
            </a:extLst>
          </p:cNvPr>
          <p:cNvSpPr>
            <a:spLocks noGrp="1"/>
          </p:cNvSpPr>
          <p:nvPr>
            <p:ph idx="1"/>
          </p:nvPr>
        </p:nvSpPr>
        <p:spPr/>
        <p:txBody>
          <a:bodyPr/>
          <a:lstStyle/>
          <a:p>
            <a:r>
              <a:rPr lang="en-US" sz="2800" dirty="0"/>
              <a:t>Capitalize the first letter of each word in hashtags so that screen reader software can figure out how to pronounce each word separately. </a:t>
            </a:r>
          </a:p>
          <a:p>
            <a:r>
              <a:rPr lang="en-US" sz="2800" dirty="0"/>
              <a:t>For example: #</a:t>
            </a:r>
            <a:r>
              <a:rPr lang="en-US" sz="2800" dirty="0" err="1"/>
              <a:t>DisabilityRights</a:t>
            </a:r>
            <a:r>
              <a:rPr lang="en-US" sz="2800" dirty="0"/>
              <a:t> instead of #</a:t>
            </a:r>
            <a:r>
              <a:rPr lang="en-US" sz="2800" dirty="0" err="1"/>
              <a:t>Disabilityrights</a:t>
            </a:r>
            <a:r>
              <a:rPr lang="en-US" sz="2800" dirty="0"/>
              <a:t>.</a:t>
            </a:r>
          </a:p>
          <a:p>
            <a:endParaRPr lang="en-US" dirty="0"/>
          </a:p>
        </p:txBody>
      </p:sp>
    </p:spTree>
    <p:extLst>
      <p:ext uri="{BB962C8B-B14F-4D97-AF65-F5344CB8AC3E}">
        <p14:creationId xmlns:p14="http://schemas.microsoft.com/office/powerpoint/2010/main" val="721588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4AF3F-7EC6-41F2-9E08-E1EAB5E40D73}"/>
              </a:ext>
            </a:extLst>
          </p:cNvPr>
          <p:cNvSpPr>
            <a:spLocks noGrp="1"/>
          </p:cNvSpPr>
          <p:nvPr>
            <p:ph type="title"/>
          </p:nvPr>
        </p:nvSpPr>
        <p:spPr>
          <a:xfrm>
            <a:off x="2231136" y="209725"/>
            <a:ext cx="7729728" cy="1943687"/>
          </a:xfrm>
        </p:spPr>
        <p:txBody>
          <a:bodyPr/>
          <a:lstStyle/>
          <a:p>
            <a:r>
              <a:rPr lang="en-US" dirty="0"/>
              <a:t>ACCESSIBLE SOCIAL MEDIA:</a:t>
            </a:r>
            <a:br>
              <a:rPr lang="en-US" dirty="0"/>
            </a:br>
            <a:br>
              <a:rPr lang="en-US" dirty="0"/>
            </a:br>
            <a:r>
              <a:rPr lang="en-US" dirty="0"/>
              <a:t>ADDITIONAL RESOURCES</a:t>
            </a:r>
          </a:p>
        </p:txBody>
      </p:sp>
      <p:sp>
        <p:nvSpPr>
          <p:cNvPr id="3" name="Content Placeholder 2">
            <a:extLst>
              <a:ext uri="{FF2B5EF4-FFF2-40B4-BE49-F238E27FC236}">
                <a16:creationId xmlns:a16="http://schemas.microsoft.com/office/drawing/2014/main" id="{E9ADE44F-2AC4-4416-BC16-E29DB1103AA0}"/>
              </a:ext>
            </a:extLst>
          </p:cNvPr>
          <p:cNvSpPr>
            <a:spLocks noGrp="1"/>
          </p:cNvSpPr>
          <p:nvPr>
            <p:ph idx="1"/>
          </p:nvPr>
        </p:nvSpPr>
        <p:spPr/>
        <p:txBody>
          <a:bodyPr/>
          <a:lstStyle/>
          <a:p>
            <a:pPr lvl="1"/>
            <a:r>
              <a:rPr lang="en-US" sz="2000" dirty="0"/>
              <a:t>Some great resources with additional info</a:t>
            </a:r>
          </a:p>
          <a:p>
            <a:pPr lvl="2"/>
            <a:r>
              <a:rPr lang="en-US" sz="2000" dirty="0"/>
              <a:t> </a:t>
            </a:r>
            <a:r>
              <a:rPr lang="en-US" sz="2000" u="sng" dirty="0">
                <a:hlinkClick r:id="rId2"/>
              </a:rPr>
              <a:t>https://www.3playmedia.com/2019/03/14/making-social-media-more-accessible-to-people-with-disabilities/</a:t>
            </a:r>
            <a:endParaRPr lang="en-US" sz="2000" dirty="0"/>
          </a:p>
          <a:p>
            <a:pPr lvl="2"/>
            <a:r>
              <a:rPr lang="en-US" sz="2000" u="sng" dirty="0">
                <a:hlinkClick r:id="rId3"/>
              </a:rPr>
              <a:t>https://www.afb.org/about-afb/what-we-do/afb-consulting/afb-accessibility-resources/afbs-social-media-accessibility</a:t>
            </a:r>
            <a:endParaRPr lang="en-US" sz="2000" dirty="0"/>
          </a:p>
          <a:p>
            <a:pPr lvl="2"/>
            <a:r>
              <a:rPr lang="en-US" sz="2000" u="sng" dirty="0">
                <a:hlinkClick r:id="rId4"/>
              </a:rPr>
              <a:t>https://accessibility.umn.edu/tutorials/accessible-social-media</a:t>
            </a:r>
            <a:endParaRPr lang="en-US" sz="2000" dirty="0"/>
          </a:p>
          <a:p>
            <a:endParaRPr lang="en-US" dirty="0"/>
          </a:p>
        </p:txBody>
      </p:sp>
    </p:spTree>
    <p:extLst>
      <p:ext uri="{BB962C8B-B14F-4D97-AF65-F5344CB8AC3E}">
        <p14:creationId xmlns:p14="http://schemas.microsoft.com/office/powerpoint/2010/main" val="194188358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E89D483B450FD40B36D31BA981E8A73" ma:contentTypeVersion="7" ma:contentTypeDescription="Create a new document." ma:contentTypeScope="" ma:versionID="a5849185e81eae7d2c6dff4ef3838123">
  <xsd:schema xmlns:xsd="http://www.w3.org/2001/XMLSchema" xmlns:xs="http://www.w3.org/2001/XMLSchema" xmlns:p="http://schemas.microsoft.com/office/2006/metadata/properties" xmlns:ns3="bd6a1edf-6c83-4178-9ed6-5b7580216712" xmlns:ns4="ffcfc53f-759d-4f02-8de1-02a7b020566a" targetNamespace="http://schemas.microsoft.com/office/2006/metadata/properties" ma:root="true" ma:fieldsID="c08c919561fa9b3982e1f0f9f453d239" ns3:_="" ns4:_="">
    <xsd:import namespace="bd6a1edf-6c83-4178-9ed6-5b7580216712"/>
    <xsd:import namespace="ffcfc53f-759d-4f02-8de1-02a7b020566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6a1edf-6c83-4178-9ed6-5b75802167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fcfc53f-759d-4f02-8de1-02a7b020566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B1A2AE-6ED6-4402-90F8-8E250C6A6464}">
  <ds:schemaRefs>
    <ds:schemaRef ds:uri="http://schemas.microsoft.com/sharepoint/v3/contenttype/forms"/>
  </ds:schemaRefs>
</ds:datastoreItem>
</file>

<file path=customXml/itemProps2.xml><?xml version="1.0" encoding="utf-8"?>
<ds:datastoreItem xmlns:ds="http://schemas.openxmlformats.org/officeDocument/2006/customXml" ds:itemID="{D67FFAE5-0A13-42D7-9498-E431C44953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6a1edf-6c83-4178-9ed6-5b7580216712"/>
    <ds:schemaRef ds:uri="ffcfc53f-759d-4f02-8de1-02a7b02056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1C27E34-C3D9-4633-B11B-26B83043FC92}">
  <ds:schemaRefs>
    <ds:schemaRef ds:uri="http://purl.org/dc/elements/1.1/"/>
    <ds:schemaRef ds:uri="http://schemas.microsoft.com/office/2006/metadata/properties"/>
    <ds:schemaRef ds:uri="ffcfc53f-759d-4f02-8de1-02a7b020566a"/>
    <ds:schemaRef ds:uri="http://www.w3.org/XML/1998/namespace"/>
    <ds:schemaRef ds:uri="http://schemas.microsoft.com/office/2006/documentManagement/types"/>
    <ds:schemaRef ds:uri="http://purl.org/dc/dcmitype/"/>
    <ds:schemaRef ds:uri="http://purl.org/dc/terms/"/>
    <ds:schemaRef ds:uri="http://schemas.microsoft.com/office/infopath/2007/PartnerControls"/>
    <ds:schemaRef ds:uri="http://schemas.openxmlformats.org/package/2006/metadata/core-properties"/>
    <ds:schemaRef ds:uri="bd6a1edf-6c83-4178-9ed6-5b7580216712"/>
  </ds:schemaRefs>
</ds:datastoreItem>
</file>

<file path=docProps/app.xml><?xml version="1.0" encoding="utf-8"?>
<Properties xmlns="http://schemas.openxmlformats.org/officeDocument/2006/extended-properties" xmlns:vt="http://schemas.openxmlformats.org/officeDocument/2006/docPropsVTypes">
  <Template>TM10001115[[fn=Parcel]]</Template>
  <TotalTime>204</TotalTime>
  <Words>753</Words>
  <Application>Microsoft Macintosh PowerPoint</Application>
  <PresentationFormat>Widescreen</PresentationFormat>
  <Paragraphs>59</Paragraphs>
  <Slides>10</Slides>
  <Notes>0</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Gill Sans MT</vt:lpstr>
      <vt:lpstr>Parcel</vt:lpstr>
      <vt:lpstr>ACCESSIBLE COURSE MATERIALS</vt:lpstr>
      <vt:lpstr>Accessibility vs. accommodations  </vt:lpstr>
      <vt:lpstr>Improving EIT Accessibility</vt:lpstr>
      <vt:lpstr> Remediating documents</vt:lpstr>
      <vt:lpstr> FILMS AND VIDEOS </vt:lpstr>
      <vt:lpstr> FILMS AND VIDEOS </vt:lpstr>
      <vt:lpstr>ACCESSIBLE SOCIAL MEDIA:  Provide Meaningful Text Alternatives for All Images </vt:lpstr>
      <vt:lpstr>ACCESSIBLE SOCIAL MEDIA:  MAKE HASHTAGS SCREEN READER FRIENDLY</vt:lpstr>
      <vt:lpstr>ACCESSIBLE SOCIAL MEDIA:  ADDITIONAL RESOURCES</vt:lpstr>
      <vt:lpstr>Accommodation memo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an accessible campus and planning inclusive events</dc:title>
  <dc:creator>Abigail Hurson</dc:creator>
  <cp:lastModifiedBy>Marcia Wiedefeld</cp:lastModifiedBy>
  <cp:revision>12</cp:revision>
  <dcterms:created xsi:type="dcterms:W3CDTF">2019-10-23T16:40:28Z</dcterms:created>
  <dcterms:modified xsi:type="dcterms:W3CDTF">2020-07-28T22:37:11Z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0x010100BE89D483B450FD40B36D31BA981E8A73</vt:lpwstr>
  </property>
</Properties>
</file>