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7">
  <p:sldMasterIdLst>
    <p:sldMasterId id="2147483704" r:id="rId1"/>
  </p:sldMasterIdLst>
  <p:notesMasterIdLst>
    <p:notesMasterId r:id="rId32"/>
  </p:notesMasterIdLst>
  <p:sldIdLst>
    <p:sldId id="393" r:id="rId2"/>
    <p:sldId id="410" r:id="rId3"/>
    <p:sldId id="504" r:id="rId4"/>
    <p:sldId id="503" r:id="rId5"/>
    <p:sldId id="506" r:id="rId6"/>
    <p:sldId id="505" r:id="rId7"/>
    <p:sldId id="496" r:id="rId8"/>
    <p:sldId id="498" r:id="rId9"/>
    <p:sldId id="526" r:id="rId10"/>
    <p:sldId id="499" r:id="rId11"/>
    <p:sldId id="516" r:id="rId12"/>
    <p:sldId id="517" r:id="rId13"/>
    <p:sldId id="510" r:id="rId14"/>
    <p:sldId id="509" r:id="rId15"/>
    <p:sldId id="511" r:id="rId16"/>
    <p:sldId id="507" r:id="rId17"/>
    <p:sldId id="501" r:id="rId18"/>
    <p:sldId id="508" r:id="rId19"/>
    <p:sldId id="518" r:id="rId20"/>
    <p:sldId id="519" r:id="rId21"/>
    <p:sldId id="520" r:id="rId22"/>
    <p:sldId id="512" r:id="rId23"/>
    <p:sldId id="521" r:id="rId24"/>
    <p:sldId id="522" r:id="rId25"/>
    <p:sldId id="524" r:id="rId26"/>
    <p:sldId id="523" r:id="rId27"/>
    <p:sldId id="525" r:id="rId28"/>
    <p:sldId id="425" r:id="rId29"/>
    <p:sldId id="513" r:id="rId30"/>
    <p:sldId id="514" r:id="rId31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42B"/>
    <a:srgbClr val="FFFFFF"/>
    <a:srgbClr val="BE5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D2B6E0-E028-4ACF-A5BD-CC685590AD4A}" v="2" dt="2025-10-08T18:09:49.4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0358" autoAdjust="0"/>
  </p:normalViewPr>
  <p:slideViewPr>
    <p:cSldViewPr snapToGrid="0">
      <p:cViewPr varScale="1">
        <p:scale>
          <a:sx n="79" d="100"/>
          <a:sy n="79" d="100"/>
        </p:scale>
        <p:origin x="18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bie Bishop-Monroe" userId="70b7e4c9-bf3a-433d-9ae2-25fdb37316e1" providerId="ADAL" clId="{E4D2B6E0-E028-4ACF-A5BD-CC685590AD4A}"/>
    <pc:docChg chg="custSel modSld sldOrd">
      <pc:chgData name="Robbie Bishop-Monroe" userId="70b7e4c9-bf3a-433d-9ae2-25fdb37316e1" providerId="ADAL" clId="{E4D2B6E0-E028-4ACF-A5BD-CC685590AD4A}" dt="2025-10-13T00:15:32.859" v="230" actId="6549"/>
      <pc:docMkLst>
        <pc:docMk/>
      </pc:docMkLst>
      <pc:sldChg chg="modSp mod">
        <pc:chgData name="Robbie Bishop-Monroe" userId="70b7e4c9-bf3a-433d-9ae2-25fdb37316e1" providerId="ADAL" clId="{E4D2B6E0-E028-4ACF-A5BD-CC685590AD4A}" dt="2025-10-08T16:25:15.143" v="21" actId="1076"/>
        <pc:sldMkLst>
          <pc:docMk/>
          <pc:sldMk cId="1681067378" sldId="512"/>
        </pc:sldMkLst>
        <pc:spChg chg="mod">
          <ac:chgData name="Robbie Bishop-Monroe" userId="70b7e4c9-bf3a-433d-9ae2-25fdb37316e1" providerId="ADAL" clId="{E4D2B6E0-E028-4ACF-A5BD-CC685590AD4A}" dt="2025-10-08T16:25:15.143" v="21" actId="1076"/>
          <ac:spMkLst>
            <pc:docMk/>
            <pc:sldMk cId="1681067378" sldId="512"/>
            <ac:spMk id="2" creationId="{08D38B4D-862E-CD12-05A7-A370822BC764}"/>
          </ac:spMkLst>
        </pc:spChg>
      </pc:sldChg>
      <pc:sldChg chg="modSp mod">
        <pc:chgData name="Robbie Bishop-Monroe" userId="70b7e4c9-bf3a-433d-9ae2-25fdb37316e1" providerId="ADAL" clId="{E4D2B6E0-E028-4ACF-A5BD-CC685590AD4A}" dt="2025-10-13T00:15:32.859" v="230" actId="6549"/>
        <pc:sldMkLst>
          <pc:docMk/>
          <pc:sldMk cId="3483745047" sldId="516"/>
        </pc:sldMkLst>
        <pc:graphicFrameChg chg="modGraphic">
          <ac:chgData name="Robbie Bishop-Monroe" userId="70b7e4c9-bf3a-433d-9ae2-25fdb37316e1" providerId="ADAL" clId="{E4D2B6E0-E028-4ACF-A5BD-CC685590AD4A}" dt="2025-10-13T00:15:32.859" v="230" actId="6549"/>
          <ac:graphicFrameMkLst>
            <pc:docMk/>
            <pc:sldMk cId="3483745047" sldId="516"/>
            <ac:graphicFrameMk id="5" creationId="{402D0E4B-1470-F6FF-012A-F0BBEFD1FF06}"/>
          </ac:graphicFrameMkLst>
        </pc:graphicFrameChg>
      </pc:sldChg>
      <pc:sldChg chg="modSp mod">
        <pc:chgData name="Robbie Bishop-Monroe" userId="70b7e4c9-bf3a-433d-9ae2-25fdb37316e1" providerId="ADAL" clId="{E4D2B6E0-E028-4ACF-A5BD-CC685590AD4A}" dt="2025-10-08T18:09:35.144" v="187" actId="1076"/>
        <pc:sldMkLst>
          <pc:docMk/>
          <pc:sldMk cId="1749103535" sldId="518"/>
        </pc:sldMkLst>
        <pc:spChg chg="mod">
          <ac:chgData name="Robbie Bishop-Monroe" userId="70b7e4c9-bf3a-433d-9ae2-25fdb37316e1" providerId="ADAL" clId="{E4D2B6E0-E028-4ACF-A5BD-CC685590AD4A}" dt="2025-10-08T18:09:35.144" v="187" actId="1076"/>
          <ac:spMkLst>
            <pc:docMk/>
            <pc:sldMk cId="1749103535" sldId="518"/>
            <ac:spMk id="135" creationId="{3DDF9400-0E34-5BC9-CA58-41E81842BB64}"/>
          </ac:spMkLst>
        </pc:spChg>
      </pc:sldChg>
      <pc:sldChg chg="modSp mod">
        <pc:chgData name="Robbie Bishop-Monroe" userId="70b7e4c9-bf3a-433d-9ae2-25fdb37316e1" providerId="ADAL" clId="{E4D2B6E0-E028-4ACF-A5BD-CC685590AD4A}" dt="2025-10-08T17:36:09.688" v="165" actId="255"/>
        <pc:sldMkLst>
          <pc:docMk/>
          <pc:sldMk cId="1831999117" sldId="519"/>
        </pc:sldMkLst>
        <pc:spChg chg="mod">
          <ac:chgData name="Robbie Bishop-Monroe" userId="70b7e4c9-bf3a-433d-9ae2-25fdb37316e1" providerId="ADAL" clId="{E4D2B6E0-E028-4ACF-A5BD-CC685590AD4A}" dt="2025-10-08T17:28:11.204" v="41" actId="20577"/>
          <ac:spMkLst>
            <pc:docMk/>
            <pc:sldMk cId="1831999117" sldId="519"/>
            <ac:spMk id="134" creationId="{BC099072-085C-44EA-DF99-A01334D9ECEF}"/>
          </ac:spMkLst>
        </pc:spChg>
        <pc:spChg chg="mod">
          <ac:chgData name="Robbie Bishop-Monroe" userId="70b7e4c9-bf3a-433d-9ae2-25fdb37316e1" providerId="ADAL" clId="{E4D2B6E0-E028-4ACF-A5BD-CC685590AD4A}" dt="2025-10-08T17:36:09.688" v="165" actId="255"/>
          <ac:spMkLst>
            <pc:docMk/>
            <pc:sldMk cId="1831999117" sldId="519"/>
            <ac:spMk id="135" creationId="{A3453407-24A4-69B6-C2BB-C939FA817237}"/>
          </ac:spMkLst>
        </pc:spChg>
      </pc:sldChg>
      <pc:sldChg chg="modSp mod">
        <pc:chgData name="Robbie Bishop-Monroe" userId="70b7e4c9-bf3a-433d-9ae2-25fdb37316e1" providerId="ADAL" clId="{E4D2B6E0-E028-4ACF-A5BD-CC685590AD4A}" dt="2025-10-08T17:28:31.607" v="54" actId="20577"/>
        <pc:sldMkLst>
          <pc:docMk/>
          <pc:sldMk cId="2284168710" sldId="520"/>
        </pc:sldMkLst>
        <pc:spChg chg="mod">
          <ac:chgData name="Robbie Bishop-Monroe" userId="70b7e4c9-bf3a-433d-9ae2-25fdb37316e1" providerId="ADAL" clId="{E4D2B6E0-E028-4ACF-A5BD-CC685590AD4A}" dt="2025-10-08T17:28:31.607" v="54" actId="20577"/>
          <ac:spMkLst>
            <pc:docMk/>
            <pc:sldMk cId="2284168710" sldId="520"/>
            <ac:spMk id="134" creationId="{CA149FAF-6E44-CA59-3A7C-6BD8B66A4EE7}"/>
          </ac:spMkLst>
        </pc:spChg>
      </pc:sldChg>
      <pc:sldChg chg="modSp mod">
        <pc:chgData name="Robbie Bishop-Monroe" userId="70b7e4c9-bf3a-433d-9ae2-25fdb37316e1" providerId="ADAL" clId="{E4D2B6E0-E028-4ACF-A5BD-CC685590AD4A}" dt="2025-10-08T17:28:48.532" v="55" actId="108"/>
        <pc:sldMkLst>
          <pc:docMk/>
          <pc:sldMk cId="819904954" sldId="521"/>
        </pc:sldMkLst>
        <pc:spChg chg="mod">
          <ac:chgData name="Robbie Bishop-Monroe" userId="70b7e4c9-bf3a-433d-9ae2-25fdb37316e1" providerId="ADAL" clId="{E4D2B6E0-E028-4ACF-A5BD-CC685590AD4A}" dt="2025-10-08T17:28:48.532" v="55" actId="108"/>
          <ac:spMkLst>
            <pc:docMk/>
            <pc:sldMk cId="819904954" sldId="521"/>
            <ac:spMk id="134" creationId="{142A6E88-FD22-9CDD-503E-95E62B33CBA6}"/>
          </ac:spMkLst>
        </pc:spChg>
        <pc:picChg chg="mod">
          <ac:chgData name="Robbie Bishop-Monroe" userId="70b7e4c9-bf3a-433d-9ae2-25fdb37316e1" providerId="ADAL" clId="{E4D2B6E0-E028-4ACF-A5BD-CC685590AD4A}" dt="2025-10-08T16:24:44.846" v="17" actId="14100"/>
          <ac:picMkLst>
            <pc:docMk/>
            <pc:sldMk cId="819904954" sldId="521"/>
            <ac:picMk id="5" creationId="{3E717225-93BD-BB59-ADD8-CEFE55419F11}"/>
          </ac:picMkLst>
        </pc:picChg>
      </pc:sldChg>
      <pc:sldChg chg="modSp mod">
        <pc:chgData name="Robbie Bishop-Monroe" userId="70b7e4c9-bf3a-433d-9ae2-25fdb37316e1" providerId="ADAL" clId="{E4D2B6E0-E028-4ACF-A5BD-CC685590AD4A}" dt="2025-10-08T17:34:24.871" v="162" actId="20577"/>
        <pc:sldMkLst>
          <pc:docMk/>
          <pc:sldMk cId="3383589736" sldId="522"/>
        </pc:sldMkLst>
        <pc:spChg chg="mod">
          <ac:chgData name="Robbie Bishop-Monroe" userId="70b7e4c9-bf3a-433d-9ae2-25fdb37316e1" providerId="ADAL" clId="{E4D2B6E0-E028-4ACF-A5BD-CC685590AD4A}" dt="2025-10-08T17:29:05.030" v="58" actId="20577"/>
          <ac:spMkLst>
            <pc:docMk/>
            <pc:sldMk cId="3383589736" sldId="522"/>
            <ac:spMk id="134" creationId="{2AF6C134-F339-CE02-9037-F10CBF1F5702}"/>
          </ac:spMkLst>
        </pc:spChg>
        <pc:spChg chg="mod">
          <ac:chgData name="Robbie Bishop-Monroe" userId="70b7e4c9-bf3a-433d-9ae2-25fdb37316e1" providerId="ADAL" clId="{E4D2B6E0-E028-4ACF-A5BD-CC685590AD4A}" dt="2025-10-08T17:34:24.871" v="162" actId="20577"/>
          <ac:spMkLst>
            <pc:docMk/>
            <pc:sldMk cId="3383589736" sldId="522"/>
            <ac:spMk id="135" creationId="{59C926F8-887F-8026-4E4A-B5A4331D6821}"/>
          </ac:spMkLst>
        </pc:spChg>
      </pc:sldChg>
      <pc:sldChg chg="modSp mod ord">
        <pc:chgData name="Robbie Bishop-Monroe" userId="70b7e4c9-bf3a-433d-9ae2-25fdb37316e1" providerId="ADAL" clId="{E4D2B6E0-E028-4ACF-A5BD-CC685590AD4A}" dt="2025-10-08T18:09:52.309" v="192" actId="5793"/>
        <pc:sldMkLst>
          <pc:docMk/>
          <pc:sldMk cId="2692881649" sldId="523"/>
        </pc:sldMkLst>
        <pc:spChg chg="mod">
          <ac:chgData name="Robbie Bishop-Monroe" userId="70b7e4c9-bf3a-433d-9ae2-25fdb37316e1" providerId="ADAL" clId="{E4D2B6E0-E028-4ACF-A5BD-CC685590AD4A}" dt="2025-10-08T17:44:54.045" v="185" actId="2711"/>
          <ac:spMkLst>
            <pc:docMk/>
            <pc:sldMk cId="2692881649" sldId="523"/>
            <ac:spMk id="134" creationId="{10915DC7-C624-1EB5-E8B0-4E2CB918EB2C}"/>
          </ac:spMkLst>
        </pc:spChg>
        <pc:spChg chg="mod">
          <ac:chgData name="Robbie Bishop-Monroe" userId="70b7e4c9-bf3a-433d-9ae2-25fdb37316e1" providerId="ADAL" clId="{E4D2B6E0-E028-4ACF-A5BD-CC685590AD4A}" dt="2025-10-08T18:09:52.309" v="192" actId="5793"/>
          <ac:spMkLst>
            <pc:docMk/>
            <pc:sldMk cId="2692881649" sldId="523"/>
            <ac:spMk id="135" creationId="{82C29EB6-C1EB-D053-2630-889D58F63882}"/>
          </ac:spMkLst>
        </pc:spChg>
      </pc:sldChg>
      <pc:sldChg chg="modSp mod">
        <pc:chgData name="Robbie Bishop-Monroe" userId="70b7e4c9-bf3a-433d-9ae2-25fdb37316e1" providerId="ADAL" clId="{E4D2B6E0-E028-4ACF-A5BD-CC685590AD4A}" dt="2025-10-08T18:09:23.540" v="186" actId="20577"/>
        <pc:sldMkLst>
          <pc:docMk/>
          <pc:sldMk cId="3546182520" sldId="524"/>
        </pc:sldMkLst>
        <pc:spChg chg="mod">
          <ac:chgData name="Robbie Bishop-Monroe" userId="70b7e4c9-bf3a-433d-9ae2-25fdb37316e1" providerId="ADAL" clId="{E4D2B6E0-E028-4ACF-A5BD-CC685590AD4A}" dt="2025-10-08T17:29:40.577" v="61" actId="20577"/>
          <ac:spMkLst>
            <pc:docMk/>
            <pc:sldMk cId="3546182520" sldId="524"/>
            <ac:spMk id="134" creationId="{2225411B-6E74-4431-4DD8-A1A206A83792}"/>
          </ac:spMkLst>
        </pc:spChg>
        <pc:spChg chg="mod">
          <ac:chgData name="Robbie Bishop-Monroe" userId="70b7e4c9-bf3a-433d-9ae2-25fdb37316e1" providerId="ADAL" clId="{E4D2B6E0-E028-4ACF-A5BD-CC685590AD4A}" dt="2025-10-08T18:09:23.540" v="186" actId="20577"/>
          <ac:spMkLst>
            <pc:docMk/>
            <pc:sldMk cId="3546182520" sldId="524"/>
            <ac:spMk id="135" creationId="{2EB1749C-B543-A4D8-5EF5-E8DD90C4D871}"/>
          </ac:spMkLst>
        </pc:spChg>
      </pc:sldChg>
      <pc:sldChg chg="modSp mod">
        <pc:chgData name="Robbie Bishop-Monroe" userId="70b7e4c9-bf3a-433d-9ae2-25fdb37316e1" providerId="ADAL" clId="{E4D2B6E0-E028-4ACF-A5BD-CC685590AD4A}" dt="2025-10-08T17:43:10.194" v="166" actId="108"/>
        <pc:sldMkLst>
          <pc:docMk/>
          <pc:sldMk cId="669368318" sldId="525"/>
        </pc:sldMkLst>
        <pc:spChg chg="mod">
          <ac:chgData name="Robbie Bishop-Monroe" userId="70b7e4c9-bf3a-433d-9ae2-25fdb37316e1" providerId="ADAL" clId="{E4D2B6E0-E028-4ACF-A5BD-CC685590AD4A}" dt="2025-10-08T17:43:10.194" v="166" actId="108"/>
          <ac:spMkLst>
            <pc:docMk/>
            <pc:sldMk cId="669368318" sldId="525"/>
            <ac:spMk id="134" creationId="{080A7905-C27C-D63C-1EE8-5797BF30EEAF}"/>
          </ac:spMkLst>
        </pc:spChg>
      </pc:sldChg>
      <pc:sldChg chg="modSp mod">
        <pc:chgData name="Robbie Bishop-Monroe" userId="70b7e4c9-bf3a-433d-9ae2-25fdb37316e1" providerId="ADAL" clId="{E4D2B6E0-E028-4ACF-A5BD-CC685590AD4A}" dt="2025-10-08T17:44:31.711" v="169" actId="2711"/>
        <pc:sldMkLst>
          <pc:docMk/>
          <pc:sldMk cId="3980100355" sldId="526"/>
        </pc:sldMkLst>
        <pc:spChg chg="mod">
          <ac:chgData name="Robbie Bishop-Monroe" userId="70b7e4c9-bf3a-433d-9ae2-25fdb37316e1" providerId="ADAL" clId="{E4D2B6E0-E028-4ACF-A5BD-CC685590AD4A}" dt="2025-10-08T17:44:31.711" v="169" actId="2711"/>
          <ac:spMkLst>
            <pc:docMk/>
            <pc:sldMk cId="3980100355" sldId="526"/>
            <ac:spMk id="134" creationId="{77B69F2C-6001-1B0D-843D-DD019ADFE932}"/>
          </ac:spMkLst>
        </pc:spChg>
        <pc:spChg chg="mod">
          <ac:chgData name="Robbie Bishop-Monroe" userId="70b7e4c9-bf3a-433d-9ae2-25fdb37316e1" providerId="ADAL" clId="{E4D2B6E0-E028-4ACF-A5BD-CC685590AD4A}" dt="2025-10-08T16:23:51.678" v="3" actId="255"/>
          <ac:spMkLst>
            <pc:docMk/>
            <pc:sldMk cId="3980100355" sldId="526"/>
            <ac:spMk id="135" creationId="{DAD84571-597B-B1CC-1679-0C30FAE930DA}"/>
          </ac:spMkLst>
        </pc:spChg>
        <pc:picChg chg="mod">
          <ac:chgData name="Robbie Bishop-Monroe" userId="70b7e4c9-bf3a-433d-9ae2-25fdb37316e1" providerId="ADAL" clId="{E4D2B6E0-E028-4ACF-A5BD-CC685590AD4A}" dt="2025-10-08T16:23:42.130" v="1" actId="1076"/>
          <ac:picMkLst>
            <pc:docMk/>
            <pc:sldMk cId="3980100355" sldId="526"/>
            <ac:picMk id="2" creationId="{8EC8A10B-4967-6C3D-2B6A-5ADB7907E294}"/>
          </ac:picMkLst>
        </pc:picChg>
      </pc:sldChg>
    </pc:docChg>
  </pc:docChgLst>
  <pc:docChgLst>
    <pc:chgData name="Robbie Bishop-Monroe" userId="70b7e4c9-bf3a-433d-9ae2-25fdb37316e1" providerId="ADAL" clId="{2328A8C6-06BF-4586-AA8B-56B172FCF15C}"/>
    <pc:docChg chg="modSld">
      <pc:chgData name="Robbie Bishop-Monroe" userId="70b7e4c9-bf3a-433d-9ae2-25fdb37316e1" providerId="ADAL" clId="{2328A8C6-06BF-4586-AA8B-56B172FCF15C}" dt="2025-10-21T16:26:13.212" v="5" actId="5793"/>
      <pc:docMkLst>
        <pc:docMk/>
      </pc:docMkLst>
      <pc:sldChg chg="modSp mod">
        <pc:chgData name="Robbie Bishop-Monroe" userId="70b7e4c9-bf3a-433d-9ae2-25fdb37316e1" providerId="ADAL" clId="{2328A8C6-06BF-4586-AA8B-56B172FCF15C}" dt="2025-10-21T16:26:13.212" v="5" actId="5793"/>
        <pc:sldMkLst>
          <pc:docMk/>
          <pc:sldMk cId="1831999117" sldId="519"/>
        </pc:sldMkLst>
        <pc:spChg chg="mod">
          <ac:chgData name="Robbie Bishop-Monroe" userId="70b7e4c9-bf3a-433d-9ae2-25fdb37316e1" providerId="ADAL" clId="{2328A8C6-06BF-4586-AA8B-56B172FCF15C}" dt="2025-10-21T16:26:13.212" v="5" actId="5793"/>
          <ac:spMkLst>
            <pc:docMk/>
            <pc:sldMk cId="1831999117" sldId="519"/>
            <ac:spMk id="135" creationId="{A3453407-24A4-69B6-C2BB-C939FA81723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69F190-4DB7-4D2A-B2FA-83E9976D9E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896384-DD29-48BE-9249-42662D9C4FA0}">
      <dgm:prSet/>
      <dgm:spPr/>
      <dgm:t>
        <a:bodyPr/>
        <a:lstStyle/>
        <a:p>
          <a:r>
            <a:rPr lang="en-US" b="0" i="0" dirty="0"/>
            <a:t>Jesuit Catholic Mission Connection </a:t>
          </a:r>
          <a:endParaRPr lang="en-US" dirty="0"/>
        </a:p>
      </dgm:t>
    </dgm:pt>
    <dgm:pt modelId="{8917A1BC-4733-459D-AF3D-1BB8ADDD639D}" type="parTrans" cxnId="{88FB3567-25F6-46DF-B694-E5FBFFDE237F}">
      <dgm:prSet/>
      <dgm:spPr/>
      <dgm:t>
        <a:bodyPr/>
        <a:lstStyle/>
        <a:p>
          <a:endParaRPr lang="en-US"/>
        </a:p>
      </dgm:t>
    </dgm:pt>
    <dgm:pt modelId="{B035973F-7CB4-45AB-8530-86E465F15AD9}" type="sibTrans" cxnId="{88FB3567-25F6-46DF-B694-E5FBFFDE237F}">
      <dgm:prSet/>
      <dgm:spPr/>
      <dgm:t>
        <a:bodyPr/>
        <a:lstStyle/>
        <a:p>
          <a:endParaRPr lang="en-US"/>
        </a:p>
      </dgm:t>
    </dgm:pt>
    <dgm:pt modelId="{FF622E12-9DEC-4A91-8F46-0C0C7C2F50EC}">
      <dgm:prSet/>
      <dgm:spPr/>
      <dgm:t>
        <a:bodyPr/>
        <a:lstStyle/>
        <a:p>
          <a:r>
            <a:rPr lang="en-US" b="0" i="0" dirty="0"/>
            <a:t>Major accounting firms &amp; global businesses</a:t>
          </a:r>
          <a:endParaRPr lang="en-US" dirty="0"/>
        </a:p>
      </dgm:t>
    </dgm:pt>
    <dgm:pt modelId="{132CB10D-1401-49C4-8925-5E97F9CAF348}" type="parTrans" cxnId="{335E0337-1D78-4F01-8766-86CF1514F3C6}">
      <dgm:prSet/>
      <dgm:spPr/>
      <dgm:t>
        <a:bodyPr/>
        <a:lstStyle/>
        <a:p>
          <a:endParaRPr lang="en-US"/>
        </a:p>
      </dgm:t>
    </dgm:pt>
    <dgm:pt modelId="{0FC13DB8-13A5-4495-A3EC-CE7B47477C1B}" type="sibTrans" cxnId="{335E0337-1D78-4F01-8766-86CF1514F3C6}">
      <dgm:prSet/>
      <dgm:spPr/>
      <dgm:t>
        <a:bodyPr/>
        <a:lstStyle/>
        <a:p>
          <a:endParaRPr lang="en-US"/>
        </a:p>
      </dgm:t>
    </dgm:pt>
    <dgm:pt modelId="{DC6773C0-0092-425F-9B32-3EB82A49FA0D}">
      <dgm:prSet/>
      <dgm:spPr/>
      <dgm:t>
        <a:bodyPr/>
        <a:lstStyle/>
        <a:p>
          <a:r>
            <a:rPr lang="en-US" b="0" i="0" dirty="0"/>
            <a:t>International business experience - Cultural Exchange </a:t>
          </a:r>
          <a:endParaRPr lang="en-US" dirty="0"/>
        </a:p>
      </dgm:t>
    </dgm:pt>
    <dgm:pt modelId="{189B0300-70DC-47E6-A20F-0B0F3EB5844A}" type="parTrans" cxnId="{65FBAC92-B1AD-427B-A2AF-B31384DCBBE6}">
      <dgm:prSet/>
      <dgm:spPr/>
      <dgm:t>
        <a:bodyPr/>
        <a:lstStyle/>
        <a:p>
          <a:endParaRPr lang="en-US"/>
        </a:p>
      </dgm:t>
    </dgm:pt>
    <dgm:pt modelId="{F46C477F-D40C-4192-8CF9-B8ED8A7B6175}" type="sibTrans" cxnId="{65FBAC92-B1AD-427B-A2AF-B31384DCBBE6}">
      <dgm:prSet/>
      <dgm:spPr/>
      <dgm:t>
        <a:bodyPr/>
        <a:lstStyle/>
        <a:p>
          <a:endParaRPr lang="en-US"/>
        </a:p>
      </dgm:t>
    </dgm:pt>
    <dgm:pt modelId="{78545126-D579-4312-9A43-AE8E6CB9036B}">
      <dgm:prSet/>
      <dgm:spPr/>
      <dgm:t>
        <a:bodyPr/>
        <a:lstStyle/>
        <a:p>
          <a:r>
            <a:rPr lang="en-US" b="0" i="0" dirty="0"/>
            <a:t>The population is 34,800,860 (World Meters, 2025) </a:t>
          </a:r>
          <a:endParaRPr lang="en-US" dirty="0"/>
        </a:p>
      </dgm:t>
    </dgm:pt>
    <dgm:pt modelId="{7BDA40B0-FBE5-4222-A4D9-953A2AB767A6}" type="parTrans" cxnId="{464F2913-5994-47CC-A906-0DDA1A852D66}">
      <dgm:prSet/>
      <dgm:spPr/>
      <dgm:t>
        <a:bodyPr/>
        <a:lstStyle/>
        <a:p>
          <a:endParaRPr lang="en-US"/>
        </a:p>
      </dgm:t>
    </dgm:pt>
    <dgm:pt modelId="{9E09AE64-16D4-4B55-B589-02CBB3EDA7CC}" type="sibTrans" cxnId="{464F2913-5994-47CC-A906-0DDA1A852D66}">
      <dgm:prSet/>
      <dgm:spPr/>
      <dgm:t>
        <a:bodyPr/>
        <a:lstStyle/>
        <a:p>
          <a:endParaRPr lang="en-US"/>
        </a:p>
      </dgm:t>
    </dgm:pt>
    <dgm:pt modelId="{879A8276-F442-45CC-8C2C-E5BAE47ED74F}">
      <dgm:prSet/>
      <dgm:spPr/>
      <dgm:t>
        <a:bodyPr/>
        <a:lstStyle/>
        <a:p>
          <a:r>
            <a:rPr lang="en-US" dirty="0">
              <a:latin typeface="Calibri"/>
              <a:cs typeface="Calibri"/>
              <a:sym typeface="Calibri"/>
            </a:rPr>
            <a:t>Historical sites (UNESCO World Heritage Site)</a:t>
          </a:r>
          <a:endParaRPr lang="en-US" dirty="0"/>
        </a:p>
      </dgm:t>
    </dgm:pt>
    <dgm:pt modelId="{7947C4E4-21DE-4212-BCE8-D704CBF3E276}" type="parTrans" cxnId="{2824BA0E-27AD-4C67-B2D2-2F9C472C6810}">
      <dgm:prSet/>
      <dgm:spPr/>
      <dgm:t>
        <a:bodyPr/>
        <a:lstStyle/>
        <a:p>
          <a:endParaRPr lang="en-US"/>
        </a:p>
      </dgm:t>
    </dgm:pt>
    <dgm:pt modelId="{D0EC5BA7-E625-4409-9B71-CB6D4C549C13}" type="sibTrans" cxnId="{2824BA0E-27AD-4C67-B2D2-2F9C472C6810}">
      <dgm:prSet/>
      <dgm:spPr/>
      <dgm:t>
        <a:bodyPr/>
        <a:lstStyle/>
        <a:p>
          <a:endParaRPr lang="en-US"/>
        </a:p>
      </dgm:t>
    </dgm:pt>
    <dgm:pt modelId="{6FDD1EFF-2A05-4247-BF99-176449443F2C}">
      <dgm:prSet/>
      <dgm:spPr/>
      <dgm:t>
        <a:bodyPr/>
        <a:lstStyle/>
        <a:p>
          <a:r>
            <a:rPr lang="en-US" dirty="0"/>
            <a:t>Environmental Justice, Sustainability, and Ethics</a:t>
          </a:r>
        </a:p>
      </dgm:t>
    </dgm:pt>
    <dgm:pt modelId="{F02C193A-0004-4F5F-A098-DE420ACC1C72}" type="parTrans" cxnId="{8454FFB5-15DF-463F-91A8-65BCAC3C7FC2}">
      <dgm:prSet/>
      <dgm:spPr/>
      <dgm:t>
        <a:bodyPr/>
        <a:lstStyle/>
        <a:p>
          <a:endParaRPr lang="en-US"/>
        </a:p>
      </dgm:t>
    </dgm:pt>
    <dgm:pt modelId="{99D0DC92-1999-41A5-B997-C97A0C9C9387}" type="sibTrans" cxnId="{8454FFB5-15DF-463F-91A8-65BCAC3C7FC2}">
      <dgm:prSet/>
      <dgm:spPr/>
      <dgm:t>
        <a:bodyPr/>
        <a:lstStyle/>
        <a:p>
          <a:endParaRPr lang="en-US"/>
        </a:p>
      </dgm:t>
    </dgm:pt>
    <dgm:pt modelId="{0FD547ED-2215-47C6-8C80-93E146E50577}" type="pres">
      <dgm:prSet presAssocID="{C069F190-4DB7-4D2A-B2FA-83E9976D9EF8}" presName="linear" presStyleCnt="0">
        <dgm:presLayoutVars>
          <dgm:animLvl val="lvl"/>
          <dgm:resizeHandles val="exact"/>
        </dgm:presLayoutVars>
      </dgm:prSet>
      <dgm:spPr/>
    </dgm:pt>
    <dgm:pt modelId="{4C652AB0-12E8-428A-A281-9B5747BA5BC5}" type="pres">
      <dgm:prSet presAssocID="{E2896384-DD29-48BE-9249-42662D9C4FA0}" presName="parentText" presStyleLbl="node1" presStyleIdx="0" presStyleCnt="6" custLinFactNeighborX="121" custLinFactNeighborY="15397">
        <dgm:presLayoutVars>
          <dgm:chMax val="0"/>
          <dgm:bulletEnabled val="1"/>
        </dgm:presLayoutVars>
      </dgm:prSet>
      <dgm:spPr/>
    </dgm:pt>
    <dgm:pt modelId="{2A9B4E88-74FD-4B5E-B1A2-2D025A432B26}" type="pres">
      <dgm:prSet presAssocID="{B035973F-7CB4-45AB-8530-86E465F15AD9}" presName="spacer" presStyleCnt="0"/>
      <dgm:spPr/>
    </dgm:pt>
    <dgm:pt modelId="{49ED70F6-7B1D-43B8-8CB3-BBE0275A4CCE}" type="pres">
      <dgm:prSet presAssocID="{FF622E12-9DEC-4A91-8F46-0C0C7C2F50E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BD1D611-96FE-4C42-815C-402F5CE818E6}" type="pres">
      <dgm:prSet presAssocID="{0FC13DB8-13A5-4495-A3EC-CE7B47477C1B}" presName="spacer" presStyleCnt="0"/>
      <dgm:spPr/>
    </dgm:pt>
    <dgm:pt modelId="{1B8BFDC4-0605-40F3-A3DA-244F1DF0C01F}" type="pres">
      <dgm:prSet presAssocID="{DC6773C0-0092-425F-9B32-3EB82A49FA0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AA1B22A-4A80-490A-BAA8-D6319819D901}" type="pres">
      <dgm:prSet presAssocID="{F46C477F-D40C-4192-8CF9-B8ED8A7B6175}" presName="spacer" presStyleCnt="0"/>
      <dgm:spPr/>
    </dgm:pt>
    <dgm:pt modelId="{A83321FD-3AC8-4C2C-B945-BF32DBFE3481}" type="pres">
      <dgm:prSet presAssocID="{78545126-D579-4312-9A43-AE8E6CB9036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DB36069-ED42-41E1-96A0-B1571A9871E9}" type="pres">
      <dgm:prSet presAssocID="{9E09AE64-16D4-4B55-B589-02CBB3EDA7CC}" presName="spacer" presStyleCnt="0"/>
      <dgm:spPr/>
    </dgm:pt>
    <dgm:pt modelId="{2CDC30C6-F643-420E-9014-C24D53D7441C}" type="pres">
      <dgm:prSet presAssocID="{879A8276-F442-45CC-8C2C-E5BAE47ED74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057075D-3614-4471-B695-4D06D1A0214D}" type="pres">
      <dgm:prSet presAssocID="{D0EC5BA7-E625-4409-9B71-CB6D4C549C13}" presName="spacer" presStyleCnt="0"/>
      <dgm:spPr/>
    </dgm:pt>
    <dgm:pt modelId="{70C16761-DA68-417B-A0A5-991C4778D9A9}" type="pres">
      <dgm:prSet presAssocID="{6FDD1EFF-2A05-4247-BF99-176449443F2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824BA0E-27AD-4C67-B2D2-2F9C472C6810}" srcId="{C069F190-4DB7-4D2A-B2FA-83E9976D9EF8}" destId="{879A8276-F442-45CC-8C2C-E5BAE47ED74F}" srcOrd="4" destOrd="0" parTransId="{7947C4E4-21DE-4212-BCE8-D704CBF3E276}" sibTransId="{D0EC5BA7-E625-4409-9B71-CB6D4C549C13}"/>
    <dgm:cxn modelId="{464F2913-5994-47CC-A906-0DDA1A852D66}" srcId="{C069F190-4DB7-4D2A-B2FA-83E9976D9EF8}" destId="{78545126-D579-4312-9A43-AE8E6CB9036B}" srcOrd="3" destOrd="0" parTransId="{7BDA40B0-FBE5-4222-A4D9-953A2AB767A6}" sibTransId="{9E09AE64-16D4-4B55-B589-02CBB3EDA7CC}"/>
    <dgm:cxn modelId="{335E0337-1D78-4F01-8766-86CF1514F3C6}" srcId="{C069F190-4DB7-4D2A-B2FA-83E9976D9EF8}" destId="{FF622E12-9DEC-4A91-8F46-0C0C7C2F50EC}" srcOrd="1" destOrd="0" parTransId="{132CB10D-1401-49C4-8925-5E97F9CAF348}" sibTransId="{0FC13DB8-13A5-4495-A3EC-CE7B47477C1B}"/>
    <dgm:cxn modelId="{C5D48B44-A231-4B70-A2BF-59F9F4C59F72}" type="presOf" srcId="{E2896384-DD29-48BE-9249-42662D9C4FA0}" destId="{4C652AB0-12E8-428A-A281-9B5747BA5BC5}" srcOrd="0" destOrd="0" presId="urn:microsoft.com/office/officeart/2005/8/layout/vList2"/>
    <dgm:cxn modelId="{88FB3567-25F6-46DF-B694-E5FBFFDE237F}" srcId="{C069F190-4DB7-4D2A-B2FA-83E9976D9EF8}" destId="{E2896384-DD29-48BE-9249-42662D9C4FA0}" srcOrd="0" destOrd="0" parTransId="{8917A1BC-4733-459D-AF3D-1BB8ADDD639D}" sibTransId="{B035973F-7CB4-45AB-8530-86E465F15AD9}"/>
    <dgm:cxn modelId="{7443FD6E-028A-4359-BC55-5E5B28CE2E15}" type="presOf" srcId="{FF622E12-9DEC-4A91-8F46-0C0C7C2F50EC}" destId="{49ED70F6-7B1D-43B8-8CB3-BBE0275A4CCE}" srcOrd="0" destOrd="0" presId="urn:microsoft.com/office/officeart/2005/8/layout/vList2"/>
    <dgm:cxn modelId="{E788ED7B-0198-430C-B19D-E75C9CB976FB}" type="presOf" srcId="{6FDD1EFF-2A05-4247-BF99-176449443F2C}" destId="{70C16761-DA68-417B-A0A5-991C4778D9A9}" srcOrd="0" destOrd="0" presId="urn:microsoft.com/office/officeart/2005/8/layout/vList2"/>
    <dgm:cxn modelId="{BE95BC7F-A95D-4CA4-91C9-CFD1A1753EC8}" type="presOf" srcId="{879A8276-F442-45CC-8C2C-E5BAE47ED74F}" destId="{2CDC30C6-F643-420E-9014-C24D53D7441C}" srcOrd="0" destOrd="0" presId="urn:microsoft.com/office/officeart/2005/8/layout/vList2"/>
    <dgm:cxn modelId="{65FBAC92-B1AD-427B-A2AF-B31384DCBBE6}" srcId="{C069F190-4DB7-4D2A-B2FA-83E9976D9EF8}" destId="{DC6773C0-0092-425F-9B32-3EB82A49FA0D}" srcOrd="2" destOrd="0" parTransId="{189B0300-70DC-47E6-A20F-0B0F3EB5844A}" sibTransId="{F46C477F-D40C-4192-8CF9-B8ED8A7B6175}"/>
    <dgm:cxn modelId="{D30E4B99-91DC-428A-AEF9-3D5BC75B9BCC}" type="presOf" srcId="{C069F190-4DB7-4D2A-B2FA-83E9976D9EF8}" destId="{0FD547ED-2215-47C6-8C80-93E146E50577}" srcOrd="0" destOrd="0" presId="urn:microsoft.com/office/officeart/2005/8/layout/vList2"/>
    <dgm:cxn modelId="{F9F7E4A8-294D-402E-B337-B85F383740BA}" type="presOf" srcId="{78545126-D579-4312-9A43-AE8E6CB9036B}" destId="{A83321FD-3AC8-4C2C-B945-BF32DBFE3481}" srcOrd="0" destOrd="0" presId="urn:microsoft.com/office/officeart/2005/8/layout/vList2"/>
    <dgm:cxn modelId="{8454FFB5-15DF-463F-91A8-65BCAC3C7FC2}" srcId="{C069F190-4DB7-4D2A-B2FA-83E9976D9EF8}" destId="{6FDD1EFF-2A05-4247-BF99-176449443F2C}" srcOrd="5" destOrd="0" parTransId="{F02C193A-0004-4F5F-A098-DE420ACC1C72}" sibTransId="{99D0DC92-1999-41A5-B997-C97A0C9C9387}"/>
    <dgm:cxn modelId="{58E4CAFD-5C5A-4494-BFB1-377E7A0EC07F}" type="presOf" srcId="{DC6773C0-0092-425F-9B32-3EB82A49FA0D}" destId="{1B8BFDC4-0605-40F3-A3DA-244F1DF0C01F}" srcOrd="0" destOrd="0" presId="urn:microsoft.com/office/officeart/2005/8/layout/vList2"/>
    <dgm:cxn modelId="{0109E7B0-38DD-4A3C-8D1C-106C25303B2A}" type="presParOf" srcId="{0FD547ED-2215-47C6-8C80-93E146E50577}" destId="{4C652AB0-12E8-428A-A281-9B5747BA5BC5}" srcOrd="0" destOrd="0" presId="urn:microsoft.com/office/officeart/2005/8/layout/vList2"/>
    <dgm:cxn modelId="{50B4BF69-2B87-407B-A305-3B830081F838}" type="presParOf" srcId="{0FD547ED-2215-47C6-8C80-93E146E50577}" destId="{2A9B4E88-74FD-4B5E-B1A2-2D025A432B26}" srcOrd="1" destOrd="0" presId="urn:microsoft.com/office/officeart/2005/8/layout/vList2"/>
    <dgm:cxn modelId="{A641780E-C0AE-4246-B755-61F8841C6D79}" type="presParOf" srcId="{0FD547ED-2215-47C6-8C80-93E146E50577}" destId="{49ED70F6-7B1D-43B8-8CB3-BBE0275A4CCE}" srcOrd="2" destOrd="0" presId="urn:microsoft.com/office/officeart/2005/8/layout/vList2"/>
    <dgm:cxn modelId="{D31BB583-A3FE-4443-9003-3785E94F1451}" type="presParOf" srcId="{0FD547ED-2215-47C6-8C80-93E146E50577}" destId="{2BD1D611-96FE-4C42-815C-402F5CE818E6}" srcOrd="3" destOrd="0" presId="urn:microsoft.com/office/officeart/2005/8/layout/vList2"/>
    <dgm:cxn modelId="{FDC89C4F-B122-49C8-8287-045560CF9886}" type="presParOf" srcId="{0FD547ED-2215-47C6-8C80-93E146E50577}" destId="{1B8BFDC4-0605-40F3-A3DA-244F1DF0C01F}" srcOrd="4" destOrd="0" presId="urn:microsoft.com/office/officeart/2005/8/layout/vList2"/>
    <dgm:cxn modelId="{1D98486D-3936-4656-AAB3-5EB89676009C}" type="presParOf" srcId="{0FD547ED-2215-47C6-8C80-93E146E50577}" destId="{0AA1B22A-4A80-490A-BAA8-D6319819D901}" srcOrd="5" destOrd="0" presId="urn:microsoft.com/office/officeart/2005/8/layout/vList2"/>
    <dgm:cxn modelId="{CD30F394-9AED-4C72-8656-D4A15BAC28B3}" type="presParOf" srcId="{0FD547ED-2215-47C6-8C80-93E146E50577}" destId="{A83321FD-3AC8-4C2C-B945-BF32DBFE3481}" srcOrd="6" destOrd="0" presId="urn:microsoft.com/office/officeart/2005/8/layout/vList2"/>
    <dgm:cxn modelId="{BAD5DDA5-B570-4534-A477-2FB0B427ADA4}" type="presParOf" srcId="{0FD547ED-2215-47C6-8C80-93E146E50577}" destId="{CDB36069-ED42-41E1-96A0-B1571A9871E9}" srcOrd="7" destOrd="0" presId="urn:microsoft.com/office/officeart/2005/8/layout/vList2"/>
    <dgm:cxn modelId="{20A4A795-AE3B-4E04-9F69-FF8FF8648595}" type="presParOf" srcId="{0FD547ED-2215-47C6-8C80-93E146E50577}" destId="{2CDC30C6-F643-420E-9014-C24D53D7441C}" srcOrd="8" destOrd="0" presId="urn:microsoft.com/office/officeart/2005/8/layout/vList2"/>
    <dgm:cxn modelId="{AA5EB0C4-7199-4644-AB45-29E644D82670}" type="presParOf" srcId="{0FD547ED-2215-47C6-8C80-93E146E50577}" destId="{E057075D-3614-4471-B695-4D06D1A0214D}" srcOrd="9" destOrd="0" presId="urn:microsoft.com/office/officeart/2005/8/layout/vList2"/>
    <dgm:cxn modelId="{25241B4B-0458-4470-AA7B-9183A98EB102}" type="presParOf" srcId="{0FD547ED-2215-47C6-8C80-93E146E50577}" destId="{70C16761-DA68-417B-A0A5-991C4778D9A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B71921-E1AC-499F-973A-F384FC76090F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066985-DC08-4FDF-884E-B6B606E23977}">
      <dgm:prSet custT="1"/>
      <dgm:spPr/>
      <dgm:t>
        <a:bodyPr/>
        <a:lstStyle/>
        <a:p>
          <a:r>
            <a:rPr lang="en-US" sz="1600" dirty="0"/>
            <a:t>Main Course Objectives</a:t>
          </a:r>
        </a:p>
      </dgm:t>
    </dgm:pt>
    <dgm:pt modelId="{B7FBC8F9-1C93-477B-B174-A8FB32EDAEDB}" type="parTrans" cxnId="{0C90BE7D-63DF-4A62-A3C3-0F6E0940ECF3}">
      <dgm:prSet/>
      <dgm:spPr/>
      <dgm:t>
        <a:bodyPr/>
        <a:lstStyle/>
        <a:p>
          <a:endParaRPr lang="en-US"/>
        </a:p>
      </dgm:t>
    </dgm:pt>
    <dgm:pt modelId="{D293231C-563C-4157-9B4F-806AF3615EDF}" type="sibTrans" cxnId="{0C90BE7D-63DF-4A62-A3C3-0F6E0940ECF3}">
      <dgm:prSet/>
      <dgm:spPr/>
      <dgm:t>
        <a:bodyPr/>
        <a:lstStyle/>
        <a:p>
          <a:endParaRPr lang="en-US"/>
        </a:p>
      </dgm:t>
    </dgm:pt>
    <dgm:pt modelId="{F36F2F86-1753-4803-A2CD-63E58BE1C030}">
      <dgm:prSet custT="1"/>
      <dgm:spPr/>
      <dgm:t>
        <a:bodyPr/>
        <a:lstStyle/>
        <a:p>
          <a:r>
            <a:rPr lang="en-US" sz="1600" dirty="0"/>
            <a:t>Gain an understanding of how cultural, geographic and historical factors impact the business environment.</a:t>
          </a:r>
        </a:p>
      </dgm:t>
    </dgm:pt>
    <dgm:pt modelId="{588F0C1E-4D9D-4B9C-AB24-027582165AA3}" type="parTrans" cxnId="{B4869671-FEA6-4668-BF7A-A868DB220201}">
      <dgm:prSet/>
      <dgm:spPr/>
      <dgm:t>
        <a:bodyPr/>
        <a:lstStyle/>
        <a:p>
          <a:endParaRPr lang="en-US"/>
        </a:p>
      </dgm:t>
    </dgm:pt>
    <dgm:pt modelId="{CF1DD04E-83E7-4F45-BC5B-E243EF15BE6B}" type="sibTrans" cxnId="{B4869671-FEA6-4668-BF7A-A868DB220201}">
      <dgm:prSet/>
      <dgm:spPr/>
      <dgm:t>
        <a:bodyPr/>
        <a:lstStyle/>
        <a:p>
          <a:endParaRPr lang="en-US"/>
        </a:p>
      </dgm:t>
    </dgm:pt>
    <dgm:pt modelId="{CB113303-F5DE-43FF-9678-EAE93F3D54DD}">
      <dgm:prSet custT="1"/>
      <dgm:spPr/>
      <dgm:t>
        <a:bodyPr/>
        <a:lstStyle/>
        <a:p>
          <a:r>
            <a:rPr lang="en-US" sz="1600" dirty="0"/>
            <a:t>Provide students with a basic knowledge of how international financial markets work.</a:t>
          </a:r>
        </a:p>
      </dgm:t>
    </dgm:pt>
    <dgm:pt modelId="{705D0433-CC75-498C-959B-BBD166EE708E}" type="parTrans" cxnId="{B23E2356-38B0-46CA-BFF7-F1700399A03E}">
      <dgm:prSet/>
      <dgm:spPr/>
      <dgm:t>
        <a:bodyPr/>
        <a:lstStyle/>
        <a:p>
          <a:endParaRPr lang="en-US"/>
        </a:p>
      </dgm:t>
    </dgm:pt>
    <dgm:pt modelId="{A7FCC9A9-00BF-44DE-A515-1A6B1FA33A53}" type="sibTrans" cxnId="{B23E2356-38B0-46CA-BFF7-F1700399A03E}">
      <dgm:prSet/>
      <dgm:spPr/>
      <dgm:t>
        <a:bodyPr/>
        <a:lstStyle/>
        <a:p>
          <a:endParaRPr lang="en-US"/>
        </a:p>
      </dgm:t>
    </dgm:pt>
    <dgm:pt modelId="{F171AF0A-50EF-4008-9813-96A03051DB10}">
      <dgm:prSet custT="1"/>
      <dgm:spPr/>
      <dgm:t>
        <a:bodyPr/>
        <a:lstStyle/>
        <a:p>
          <a:r>
            <a:rPr lang="en-US" sz="1600" dirty="0"/>
            <a:t>Provide students with an understanding of exchange rates and why currency values fluctuate. </a:t>
          </a:r>
        </a:p>
      </dgm:t>
    </dgm:pt>
    <dgm:pt modelId="{FFFCB411-92BD-4BC0-AFB8-5BD1E9BC0BCC}" type="parTrans" cxnId="{B63E62D9-29E7-4FFE-9188-67B3715BD1BD}">
      <dgm:prSet/>
      <dgm:spPr/>
      <dgm:t>
        <a:bodyPr/>
        <a:lstStyle/>
        <a:p>
          <a:endParaRPr lang="en-US"/>
        </a:p>
      </dgm:t>
    </dgm:pt>
    <dgm:pt modelId="{68FA077B-ABCF-445B-BFCB-54F13349371A}" type="sibTrans" cxnId="{B63E62D9-29E7-4FFE-9188-67B3715BD1BD}">
      <dgm:prSet/>
      <dgm:spPr/>
      <dgm:t>
        <a:bodyPr/>
        <a:lstStyle/>
        <a:p>
          <a:endParaRPr lang="en-US"/>
        </a:p>
      </dgm:t>
    </dgm:pt>
    <dgm:pt modelId="{5730AE9A-2119-4076-9A1F-B0FCB22F3F28}">
      <dgm:prSet custT="1"/>
      <dgm:spPr/>
      <dgm:t>
        <a:bodyPr/>
        <a:lstStyle/>
        <a:p>
          <a:r>
            <a:rPr lang="en-US" sz="1600" dirty="0"/>
            <a:t>Explore methods used to manage risk in the global markets. </a:t>
          </a:r>
        </a:p>
      </dgm:t>
    </dgm:pt>
    <dgm:pt modelId="{C3D48345-DE6B-450F-91F9-3A24FC7143DD}" type="parTrans" cxnId="{ED84E0AB-C0D4-423B-B517-4F9E7B59F647}">
      <dgm:prSet/>
      <dgm:spPr/>
      <dgm:t>
        <a:bodyPr/>
        <a:lstStyle/>
        <a:p>
          <a:endParaRPr lang="en-US"/>
        </a:p>
      </dgm:t>
    </dgm:pt>
    <dgm:pt modelId="{BCCAE0CE-130F-4A9C-BDFF-0C9A70C951D3}" type="sibTrans" cxnId="{ED84E0AB-C0D4-423B-B517-4F9E7B59F647}">
      <dgm:prSet/>
      <dgm:spPr/>
      <dgm:t>
        <a:bodyPr/>
        <a:lstStyle/>
        <a:p>
          <a:endParaRPr lang="en-US"/>
        </a:p>
      </dgm:t>
    </dgm:pt>
    <dgm:pt modelId="{B96E0C5A-ED21-4217-9E9D-DF2F8B93EA3B}">
      <dgm:prSet custT="1"/>
      <dgm:spPr/>
      <dgm:t>
        <a:bodyPr/>
        <a:lstStyle/>
        <a:p>
          <a:r>
            <a:rPr lang="en-US" sz="1600" dirty="0"/>
            <a:t>Discuss general accounting issues associated with operating in different countries with different currencies.</a:t>
          </a:r>
        </a:p>
      </dgm:t>
    </dgm:pt>
    <dgm:pt modelId="{16F0D3D2-C0E1-4BC0-92B4-0A0ED51651B7}" type="parTrans" cxnId="{A4709D1D-8270-4321-9696-009393CB62A0}">
      <dgm:prSet/>
      <dgm:spPr/>
      <dgm:t>
        <a:bodyPr/>
        <a:lstStyle/>
        <a:p>
          <a:endParaRPr lang="en-US"/>
        </a:p>
      </dgm:t>
    </dgm:pt>
    <dgm:pt modelId="{A2387B62-674A-436C-8C47-9FC75F905A4D}" type="sibTrans" cxnId="{A4709D1D-8270-4321-9696-009393CB62A0}">
      <dgm:prSet/>
      <dgm:spPr/>
      <dgm:t>
        <a:bodyPr/>
        <a:lstStyle/>
        <a:p>
          <a:endParaRPr lang="en-US"/>
        </a:p>
      </dgm:t>
    </dgm:pt>
    <dgm:pt modelId="{6EDD996A-DDA0-45CB-9A4D-23DE9740C5BB}">
      <dgm:prSet custT="1"/>
      <dgm:spPr/>
      <dgm:t>
        <a:bodyPr/>
        <a:lstStyle/>
        <a:p>
          <a:r>
            <a:rPr lang="en-US" sz="1600" dirty="0"/>
            <a:t>Analyze the financial statements of multinational companies.</a:t>
          </a:r>
        </a:p>
      </dgm:t>
    </dgm:pt>
    <dgm:pt modelId="{0A62DB2F-A666-4ECA-B01B-85208ECACD72}" type="parTrans" cxnId="{258F8CF5-6C16-4722-9FAF-1654302DBCF4}">
      <dgm:prSet/>
      <dgm:spPr/>
      <dgm:t>
        <a:bodyPr/>
        <a:lstStyle/>
        <a:p>
          <a:endParaRPr lang="en-US"/>
        </a:p>
      </dgm:t>
    </dgm:pt>
    <dgm:pt modelId="{FECA5B8F-6941-4AC7-9344-495B4C1D55F3}" type="sibTrans" cxnId="{258F8CF5-6C16-4722-9FAF-1654302DBCF4}">
      <dgm:prSet/>
      <dgm:spPr/>
      <dgm:t>
        <a:bodyPr/>
        <a:lstStyle/>
        <a:p>
          <a:endParaRPr lang="en-US"/>
        </a:p>
      </dgm:t>
    </dgm:pt>
    <dgm:pt modelId="{5BCF761D-F907-4F06-A1A5-5CD91CB9A221}">
      <dgm:prSet custT="1"/>
      <dgm:spPr/>
      <dgm:t>
        <a:bodyPr/>
        <a:lstStyle/>
        <a:p>
          <a:r>
            <a:rPr lang="en-US" sz="1600" dirty="0"/>
            <a:t>Support student learning through site visits to cultural sites and various businesses.</a:t>
          </a:r>
        </a:p>
      </dgm:t>
    </dgm:pt>
    <dgm:pt modelId="{80A6B2D8-FBF1-4ED6-8047-B35187520006}" type="parTrans" cxnId="{1C911E72-690A-448C-9FF9-AF1CCF38F195}">
      <dgm:prSet/>
      <dgm:spPr/>
      <dgm:t>
        <a:bodyPr/>
        <a:lstStyle/>
        <a:p>
          <a:endParaRPr lang="en-US"/>
        </a:p>
      </dgm:t>
    </dgm:pt>
    <dgm:pt modelId="{0B8885F0-757F-4910-A830-14E263A303E2}" type="sibTrans" cxnId="{1C911E72-690A-448C-9FF9-AF1CCF38F195}">
      <dgm:prSet/>
      <dgm:spPr/>
      <dgm:t>
        <a:bodyPr/>
        <a:lstStyle/>
        <a:p>
          <a:endParaRPr lang="en-US"/>
        </a:p>
      </dgm:t>
    </dgm:pt>
    <dgm:pt modelId="{39199F4E-E43C-4229-864F-06A0AD7FFB69}">
      <dgm:prSet custT="1"/>
      <dgm:spPr/>
      <dgm:t>
        <a:bodyPr/>
        <a:lstStyle/>
        <a:p>
          <a:r>
            <a:rPr lang="en-US" sz="1600" dirty="0"/>
            <a:t>Explore ethics, environmental justice, and sustainability practices in the Country.</a:t>
          </a:r>
        </a:p>
      </dgm:t>
    </dgm:pt>
    <dgm:pt modelId="{D9B1597E-773A-4D9C-9765-AFCC13D2FD29}" type="parTrans" cxnId="{A80985FD-5AB7-4887-A756-6DD110BD28DF}">
      <dgm:prSet/>
      <dgm:spPr/>
      <dgm:t>
        <a:bodyPr/>
        <a:lstStyle/>
        <a:p>
          <a:endParaRPr lang="en-US"/>
        </a:p>
      </dgm:t>
    </dgm:pt>
    <dgm:pt modelId="{2B75441C-D4FA-400C-9149-8DFCFACAF258}" type="sibTrans" cxnId="{A80985FD-5AB7-4887-A756-6DD110BD28DF}">
      <dgm:prSet/>
      <dgm:spPr/>
      <dgm:t>
        <a:bodyPr/>
        <a:lstStyle/>
        <a:p>
          <a:endParaRPr lang="en-US"/>
        </a:p>
      </dgm:t>
    </dgm:pt>
    <dgm:pt modelId="{7115B579-C21B-4761-9C8B-098BB0EA98DA}">
      <dgm:prSet custT="1"/>
      <dgm:spPr/>
      <dgm:t>
        <a:bodyPr/>
        <a:lstStyle/>
        <a:p>
          <a:r>
            <a:rPr lang="en-US" sz="1600" dirty="0"/>
            <a:t>Become familiar with accounting for foreign currency transactions and translation.</a:t>
          </a:r>
        </a:p>
      </dgm:t>
    </dgm:pt>
    <dgm:pt modelId="{BB592ADF-22DE-4499-83EA-1AB1FBC46A6F}" type="parTrans" cxnId="{E3E6AB5D-7420-4225-B7CC-F4AA7B0AF5F6}">
      <dgm:prSet/>
      <dgm:spPr/>
      <dgm:t>
        <a:bodyPr/>
        <a:lstStyle/>
        <a:p>
          <a:endParaRPr lang="en-US"/>
        </a:p>
      </dgm:t>
    </dgm:pt>
    <dgm:pt modelId="{749AB46A-7D75-44F2-B782-90CF7010C2AE}" type="sibTrans" cxnId="{E3E6AB5D-7420-4225-B7CC-F4AA7B0AF5F6}">
      <dgm:prSet/>
      <dgm:spPr/>
      <dgm:t>
        <a:bodyPr/>
        <a:lstStyle/>
        <a:p>
          <a:endParaRPr lang="en-US"/>
        </a:p>
      </dgm:t>
    </dgm:pt>
    <dgm:pt modelId="{A1DDADE9-55AE-4470-B9ED-26A3828D7D98}">
      <dgm:prSet custT="1"/>
      <dgm:spPr/>
      <dgm:t>
        <a:bodyPr/>
        <a:lstStyle/>
        <a:p>
          <a:r>
            <a:rPr lang="en-US" sz="1600" dirty="0"/>
            <a:t>Become familiar with the similarities and differences between International Financial Reporting Standards (IFRS) and U.S. Generally Accepted Accounting Principles (GAAP).</a:t>
          </a:r>
        </a:p>
      </dgm:t>
    </dgm:pt>
    <dgm:pt modelId="{FD4D2AC2-FC69-46CA-9125-7EA4C1FC267F}" type="parTrans" cxnId="{2789B4B7-A38D-4511-9C20-2F3AEF54F50E}">
      <dgm:prSet/>
      <dgm:spPr/>
      <dgm:t>
        <a:bodyPr/>
        <a:lstStyle/>
        <a:p>
          <a:endParaRPr lang="en-US"/>
        </a:p>
      </dgm:t>
    </dgm:pt>
    <dgm:pt modelId="{CA23CA88-2F24-4A84-8408-CE8461D103AE}" type="sibTrans" cxnId="{2789B4B7-A38D-4511-9C20-2F3AEF54F50E}">
      <dgm:prSet/>
      <dgm:spPr/>
      <dgm:t>
        <a:bodyPr/>
        <a:lstStyle/>
        <a:p>
          <a:endParaRPr lang="en-US"/>
        </a:p>
      </dgm:t>
    </dgm:pt>
    <dgm:pt modelId="{CAB25CC6-9279-4408-A9AC-CCC53673B394}">
      <dgm:prSet custT="1"/>
      <dgm:spPr/>
      <dgm:t>
        <a:bodyPr/>
        <a:lstStyle/>
        <a:p>
          <a:r>
            <a:rPr lang="en-US" sz="1600" dirty="0"/>
            <a:t>Explore cultural practices within the Country.</a:t>
          </a:r>
        </a:p>
      </dgm:t>
    </dgm:pt>
    <dgm:pt modelId="{1EC2EF11-D132-419D-8D20-2763ADC4EE4D}" type="parTrans" cxnId="{F3B8063F-25BA-4416-AEE2-C26CD7A7230B}">
      <dgm:prSet/>
      <dgm:spPr/>
      <dgm:t>
        <a:bodyPr/>
        <a:lstStyle/>
        <a:p>
          <a:endParaRPr lang="en-US"/>
        </a:p>
      </dgm:t>
    </dgm:pt>
    <dgm:pt modelId="{7F21EAC5-0E86-43D8-A973-DA21EA363484}" type="sibTrans" cxnId="{F3B8063F-25BA-4416-AEE2-C26CD7A7230B}">
      <dgm:prSet/>
      <dgm:spPr/>
      <dgm:t>
        <a:bodyPr/>
        <a:lstStyle/>
        <a:p>
          <a:endParaRPr lang="en-US"/>
        </a:p>
      </dgm:t>
    </dgm:pt>
    <dgm:pt modelId="{51699EE2-2054-4186-BF0C-19F64885B24E}">
      <dgm:prSet custT="1"/>
      <dgm:spPr/>
      <dgm:t>
        <a:bodyPr/>
        <a:lstStyle/>
        <a:p>
          <a:r>
            <a:rPr lang="en-US" sz="1600" dirty="0"/>
            <a:t>Cultivate critical thinking, leadership, and communication skills.</a:t>
          </a:r>
        </a:p>
      </dgm:t>
    </dgm:pt>
    <dgm:pt modelId="{915ADCAB-A4D9-448F-B236-1BDC0111D9B4}" type="parTrans" cxnId="{CE39A03B-67FD-47DE-A039-F8004C860B00}">
      <dgm:prSet/>
      <dgm:spPr/>
      <dgm:t>
        <a:bodyPr/>
        <a:lstStyle/>
        <a:p>
          <a:endParaRPr lang="en-US"/>
        </a:p>
      </dgm:t>
    </dgm:pt>
    <dgm:pt modelId="{5375DD37-741F-4008-AE14-AE0F117710FE}" type="sibTrans" cxnId="{CE39A03B-67FD-47DE-A039-F8004C860B00}">
      <dgm:prSet/>
      <dgm:spPr/>
      <dgm:t>
        <a:bodyPr/>
        <a:lstStyle/>
        <a:p>
          <a:endParaRPr lang="en-US"/>
        </a:p>
      </dgm:t>
    </dgm:pt>
    <dgm:pt modelId="{6C366BDE-DD49-4253-873F-1FC32D60CBB4}" type="pres">
      <dgm:prSet presAssocID="{3AB71921-E1AC-499F-973A-F384FC76090F}" presName="cycle" presStyleCnt="0">
        <dgm:presLayoutVars>
          <dgm:dir/>
          <dgm:resizeHandles val="exact"/>
        </dgm:presLayoutVars>
      </dgm:prSet>
      <dgm:spPr/>
    </dgm:pt>
    <dgm:pt modelId="{28AF3F8F-E669-4548-A695-1966346A2B78}" type="pres">
      <dgm:prSet presAssocID="{59066985-DC08-4FDF-884E-B6B606E23977}" presName="node" presStyleLbl="node1" presStyleIdx="0" presStyleCnt="1" custScaleX="108976" custRadScaleRad="99624" custRadScaleInc="-220">
        <dgm:presLayoutVars>
          <dgm:bulletEnabled val="1"/>
        </dgm:presLayoutVars>
      </dgm:prSet>
      <dgm:spPr/>
    </dgm:pt>
  </dgm:ptLst>
  <dgm:cxnLst>
    <dgm:cxn modelId="{8FF3FC07-11DF-4F84-ADA4-23BA9A2569CB}" type="presOf" srcId="{3AB71921-E1AC-499F-973A-F384FC76090F}" destId="{6C366BDE-DD49-4253-873F-1FC32D60CBB4}" srcOrd="0" destOrd="0" presId="urn:microsoft.com/office/officeart/2005/8/layout/cycle5"/>
    <dgm:cxn modelId="{E5AF3815-C70C-4BFF-AA42-1A34632C8FC6}" type="presOf" srcId="{5730AE9A-2119-4076-9A1F-B0FCB22F3F28}" destId="{28AF3F8F-E669-4548-A695-1966346A2B78}" srcOrd="0" destOrd="4" presId="urn:microsoft.com/office/officeart/2005/8/layout/cycle5"/>
    <dgm:cxn modelId="{A4709D1D-8270-4321-9696-009393CB62A0}" srcId="{59066985-DC08-4FDF-884E-B6B606E23977}" destId="{B96E0C5A-ED21-4217-9E9D-DF2F8B93EA3B}" srcOrd="4" destOrd="0" parTransId="{16F0D3D2-C0E1-4BC0-92B4-0A0ED51651B7}" sibTransId="{A2387B62-674A-436C-8C47-9FC75F905A4D}"/>
    <dgm:cxn modelId="{E9979236-359C-4443-A2BA-735CA35A0A3F}" type="presOf" srcId="{F36F2F86-1753-4803-A2CD-63E58BE1C030}" destId="{28AF3F8F-E669-4548-A695-1966346A2B78}" srcOrd="0" destOrd="1" presId="urn:microsoft.com/office/officeart/2005/8/layout/cycle5"/>
    <dgm:cxn modelId="{CE39A03B-67FD-47DE-A039-F8004C860B00}" srcId="{59066985-DC08-4FDF-884E-B6B606E23977}" destId="{51699EE2-2054-4186-BF0C-19F64885B24E}" srcOrd="11" destOrd="0" parTransId="{915ADCAB-A4D9-448F-B236-1BDC0111D9B4}" sibTransId="{5375DD37-741F-4008-AE14-AE0F117710FE}"/>
    <dgm:cxn modelId="{F3B8063F-25BA-4416-AEE2-C26CD7A7230B}" srcId="{59066985-DC08-4FDF-884E-B6B606E23977}" destId="{CAB25CC6-9279-4408-A9AC-CCC53673B394}" srcOrd="10" destOrd="0" parTransId="{1EC2EF11-D132-419D-8D20-2763ADC4EE4D}" sibTransId="{7F21EAC5-0E86-43D8-A973-DA21EA363484}"/>
    <dgm:cxn modelId="{E3E6AB5D-7420-4225-B7CC-F4AA7B0AF5F6}" srcId="{59066985-DC08-4FDF-884E-B6B606E23977}" destId="{7115B579-C21B-4761-9C8B-098BB0EA98DA}" srcOrd="8" destOrd="0" parTransId="{BB592ADF-22DE-4499-83EA-1AB1FBC46A6F}" sibTransId="{749AB46A-7D75-44F2-B782-90CF7010C2AE}"/>
    <dgm:cxn modelId="{1D7FA845-15FA-452A-98D6-C4F086B323C0}" type="presOf" srcId="{6EDD996A-DDA0-45CB-9A4D-23DE9740C5BB}" destId="{28AF3F8F-E669-4548-A695-1966346A2B78}" srcOrd="0" destOrd="6" presId="urn:microsoft.com/office/officeart/2005/8/layout/cycle5"/>
    <dgm:cxn modelId="{70AEDE45-6D31-483A-8700-91CB5AD1AD15}" type="presOf" srcId="{CAB25CC6-9279-4408-A9AC-CCC53673B394}" destId="{28AF3F8F-E669-4548-A695-1966346A2B78}" srcOrd="0" destOrd="11" presId="urn:microsoft.com/office/officeart/2005/8/layout/cycle5"/>
    <dgm:cxn modelId="{329CB646-5EA0-4F8F-8B37-53B3720A95B2}" type="presOf" srcId="{CB113303-F5DE-43FF-9678-EAE93F3D54DD}" destId="{28AF3F8F-E669-4548-A695-1966346A2B78}" srcOrd="0" destOrd="2" presId="urn:microsoft.com/office/officeart/2005/8/layout/cycle5"/>
    <dgm:cxn modelId="{F30F124D-44A6-4537-9337-DB281177FA28}" type="presOf" srcId="{A1DDADE9-55AE-4470-B9ED-26A3828D7D98}" destId="{28AF3F8F-E669-4548-A695-1966346A2B78}" srcOrd="0" destOrd="10" presId="urn:microsoft.com/office/officeart/2005/8/layout/cycle5"/>
    <dgm:cxn modelId="{B4869671-FEA6-4668-BF7A-A868DB220201}" srcId="{59066985-DC08-4FDF-884E-B6B606E23977}" destId="{F36F2F86-1753-4803-A2CD-63E58BE1C030}" srcOrd="0" destOrd="0" parTransId="{588F0C1E-4D9D-4B9C-AB24-027582165AA3}" sibTransId="{CF1DD04E-83E7-4F45-BC5B-E243EF15BE6B}"/>
    <dgm:cxn modelId="{1C911E72-690A-448C-9FF9-AF1CCF38F195}" srcId="{59066985-DC08-4FDF-884E-B6B606E23977}" destId="{5BCF761D-F907-4F06-A1A5-5CD91CB9A221}" srcOrd="6" destOrd="0" parTransId="{80A6B2D8-FBF1-4ED6-8047-B35187520006}" sibTransId="{0B8885F0-757F-4910-A830-14E263A303E2}"/>
    <dgm:cxn modelId="{27F0B472-091C-40D5-9D3E-F0E20E52CAB0}" type="presOf" srcId="{39199F4E-E43C-4229-864F-06A0AD7FFB69}" destId="{28AF3F8F-E669-4548-A695-1966346A2B78}" srcOrd="0" destOrd="8" presId="urn:microsoft.com/office/officeart/2005/8/layout/cycle5"/>
    <dgm:cxn modelId="{A73E5873-B403-48EE-AADF-4B4A84DB2776}" type="presOf" srcId="{51699EE2-2054-4186-BF0C-19F64885B24E}" destId="{28AF3F8F-E669-4548-A695-1966346A2B78}" srcOrd="0" destOrd="12" presId="urn:microsoft.com/office/officeart/2005/8/layout/cycle5"/>
    <dgm:cxn modelId="{B23E2356-38B0-46CA-BFF7-F1700399A03E}" srcId="{59066985-DC08-4FDF-884E-B6B606E23977}" destId="{CB113303-F5DE-43FF-9678-EAE93F3D54DD}" srcOrd="1" destOrd="0" parTransId="{705D0433-CC75-498C-959B-BBD166EE708E}" sibTransId="{A7FCC9A9-00BF-44DE-A515-1A6B1FA33A53}"/>
    <dgm:cxn modelId="{0C90BE7D-63DF-4A62-A3C3-0F6E0940ECF3}" srcId="{3AB71921-E1AC-499F-973A-F384FC76090F}" destId="{59066985-DC08-4FDF-884E-B6B606E23977}" srcOrd="0" destOrd="0" parTransId="{B7FBC8F9-1C93-477B-B174-A8FB32EDAEDB}" sibTransId="{D293231C-563C-4157-9B4F-806AF3615EDF}"/>
    <dgm:cxn modelId="{ED84E0AB-C0D4-423B-B517-4F9E7B59F647}" srcId="{59066985-DC08-4FDF-884E-B6B606E23977}" destId="{5730AE9A-2119-4076-9A1F-B0FCB22F3F28}" srcOrd="3" destOrd="0" parTransId="{C3D48345-DE6B-450F-91F9-3A24FC7143DD}" sibTransId="{BCCAE0CE-130F-4A9C-BDFF-0C9A70C951D3}"/>
    <dgm:cxn modelId="{22A021B7-EFF5-4FD7-8C53-2C2E747803CD}" type="presOf" srcId="{B96E0C5A-ED21-4217-9E9D-DF2F8B93EA3B}" destId="{28AF3F8F-E669-4548-A695-1966346A2B78}" srcOrd="0" destOrd="5" presId="urn:microsoft.com/office/officeart/2005/8/layout/cycle5"/>
    <dgm:cxn modelId="{2789B4B7-A38D-4511-9C20-2F3AEF54F50E}" srcId="{59066985-DC08-4FDF-884E-B6B606E23977}" destId="{A1DDADE9-55AE-4470-B9ED-26A3828D7D98}" srcOrd="9" destOrd="0" parTransId="{FD4D2AC2-FC69-46CA-9125-7EA4C1FC267F}" sibTransId="{CA23CA88-2F24-4A84-8408-CE8461D103AE}"/>
    <dgm:cxn modelId="{2342E9C6-B8D6-47B6-8439-6E4E64DB6145}" type="presOf" srcId="{7115B579-C21B-4761-9C8B-098BB0EA98DA}" destId="{28AF3F8F-E669-4548-A695-1966346A2B78}" srcOrd="0" destOrd="9" presId="urn:microsoft.com/office/officeart/2005/8/layout/cycle5"/>
    <dgm:cxn modelId="{672742C8-E09C-4B02-B7E4-55F9671B74F6}" type="presOf" srcId="{F171AF0A-50EF-4008-9813-96A03051DB10}" destId="{28AF3F8F-E669-4548-A695-1966346A2B78}" srcOrd="0" destOrd="3" presId="urn:microsoft.com/office/officeart/2005/8/layout/cycle5"/>
    <dgm:cxn modelId="{B2E268CD-63E8-4AA5-955B-F43E16933BCB}" type="presOf" srcId="{5BCF761D-F907-4F06-A1A5-5CD91CB9A221}" destId="{28AF3F8F-E669-4548-A695-1966346A2B78}" srcOrd="0" destOrd="7" presId="urn:microsoft.com/office/officeart/2005/8/layout/cycle5"/>
    <dgm:cxn modelId="{B42BCECD-924C-4CBD-9413-8D5F62E0295A}" type="presOf" srcId="{59066985-DC08-4FDF-884E-B6B606E23977}" destId="{28AF3F8F-E669-4548-A695-1966346A2B78}" srcOrd="0" destOrd="0" presId="urn:microsoft.com/office/officeart/2005/8/layout/cycle5"/>
    <dgm:cxn modelId="{B63E62D9-29E7-4FFE-9188-67B3715BD1BD}" srcId="{59066985-DC08-4FDF-884E-B6B606E23977}" destId="{F171AF0A-50EF-4008-9813-96A03051DB10}" srcOrd="2" destOrd="0" parTransId="{FFFCB411-92BD-4BC0-AFB8-5BD1E9BC0BCC}" sibTransId="{68FA077B-ABCF-445B-BFCB-54F13349371A}"/>
    <dgm:cxn modelId="{258F8CF5-6C16-4722-9FAF-1654302DBCF4}" srcId="{59066985-DC08-4FDF-884E-B6B606E23977}" destId="{6EDD996A-DDA0-45CB-9A4D-23DE9740C5BB}" srcOrd="5" destOrd="0" parTransId="{0A62DB2F-A666-4ECA-B01B-85208ECACD72}" sibTransId="{FECA5B8F-6941-4AC7-9344-495B4C1D55F3}"/>
    <dgm:cxn modelId="{A80985FD-5AB7-4887-A756-6DD110BD28DF}" srcId="{59066985-DC08-4FDF-884E-B6B606E23977}" destId="{39199F4E-E43C-4229-864F-06A0AD7FFB69}" srcOrd="7" destOrd="0" parTransId="{D9B1597E-773A-4D9C-9765-AFCC13D2FD29}" sibTransId="{2B75441C-D4FA-400C-9149-8DFCFACAF258}"/>
    <dgm:cxn modelId="{AC7A2190-0F66-41B3-9D61-DCCCDE891698}" type="presParOf" srcId="{6C366BDE-DD49-4253-873F-1FC32D60CBB4}" destId="{28AF3F8F-E669-4548-A695-1966346A2B78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638F36-4600-43E4-A923-A03D2B3D76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1AEAC0E-E05A-46C7-82ED-62B0A3F0F5F9}">
      <dgm:prSet/>
      <dgm:spPr/>
      <dgm:t>
        <a:bodyPr/>
        <a:lstStyle/>
        <a:p>
          <a:r>
            <a:rPr lang="en-US" dirty="0"/>
            <a:t>Learning Aims:</a:t>
          </a:r>
        </a:p>
      </dgm:t>
    </dgm:pt>
    <dgm:pt modelId="{58D2D388-74AC-4CC5-B8B2-CA7E6F01D36C}" type="parTrans" cxnId="{51BBD57E-2BEB-4D29-ACC2-3D2658DF5B7D}">
      <dgm:prSet/>
      <dgm:spPr/>
      <dgm:t>
        <a:bodyPr/>
        <a:lstStyle/>
        <a:p>
          <a:endParaRPr lang="en-US"/>
        </a:p>
      </dgm:t>
    </dgm:pt>
    <dgm:pt modelId="{B03D322D-2B3E-4D92-A8DA-4300FEFC65F9}" type="sibTrans" cxnId="{51BBD57E-2BEB-4D29-ACC2-3D2658DF5B7D}">
      <dgm:prSet/>
      <dgm:spPr/>
      <dgm:t>
        <a:bodyPr/>
        <a:lstStyle/>
        <a:p>
          <a:endParaRPr lang="en-US"/>
        </a:p>
      </dgm:t>
    </dgm:pt>
    <dgm:pt modelId="{AFD4720C-2F54-4ECC-9AE5-2E8BA687EAA2}">
      <dgm:prSet/>
      <dgm:spPr/>
      <dgm:t>
        <a:bodyPr/>
        <a:lstStyle/>
        <a:p>
          <a:r>
            <a:rPr lang="en-US" dirty="0"/>
            <a:t>Intellectual Excellence</a:t>
          </a:r>
        </a:p>
      </dgm:t>
    </dgm:pt>
    <dgm:pt modelId="{3E083A67-CCFF-4F2C-9CC4-657227DA3410}" type="parTrans" cxnId="{3A471BD6-4E0F-4466-ABC5-DA86CAAE90F7}">
      <dgm:prSet/>
      <dgm:spPr/>
      <dgm:t>
        <a:bodyPr/>
        <a:lstStyle/>
        <a:p>
          <a:endParaRPr lang="en-US"/>
        </a:p>
      </dgm:t>
    </dgm:pt>
    <dgm:pt modelId="{0E7B4EF4-F129-4132-8C38-AB67C2F9DB04}" type="sibTrans" cxnId="{3A471BD6-4E0F-4466-ABC5-DA86CAAE90F7}">
      <dgm:prSet/>
      <dgm:spPr/>
      <dgm:t>
        <a:bodyPr/>
        <a:lstStyle/>
        <a:p>
          <a:endParaRPr lang="en-US"/>
        </a:p>
      </dgm:t>
    </dgm:pt>
    <dgm:pt modelId="{EB93A4E3-3B6E-4F9D-BCC0-02CD4E98125C}">
      <dgm:prSet/>
      <dgm:spPr/>
      <dgm:t>
        <a:bodyPr/>
        <a:lstStyle/>
        <a:p>
          <a:r>
            <a:rPr lang="en-US" dirty="0"/>
            <a:t>Critical Understanding: Thinking, Reading, and Analyzing</a:t>
          </a:r>
        </a:p>
      </dgm:t>
    </dgm:pt>
    <dgm:pt modelId="{BD406221-B9F8-4A73-B22C-69865C76E319}" type="parTrans" cxnId="{B586A38D-F093-4FD1-8B6C-739B8605DB55}">
      <dgm:prSet/>
      <dgm:spPr/>
      <dgm:t>
        <a:bodyPr/>
        <a:lstStyle/>
        <a:p>
          <a:endParaRPr lang="en-US"/>
        </a:p>
      </dgm:t>
    </dgm:pt>
    <dgm:pt modelId="{FE4724E1-0A14-47BA-A4E3-61215CBB2F72}" type="sibTrans" cxnId="{B586A38D-F093-4FD1-8B6C-739B8605DB55}">
      <dgm:prSet/>
      <dgm:spPr/>
      <dgm:t>
        <a:bodyPr/>
        <a:lstStyle/>
        <a:p>
          <a:endParaRPr lang="en-US"/>
        </a:p>
      </dgm:t>
    </dgm:pt>
    <dgm:pt modelId="{94E0B261-F7A9-4F93-9EE4-440419F334AB}">
      <dgm:prSet/>
      <dgm:spPr/>
      <dgm:t>
        <a:bodyPr/>
        <a:lstStyle/>
        <a:p>
          <a:r>
            <a:rPr lang="en-US" dirty="0"/>
            <a:t>Leadership</a:t>
          </a:r>
        </a:p>
      </dgm:t>
    </dgm:pt>
    <dgm:pt modelId="{37E24749-492F-4DA4-942B-B571803F711E}" type="parTrans" cxnId="{F0C761C8-A351-413A-8F71-E18908DE4AED}">
      <dgm:prSet/>
      <dgm:spPr/>
      <dgm:t>
        <a:bodyPr/>
        <a:lstStyle/>
        <a:p>
          <a:endParaRPr lang="en-US"/>
        </a:p>
      </dgm:t>
    </dgm:pt>
    <dgm:pt modelId="{E618A14F-BF32-46DE-8B2E-F21CE212358E}" type="sibTrans" cxnId="{F0C761C8-A351-413A-8F71-E18908DE4AED}">
      <dgm:prSet/>
      <dgm:spPr/>
      <dgm:t>
        <a:bodyPr/>
        <a:lstStyle/>
        <a:p>
          <a:endParaRPr lang="en-US"/>
        </a:p>
      </dgm:t>
    </dgm:pt>
    <dgm:pt modelId="{A943F45C-C25D-429C-B2CA-EB9D92EF31CF}">
      <dgm:prSet/>
      <dgm:spPr/>
      <dgm:t>
        <a:bodyPr/>
        <a:lstStyle/>
        <a:p>
          <a:r>
            <a:rPr lang="en-US" dirty="0"/>
            <a:t>Faith and Mission</a:t>
          </a:r>
        </a:p>
      </dgm:t>
    </dgm:pt>
    <dgm:pt modelId="{44997177-A98C-434A-8861-AF14BA8AB84A}" type="parTrans" cxnId="{BEBD5556-93E7-4CE8-B440-A008CF9C9D0D}">
      <dgm:prSet/>
      <dgm:spPr/>
      <dgm:t>
        <a:bodyPr/>
        <a:lstStyle/>
        <a:p>
          <a:endParaRPr lang="en-US"/>
        </a:p>
      </dgm:t>
    </dgm:pt>
    <dgm:pt modelId="{FB39730A-37DD-457D-B74F-679BC4FA0499}" type="sibTrans" cxnId="{BEBD5556-93E7-4CE8-B440-A008CF9C9D0D}">
      <dgm:prSet/>
      <dgm:spPr/>
      <dgm:t>
        <a:bodyPr/>
        <a:lstStyle/>
        <a:p>
          <a:endParaRPr lang="en-US"/>
        </a:p>
      </dgm:t>
    </dgm:pt>
    <dgm:pt modelId="{5F34C44A-5755-4323-A358-FA1D1E2BC5F3}">
      <dgm:prSet/>
      <dgm:spPr/>
      <dgm:t>
        <a:bodyPr/>
        <a:lstStyle/>
        <a:p>
          <a:r>
            <a:rPr lang="en-US" dirty="0"/>
            <a:t>Promotion of Justice</a:t>
          </a:r>
        </a:p>
      </dgm:t>
    </dgm:pt>
    <dgm:pt modelId="{C9AD26D6-9C33-4E0D-8A60-266410BADA23}" type="parTrans" cxnId="{7F98B3A3-944E-44D2-ACAC-A6CCE140E462}">
      <dgm:prSet/>
      <dgm:spPr/>
      <dgm:t>
        <a:bodyPr/>
        <a:lstStyle/>
        <a:p>
          <a:endParaRPr lang="en-US"/>
        </a:p>
      </dgm:t>
    </dgm:pt>
    <dgm:pt modelId="{F78681D5-019C-40FF-8B1A-245FCA924787}" type="sibTrans" cxnId="{7F98B3A3-944E-44D2-ACAC-A6CCE140E462}">
      <dgm:prSet/>
      <dgm:spPr/>
      <dgm:t>
        <a:bodyPr/>
        <a:lstStyle/>
        <a:p>
          <a:endParaRPr lang="en-US"/>
        </a:p>
      </dgm:t>
    </dgm:pt>
    <dgm:pt modelId="{45906D53-7A9C-4FEC-9D14-4C7C43A24135}">
      <dgm:prSet/>
      <dgm:spPr/>
      <dgm:t>
        <a:bodyPr/>
        <a:lstStyle/>
        <a:p>
          <a:r>
            <a:rPr lang="en-US" dirty="0"/>
            <a:t>Diversity</a:t>
          </a:r>
        </a:p>
      </dgm:t>
    </dgm:pt>
    <dgm:pt modelId="{0191B9CA-B792-4D28-8663-594A8313876F}" type="parTrans" cxnId="{E169AF0D-5662-4306-AA27-C5BD1B9E575D}">
      <dgm:prSet/>
      <dgm:spPr/>
      <dgm:t>
        <a:bodyPr/>
        <a:lstStyle/>
        <a:p>
          <a:endParaRPr lang="en-US"/>
        </a:p>
      </dgm:t>
    </dgm:pt>
    <dgm:pt modelId="{B681D650-31E6-4502-B5B0-9FAC0D1FDC0D}" type="sibTrans" cxnId="{E169AF0D-5662-4306-AA27-C5BD1B9E575D}">
      <dgm:prSet/>
      <dgm:spPr/>
      <dgm:t>
        <a:bodyPr/>
        <a:lstStyle/>
        <a:p>
          <a:endParaRPr lang="en-US"/>
        </a:p>
      </dgm:t>
    </dgm:pt>
    <dgm:pt modelId="{0BD0A6E5-6240-4414-B5FD-A148929CAFAD}">
      <dgm:prSet/>
      <dgm:spPr/>
      <dgm:t>
        <a:bodyPr/>
        <a:lstStyle/>
        <a:p>
          <a:r>
            <a:rPr lang="en-US" dirty="0"/>
            <a:t>Wellness</a:t>
          </a:r>
        </a:p>
      </dgm:t>
    </dgm:pt>
    <dgm:pt modelId="{B92AC25D-6C1F-42B5-99BE-591AE8C0B7A5}" type="parTrans" cxnId="{C6B9CF89-FECE-4008-BB64-B79EA2A32C86}">
      <dgm:prSet/>
      <dgm:spPr/>
      <dgm:t>
        <a:bodyPr/>
        <a:lstStyle/>
        <a:p>
          <a:endParaRPr lang="en-US"/>
        </a:p>
      </dgm:t>
    </dgm:pt>
    <dgm:pt modelId="{A9126F59-D8A8-4BAE-9A4E-7CDC1A31CF2B}" type="sibTrans" cxnId="{C6B9CF89-FECE-4008-BB64-B79EA2A32C86}">
      <dgm:prSet/>
      <dgm:spPr/>
      <dgm:t>
        <a:bodyPr/>
        <a:lstStyle/>
        <a:p>
          <a:endParaRPr lang="en-US"/>
        </a:p>
      </dgm:t>
    </dgm:pt>
    <dgm:pt modelId="{C79C430F-488C-4866-9781-72045C34DA38}" type="pres">
      <dgm:prSet presAssocID="{83638F36-4600-43E4-A923-A03D2B3D76F7}" presName="linear" presStyleCnt="0">
        <dgm:presLayoutVars>
          <dgm:animLvl val="lvl"/>
          <dgm:resizeHandles val="exact"/>
        </dgm:presLayoutVars>
      </dgm:prSet>
      <dgm:spPr/>
    </dgm:pt>
    <dgm:pt modelId="{C6F1AF9B-0320-420A-ACC9-B24D8D5A6940}" type="pres">
      <dgm:prSet presAssocID="{C1AEAC0E-E05A-46C7-82ED-62B0A3F0F5F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CAEF52E-C514-400F-80B9-FBB6448417DD}" type="pres">
      <dgm:prSet presAssocID="{C1AEAC0E-E05A-46C7-82ED-62B0A3F0F5F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169AF0D-5662-4306-AA27-C5BD1B9E575D}" srcId="{C1AEAC0E-E05A-46C7-82ED-62B0A3F0F5F9}" destId="{45906D53-7A9C-4FEC-9D14-4C7C43A24135}" srcOrd="5" destOrd="0" parTransId="{0191B9CA-B792-4D28-8663-594A8313876F}" sibTransId="{B681D650-31E6-4502-B5B0-9FAC0D1FDC0D}"/>
    <dgm:cxn modelId="{EB9DDB13-C65B-42BC-926A-8AA1A22C0A71}" type="presOf" srcId="{C1AEAC0E-E05A-46C7-82ED-62B0A3F0F5F9}" destId="{C6F1AF9B-0320-420A-ACC9-B24D8D5A6940}" srcOrd="0" destOrd="0" presId="urn:microsoft.com/office/officeart/2005/8/layout/vList2"/>
    <dgm:cxn modelId="{3433681A-4609-4148-A740-5FBEA31F7715}" type="presOf" srcId="{0BD0A6E5-6240-4414-B5FD-A148929CAFAD}" destId="{3CAEF52E-C514-400F-80B9-FBB6448417DD}" srcOrd="0" destOrd="6" presId="urn:microsoft.com/office/officeart/2005/8/layout/vList2"/>
    <dgm:cxn modelId="{A1330922-80B6-4F9E-A6BC-EA500869857C}" type="presOf" srcId="{AFD4720C-2F54-4ECC-9AE5-2E8BA687EAA2}" destId="{3CAEF52E-C514-400F-80B9-FBB6448417DD}" srcOrd="0" destOrd="0" presId="urn:microsoft.com/office/officeart/2005/8/layout/vList2"/>
    <dgm:cxn modelId="{5FEBEA54-5E34-419F-BBBD-C630ECEC6E77}" type="presOf" srcId="{45906D53-7A9C-4FEC-9D14-4C7C43A24135}" destId="{3CAEF52E-C514-400F-80B9-FBB6448417DD}" srcOrd="0" destOrd="5" presId="urn:microsoft.com/office/officeart/2005/8/layout/vList2"/>
    <dgm:cxn modelId="{BEBD5556-93E7-4CE8-B440-A008CF9C9D0D}" srcId="{C1AEAC0E-E05A-46C7-82ED-62B0A3F0F5F9}" destId="{A943F45C-C25D-429C-B2CA-EB9D92EF31CF}" srcOrd="3" destOrd="0" parTransId="{44997177-A98C-434A-8861-AF14BA8AB84A}" sibTransId="{FB39730A-37DD-457D-B74F-679BC4FA0499}"/>
    <dgm:cxn modelId="{95734A7C-89F1-4DB6-8628-2DCE3167548C}" type="presOf" srcId="{94E0B261-F7A9-4F93-9EE4-440419F334AB}" destId="{3CAEF52E-C514-400F-80B9-FBB6448417DD}" srcOrd="0" destOrd="2" presId="urn:microsoft.com/office/officeart/2005/8/layout/vList2"/>
    <dgm:cxn modelId="{51BBD57E-2BEB-4D29-ACC2-3D2658DF5B7D}" srcId="{83638F36-4600-43E4-A923-A03D2B3D76F7}" destId="{C1AEAC0E-E05A-46C7-82ED-62B0A3F0F5F9}" srcOrd="0" destOrd="0" parTransId="{58D2D388-74AC-4CC5-B8B2-CA7E6F01D36C}" sibTransId="{B03D322D-2B3E-4D92-A8DA-4300FEFC65F9}"/>
    <dgm:cxn modelId="{C6B9CF89-FECE-4008-BB64-B79EA2A32C86}" srcId="{C1AEAC0E-E05A-46C7-82ED-62B0A3F0F5F9}" destId="{0BD0A6E5-6240-4414-B5FD-A148929CAFAD}" srcOrd="6" destOrd="0" parTransId="{B92AC25D-6C1F-42B5-99BE-591AE8C0B7A5}" sibTransId="{A9126F59-D8A8-4BAE-9A4E-7CDC1A31CF2B}"/>
    <dgm:cxn modelId="{B586A38D-F093-4FD1-8B6C-739B8605DB55}" srcId="{C1AEAC0E-E05A-46C7-82ED-62B0A3F0F5F9}" destId="{EB93A4E3-3B6E-4F9D-BCC0-02CD4E98125C}" srcOrd="1" destOrd="0" parTransId="{BD406221-B9F8-4A73-B22C-69865C76E319}" sibTransId="{FE4724E1-0A14-47BA-A4E3-61215CBB2F72}"/>
    <dgm:cxn modelId="{73C99397-BD7D-429E-A529-121C02EDBA74}" type="presOf" srcId="{EB93A4E3-3B6E-4F9D-BCC0-02CD4E98125C}" destId="{3CAEF52E-C514-400F-80B9-FBB6448417DD}" srcOrd="0" destOrd="1" presId="urn:microsoft.com/office/officeart/2005/8/layout/vList2"/>
    <dgm:cxn modelId="{7F98B3A3-944E-44D2-ACAC-A6CCE140E462}" srcId="{C1AEAC0E-E05A-46C7-82ED-62B0A3F0F5F9}" destId="{5F34C44A-5755-4323-A358-FA1D1E2BC5F3}" srcOrd="4" destOrd="0" parTransId="{C9AD26D6-9C33-4E0D-8A60-266410BADA23}" sibTransId="{F78681D5-019C-40FF-8B1A-245FCA924787}"/>
    <dgm:cxn modelId="{AEE800C8-AB17-4466-91B7-2773163D2596}" type="presOf" srcId="{83638F36-4600-43E4-A923-A03D2B3D76F7}" destId="{C79C430F-488C-4866-9781-72045C34DA38}" srcOrd="0" destOrd="0" presId="urn:microsoft.com/office/officeart/2005/8/layout/vList2"/>
    <dgm:cxn modelId="{F0C761C8-A351-413A-8F71-E18908DE4AED}" srcId="{C1AEAC0E-E05A-46C7-82ED-62B0A3F0F5F9}" destId="{94E0B261-F7A9-4F93-9EE4-440419F334AB}" srcOrd="2" destOrd="0" parTransId="{37E24749-492F-4DA4-942B-B571803F711E}" sibTransId="{E618A14F-BF32-46DE-8B2E-F21CE212358E}"/>
    <dgm:cxn modelId="{E978B5D0-384B-4068-B463-261E52382550}" type="presOf" srcId="{5F34C44A-5755-4323-A358-FA1D1E2BC5F3}" destId="{3CAEF52E-C514-400F-80B9-FBB6448417DD}" srcOrd="0" destOrd="4" presId="urn:microsoft.com/office/officeart/2005/8/layout/vList2"/>
    <dgm:cxn modelId="{3A471BD6-4E0F-4466-ABC5-DA86CAAE90F7}" srcId="{C1AEAC0E-E05A-46C7-82ED-62B0A3F0F5F9}" destId="{AFD4720C-2F54-4ECC-9AE5-2E8BA687EAA2}" srcOrd="0" destOrd="0" parTransId="{3E083A67-CCFF-4F2C-9CC4-657227DA3410}" sibTransId="{0E7B4EF4-F129-4132-8C38-AB67C2F9DB04}"/>
    <dgm:cxn modelId="{9F782DE4-34F1-4C70-9E6A-B6413F780E4F}" type="presOf" srcId="{A943F45C-C25D-429C-B2CA-EB9D92EF31CF}" destId="{3CAEF52E-C514-400F-80B9-FBB6448417DD}" srcOrd="0" destOrd="3" presId="urn:microsoft.com/office/officeart/2005/8/layout/vList2"/>
    <dgm:cxn modelId="{3FD7458C-4CD0-4C75-8539-102BE0D0776F}" type="presParOf" srcId="{C79C430F-488C-4866-9781-72045C34DA38}" destId="{C6F1AF9B-0320-420A-ACC9-B24D8D5A6940}" srcOrd="0" destOrd="0" presId="urn:microsoft.com/office/officeart/2005/8/layout/vList2"/>
    <dgm:cxn modelId="{DC8F8EBB-8E21-4888-ADD7-CBDD78EA7EE7}" type="presParOf" srcId="{C79C430F-488C-4866-9781-72045C34DA38}" destId="{3CAEF52E-C514-400F-80B9-FBB6448417D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52AB0-12E8-428A-A281-9B5747BA5BC5}">
      <dsp:nvSpPr>
        <dsp:cNvPr id="0" name=""/>
        <dsp:cNvSpPr/>
      </dsp:nvSpPr>
      <dsp:spPr>
        <a:xfrm>
          <a:off x="0" y="87973"/>
          <a:ext cx="105283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Jesuit Catholic Mission Connection </a:t>
          </a:r>
          <a:endParaRPr lang="en-US" sz="2700" kern="1200" dirty="0"/>
        </a:p>
      </dsp:txBody>
      <dsp:txXfrm>
        <a:off x="31613" y="119586"/>
        <a:ext cx="10465074" cy="584369"/>
      </dsp:txXfrm>
    </dsp:sp>
    <dsp:sp modelId="{49ED70F6-7B1D-43B8-8CB3-BBE0275A4CCE}">
      <dsp:nvSpPr>
        <dsp:cNvPr id="0" name=""/>
        <dsp:cNvSpPr/>
      </dsp:nvSpPr>
      <dsp:spPr>
        <a:xfrm>
          <a:off x="0" y="801356"/>
          <a:ext cx="105283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Major accounting firms &amp; global businesses</a:t>
          </a:r>
          <a:endParaRPr lang="en-US" sz="2700" kern="1200" dirty="0"/>
        </a:p>
      </dsp:txBody>
      <dsp:txXfrm>
        <a:off x="31613" y="832969"/>
        <a:ext cx="10465074" cy="584369"/>
      </dsp:txXfrm>
    </dsp:sp>
    <dsp:sp modelId="{1B8BFDC4-0605-40F3-A3DA-244F1DF0C01F}">
      <dsp:nvSpPr>
        <dsp:cNvPr id="0" name=""/>
        <dsp:cNvSpPr/>
      </dsp:nvSpPr>
      <dsp:spPr>
        <a:xfrm>
          <a:off x="0" y="1526711"/>
          <a:ext cx="105283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International business experience - Cultural Exchange </a:t>
          </a:r>
          <a:endParaRPr lang="en-US" sz="2700" kern="1200" dirty="0"/>
        </a:p>
      </dsp:txBody>
      <dsp:txXfrm>
        <a:off x="31613" y="1558324"/>
        <a:ext cx="10465074" cy="584369"/>
      </dsp:txXfrm>
    </dsp:sp>
    <dsp:sp modelId="{A83321FD-3AC8-4C2C-B945-BF32DBFE3481}">
      <dsp:nvSpPr>
        <dsp:cNvPr id="0" name=""/>
        <dsp:cNvSpPr/>
      </dsp:nvSpPr>
      <dsp:spPr>
        <a:xfrm>
          <a:off x="0" y="2252066"/>
          <a:ext cx="105283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The population is 34,800,860 (World Meters, 2025) </a:t>
          </a:r>
          <a:endParaRPr lang="en-US" sz="2700" kern="1200" dirty="0"/>
        </a:p>
      </dsp:txBody>
      <dsp:txXfrm>
        <a:off x="31613" y="2283679"/>
        <a:ext cx="10465074" cy="584369"/>
      </dsp:txXfrm>
    </dsp:sp>
    <dsp:sp modelId="{2CDC30C6-F643-420E-9014-C24D53D7441C}">
      <dsp:nvSpPr>
        <dsp:cNvPr id="0" name=""/>
        <dsp:cNvSpPr/>
      </dsp:nvSpPr>
      <dsp:spPr>
        <a:xfrm>
          <a:off x="0" y="2977421"/>
          <a:ext cx="105283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Calibri"/>
              <a:cs typeface="Calibri"/>
              <a:sym typeface="Calibri"/>
            </a:rPr>
            <a:t>Historical sites (UNESCO World Heritage Site)</a:t>
          </a:r>
          <a:endParaRPr lang="en-US" sz="2700" kern="1200" dirty="0"/>
        </a:p>
      </dsp:txBody>
      <dsp:txXfrm>
        <a:off x="31613" y="3009034"/>
        <a:ext cx="10465074" cy="584369"/>
      </dsp:txXfrm>
    </dsp:sp>
    <dsp:sp modelId="{70C16761-DA68-417B-A0A5-991C4778D9A9}">
      <dsp:nvSpPr>
        <dsp:cNvPr id="0" name=""/>
        <dsp:cNvSpPr/>
      </dsp:nvSpPr>
      <dsp:spPr>
        <a:xfrm>
          <a:off x="0" y="3702776"/>
          <a:ext cx="105283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Environmental Justice, Sustainability, and Ethics</a:t>
          </a:r>
        </a:p>
      </dsp:txBody>
      <dsp:txXfrm>
        <a:off x="31613" y="3734389"/>
        <a:ext cx="10465074" cy="584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F3F8F-E669-4548-A695-1966346A2B78}">
      <dsp:nvSpPr>
        <dsp:cNvPr id="0" name=""/>
        <dsp:cNvSpPr/>
      </dsp:nvSpPr>
      <dsp:spPr>
        <a:xfrm>
          <a:off x="1431740" y="4571"/>
          <a:ext cx="7887195" cy="4704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Main Course Objectives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Gain an understanding of how cultural, geographic and historical factors impact the business environment.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Provide students with a basic knowledge of how international financial markets work.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Provide students with an understanding of exchange rates and why currency values fluctuate.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Explore methods used to manage risk in the global markets.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Discuss general accounting issues associated with operating in different countries with different currencies.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Analyze the financial statements of multinational companies.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Support student learning through site visits to cultural sites and various businesses.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Explore ethics, environmental justice, and sustainability practices in the Country.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Become familiar with accounting for foreign currency transactions and translation.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Become familiar with the similarities and differences between International Financial Reporting Standards (IFRS) and U.S. Generally Accepted Accounting Principles (GAAP).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Explore cultural practices within the Country.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Cultivate critical thinking, leadership, and communication skills.</a:t>
          </a:r>
        </a:p>
      </dsp:txBody>
      <dsp:txXfrm>
        <a:off x="1661390" y="234221"/>
        <a:ext cx="7427895" cy="4245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1AF9B-0320-420A-ACC9-B24D8D5A6940}">
      <dsp:nvSpPr>
        <dsp:cNvPr id="0" name=""/>
        <dsp:cNvSpPr/>
      </dsp:nvSpPr>
      <dsp:spPr>
        <a:xfrm>
          <a:off x="0" y="7893"/>
          <a:ext cx="10528300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Learning Aims:</a:t>
          </a:r>
        </a:p>
      </dsp:txBody>
      <dsp:txXfrm>
        <a:off x="43321" y="51214"/>
        <a:ext cx="10441658" cy="800803"/>
      </dsp:txXfrm>
    </dsp:sp>
    <dsp:sp modelId="{3CAEF52E-C514-400F-80B9-FBB6448417DD}">
      <dsp:nvSpPr>
        <dsp:cNvPr id="0" name=""/>
        <dsp:cNvSpPr/>
      </dsp:nvSpPr>
      <dsp:spPr>
        <a:xfrm>
          <a:off x="0" y="895338"/>
          <a:ext cx="10528300" cy="352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74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Intellectual Excellence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Critical Understanding: Thinking, Reading, and Analyzing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Leadership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Faith and Mission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Promotion of Justice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Diversity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Wellness</a:t>
          </a:r>
        </a:p>
      </dsp:txBody>
      <dsp:txXfrm>
        <a:off x="0" y="895338"/>
        <a:ext cx="10528300" cy="3523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39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8829967"/>
            <a:ext cx="3037839" cy="466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6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45283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35099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A35C5E15-0333-17DC-865E-5ECB5C1E2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>
            <a:extLst>
              <a:ext uri="{FF2B5EF4-FFF2-40B4-BE49-F238E27FC236}">
                <a16:creationId xmlns:a16="http://schemas.microsoft.com/office/drawing/2014/main" id="{FD3FD54F-08B7-2D25-BB39-9A9F71EA11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>
            <a:extLst>
              <a:ext uri="{FF2B5EF4-FFF2-40B4-BE49-F238E27FC236}">
                <a16:creationId xmlns:a16="http://schemas.microsoft.com/office/drawing/2014/main" id="{E508D1EF-9B22-C2EE-4132-1165A50835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00413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21F24A93-F9F5-9C8E-F9A3-5487BA738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>
            <a:extLst>
              <a:ext uri="{FF2B5EF4-FFF2-40B4-BE49-F238E27FC236}">
                <a16:creationId xmlns:a16="http://schemas.microsoft.com/office/drawing/2014/main" id="{E684D56E-9BF8-A512-D958-2FE3076360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>
            <a:extLst>
              <a:ext uri="{FF2B5EF4-FFF2-40B4-BE49-F238E27FC236}">
                <a16:creationId xmlns:a16="http://schemas.microsoft.com/office/drawing/2014/main" id="{963BFC64-C825-68C5-CFE8-D79D104BCC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99285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F29DFEFB-1F56-A736-3F87-3C450DC8F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>
            <a:extLst>
              <a:ext uri="{FF2B5EF4-FFF2-40B4-BE49-F238E27FC236}">
                <a16:creationId xmlns:a16="http://schemas.microsoft.com/office/drawing/2014/main" id="{F3259735-720A-E33A-64AD-A07D819D71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>
            <a:extLst>
              <a:ext uri="{FF2B5EF4-FFF2-40B4-BE49-F238E27FC236}">
                <a16:creationId xmlns:a16="http://schemas.microsoft.com/office/drawing/2014/main" id="{B569879D-5B80-4476-1B7E-EB8983FF88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51247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BC2AE888-C67F-98C7-FA95-74C526625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>
            <a:extLst>
              <a:ext uri="{FF2B5EF4-FFF2-40B4-BE49-F238E27FC236}">
                <a16:creationId xmlns:a16="http://schemas.microsoft.com/office/drawing/2014/main" id="{FB670E13-397A-BE58-0776-B323EE6716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>
            <a:extLst>
              <a:ext uri="{FF2B5EF4-FFF2-40B4-BE49-F238E27FC236}">
                <a16:creationId xmlns:a16="http://schemas.microsoft.com/office/drawing/2014/main" id="{A46E3182-AE37-935D-62FE-6F75F46669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20582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BC4D8062-8C8C-25E1-7757-842CE61A5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>
            <a:extLst>
              <a:ext uri="{FF2B5EF4-FFF2-40B4-BE49-F238E27FC236}">
                <a16:creationId xmlns:a16="http://schemas.microsoft.com/office/drawing/2014/main" id="{41B4DD1F-78BE-EE93-F8F5-F9796E2542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>
            <a:extLst>
              <a:ext uri="{FF2B5EF4-FFF2-40B4-BE49-F238E27FC236}">
                <a16:creationId xmlns:a16="http://schemas.microsoft.com/office/drawing/2014/main" id="{2BCB3D8B-A5D1-EDF4-D16C-1567D34012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82135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13267EAB-43BA-66CD-7723-CB7FE80A4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>
            <a:extLst>
              <a:ext uri="{FF2B5EF4-FFF2-40B4-BE49-F238E27FC236}">
                <a16:creationId xmlns:a16="http://schemas.microsoft.com/office/drawing/2014/main" id="{4B670196-5CFF-A757-2320-5423B7D8C0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>
            <a:extLst>
              <a:ext uri="{FF2B5EF4-FFF2-40B4-BE49-F238E27FC236}">
                <a16:creationId xmlns:a16="http://schemas.microsoft.com/office/drawing/2014/main" id="{3716BD19-306D-0D78-4F50-681DF71D90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66918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1D0A4485-D602-8DDC-FC81-F53235029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>
            <a:extLst>
              <a:ext uri="{FF2B5EF4-FFF2-40B4-BE49-F238E27FC236}">
                <a16:creationId xmlns:a16="http://schemas.microsoft.com/office/drawing/2014/main" id="{BDF35699-3FC5-1080-3FCD-BE195FBBB3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>
            <a:extLst>
              <a:ext uri="{FF2B5EF4-FFF2-40B4-BE49-F238E27FC236}">
                <a16:creationId xmlns:a16="http://schemas.microsoft.com/office/drawing/2014/main" id="{5CD622D2-8C95-CD00-61F9-79D9025F31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22164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7F3514B7-B1C0-74A7-8AAE-AF082E911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>
            <a:extLst>
              <a:ext uri="{FF2B5EF4-FFF2-40B4-BE49-F238E27FC236}">
                <a16:creationId xmlns:a16="http://schemas.microsoft.com/office/drawing/2014/main" id="{09494083-68BA-79EB-D7D1-A6402B8813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>
            <a:extLst>
              <a:ext uri="{FF2B5EF4-FFF2-40B4-BE49-F238E27FC236}">
                <a16:creationId xmlns:a16="http://schemas.microsoft.com/office/drawing/2014/main" id="{FC928346-9CC6-4D93-3965-E3D032971C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69087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4D2C22C7-093B-EFA3-DB2C-CF11DD191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>
            <a:extLst>
              <a:ext uri="{FF2B5EF4-FFF2-40B4-BE49-F238E27FC236}">
                <a16:creationId xmlns:a16="http://schemas.microsoft.com/office/drawing/2014/main" id="{84F275FA-0ADC-2A61-8525-A55463E718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>
            <a:extLst>
              <a:ext uri="{FF2B5EF4-FFF2-40B4-BE49-F238E27FC236}">
                <a16:creationId xmlns:a16="http://schemas.microsoft.com/office/drawing/2014/main" id="{65BCDAA1-E161-D203-643D-EF82D289DB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91807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6206427F-3EC2-2303-2903-4D9280C5E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>
            <a:extLst>
              <a:ext uri="{FF2B5EF4-FFF2-40B4-BE49-F238E27FC236}">
                <a16:creationId xmlns:a16="http://schemas.microsoft.com/office/drawing/2014/main" id="{5E2E33A9-DBD3-CD0D-82CD-533CB664B4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>
            <a:extLst>
              <a:ext uri="{FF2B5EF4-FFF2-40B4-BE49-F238E27FC236}">
                <a16:creationId xmlns:a16="http://schemas.microsoft.com/office/drawing/2014/main" id="{713A89D8-A299-8DC2-A5E2-1FCAF53A0F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4852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305302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7347A463-3F15-2C2D-440D-5D6A9FB7D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>
            <a:extLst>
              <a:ext uri="{FF2B5EF4-FFF2-40B4-BE49-F238E27FC236}">
                <a16:creationId xmlns:a16="http://schemas.microsoft.com/office/drawing/2014/main" id="{5AB0161F-5748-6D49-A268-51664E5390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>
            <a:extLst>
              <a:ext uri="{FF2B5EF4-FFF2-40B4-BE49-F238E27FC236}">
                <a16:creationId xmlns:a16="http://schemas.microsoft.com/office/drawing/2014/main" id="{50EF210D-7823-A48D-7987-38741F664E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56107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1A9C058D-6222-2A6D-99E9-0E13339BD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>
            <a:extLst>
              <a:ext uri="{FF2B5EF4-FFF2-40B4-BE49-F238E27FC236}">
                <a16:creationId xmlns:a16="http://schemas.microsoft.com/office/drawing/2014/main" id="{AC28E58F-F6D8-C6F3-FFDE-7D9BD04E7E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>
            <a:extLst>
              <a:ext uri="{FF2B5EF4-FFF2-40B4-BE49-F238E27FC236}">
                <a16:creationId xmlns:a16="http://schemas.microsoft.com/office/drawing/2014/main" id="{C15BC0A4-EC77-A22C-2455-1020DB8D2C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98645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4F6EC15D-E91B-5BC7-14DE-702A50C63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>
            <a:extLst>
              <a:ext uri="{FF2B5EF4-FFF2-40B4-BE49-F238E27FC236}">
                <a16:creationId xmlns:a16="http://schemas.microsoft.com/office/drawing/2014/main" id="{0C9DCB52-3812-A744-9C0F-1E6EC99D17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measure through certain ratios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>
            <a:extLst>
              <a:ext uri="{FF2B5EF4-FFF2-40B4-BE49-F238E27FC236}">
                <a16:creationId xmlns:a16="http://schemas.microsoft.com/office/drawing/2014/main" id="{35D2910D-A74C-6028-A26D-93F2DEF645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94434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0AB79454-5407-89C7-7806-2DD455F51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>
            <a:extLst>
              <a:ext uri="{FF2B5EF4-FFF2-40B4-BE49-F238E27FC236}">
                <a16:creationId xmlns:a16="http://schemas.microsoft.com/office/drawing/2014/main" id="{C7D48AA9-4E8B-00D6-5FEC-121776238B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>
            <a:extLst>
              <a:ext uri="{FF2B5EF4-FFF2-40B4-BE49-F238E27FC236}">
                <a16:creationId xmlns:a16="http://schemas.microsoft.com/office/drawing/2014/main" id="{B8101E68-EAF6-DDE2-295E-45AD491AE4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995892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24EE62E9-A36F-1600-6200-1D79FF304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>
            <a:extLst>
              <a:ext uri="{FF2B5EF4-FFF2-40B4-BE49-F238E27FC236}">
                <a16:creationId xmlns:a16="http://schemas.microsoft.com/office/drawing/2014/main" id="{EEF7A18E-E65F-7085-35A8-56DA49031B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>
            <a:extLst>
              <a:ext uri="{FF2B5EF4-FFF2-40B4-BE49-F238E27FC236}">
                <a16:creationId xmlns:a16="http://schemas.microsoft.com/office/drawing/2014/main" id="{B7C029F8-B273-98D2-36C6-5CB3220F63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180522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0E18ED75-0F11-2F38-B953-AC94FE516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>
            <a:extLst>
              <a:ext uri="{FF2B5EF4-FFF2-40B4-BE49-F238E27FC236}">
                <a16:creationId xmlns:a16="http://schemas.microsoft.com/office/drawing/2014/main" id="{F56218D3-EABE-9995-A979-9E99C6A60E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>
            <a:extLst>
              <a:ext uri="{FF2B5EF4-FFF2-40B4-BE49-F238E27FC236}">
                <a16:creationId xmlns:a16="http://schemas.microsoft.com/office/drawing/2014/main" id="{EFEEB299-28C6-86E1-7831-C62FD1DA62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124119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7AF0DD80-5BB9-4956-FA18-51AFD03A8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>
            <a:extLst>
              <a:ext uri="{FF2B5EF4-FFF2-40B4-BE49-F238E27FC236}">
                <a16:creationId xmlns:a16="http://schemas.microsoft.com/office/drawing/2014/main" id="{B7D0DCE5-06FE-1857-6E0F-24E3F1E92E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>
            <a:extLst>
              <a:ext uri="{FF2B5EF4-FFF2-40B4-BE49-F238E27FC236}">
                <a16:creationId xmlns:a16="http://schemas.microsoft.com/office/drawing/2014/main" id="{B42B036E-2B14-7C07-0589-28ED988C4E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947829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75DCCA13-DD59-9AD8-7EEA-A7425A136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>
            <a:extLst>
              <a:ext uri="{FF2B5EF4-FFF2-40B4-BE49-F238E27FC236}">
                <a16:creationId xmlns:a16="http://schemas.microsoft.com/office/drawing/2014/main" id="{3FA8BDA3-D6DF-C8AC-E815-E04CFE793D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>
            <a:extLst>
              <a:ext uri="{FF2B5EF4-FFF2-40B4-BE49-F238E27FC236}">
                <a16:creationId xmlns:a16="http://schemas.microsoft.com/office/drawing/2014/main" id="{16862469-56AF-2C2D-3614-BC46004309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067119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443458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5FE81885-930E-49AD-AAEA-20F8A8036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>
            <a:extLst>
              <a:ext uri="{FF2B5EF4-FFF2-40B4-BE49-F238E27FC236}">
                <a16:creationId xmlns:a16="http://schemas.microsoft.com/office/drawing/2014/main" id="{BB4EB7A8-4997-71CC-0C58-5D61072ADD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>
            <a:extLst>
              <a:ext uri="{FF2B5EF4-FFF2-40B4-BE49-F238E27FC236}">
                <a16:creationId xmlns:a16="http://schemas.microsoft.com/office/drawing/2014/main" id="{F6DA762D-B489-7406-D7AF-E04889C00F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46852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A72C8AC5-D465-78EB-68B9-122010AD9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>
            <a:extLst>
              <a:ext uri="{FF2B5EF4-FFF2-40B4-BE49-F238E27FC236}">
                <a16:creationId xmlns:a16="http://schemas.microsoft.com/office/drawing/2014/main" id="{E62198ED-EDD1-F541-B1F4-1258166873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>
            <a:extLst>
              <a:ext uri="{FF2B5EF4-FFF2-40B4-BE49-F238E27FC236}">
                <a16:creationId xmlns:a16="http://schemas.microsoft.com/office/drawing/2014/main" id="{90C98FC0-7B03-A8DB-45E7-6E6927D583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802628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8E27650D-4790-4746-7599-F537A872E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>
            <a:extLst>
              <a:ext uri="{FF2B5EF4-FFF2-40B4-BE49-F238E27FC236}">
                <a16:creationId xmlns:a16="http://schemas.microsoft.com/office/drawing/2014/main" id="{EA6FE3AF-950C-082B-862A-E32D23BFF2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>
            <a:extLst>
              <a:ext uri="{FF2B5EF4-FFF2-40B4-BE49-F238E27FC236}">
                <a16:creationId xmlns:a16="http://schemas.microsoft.com/office/drawing/2014/main" id="{DCD52B3B-E98A-895F-193C-6771D5419F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08326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A1E4BC00-571B-1041-8420-D1EBD299D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>
            <a:extLst>
              <a:ext uri="{FF2B5EF4-FFF2-40B4-BE49-F238E27FC236}">
                <a16:creationId xmlns:a16="http://schemas.microsoft.com/office/drawing/2014/main" id="{F84BB5AF-97F1-15C3-7177-0E6125F808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>
            <a:extLst>
              <a:ext uri="{FF2B5EF4-FFF2-40B4-BE49-F238E27FC236}">
                <a16:creationId xmlns:a16="http://schemas.microsoft.com/office/drawing/2014/main" id="{6E609AE8-9A46-F492-9295-CEB0172E15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06148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51E7F494-144E-0989-AB80-7D77D7D90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>
            <a:extLst>
              <a:ext uri="{FF2B5EF4-FFF2-40B4-BE49-F238E27FC236}">
                <a16:creationId xmlns:a16="http://schemas.microsoft.com/office/drawing/2014/main" id="{4DD65319-2D62-72D4-AA68-39AAA6FA17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>
            <a:extLst>
              <a:ext uri="{FF2B5EF4-FFF2-40B4-BE49-F238E27FC236}">
                <a16:creationId xmlns:a16="http://schemas.microsoft.com/office/drawing/2014/main" id="{971EBCB4-756E-9102-E4C7-1E7CA8F6DA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46520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7AEFA735-E441-458C-6E2D-DE1377094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>
            <a:extLst>
              <a:ext uri="{FF2B5EF4-FFF2-40B4-BE49-F238E27FC236}">
                <a16:creationId xmlns:a16="http://schemas.microsoft.com/office/drawing/2014/main" id="{E8B9EFA0-C44D-9EEF-7B7B-DC777508EB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>
            <a:extLst>
              <a:ext uri="{FF2B5EF4-FFF2-40B4-BE49-F238E27FC236}">
                <a16:creationId xmlns:a16="http://schemas.microsoft.com/office/drawing/2014/main" id="{D574F522-028E-BC2B-83EC-B6A94870EB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1367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C5B32CC0-DAF9-DD19-F140-EE2D662A1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>
            <a:extLst>
              <a:ext uri="{FF2B5EF4-FFF2-40B4-BE49-F238E27FC236}">
                <a16:creationId xmlns:a16="http://schemas.microsoft.com/office/drawing/2014/main" id="{8A896397-BCD1-5286-BE8D-9D69825009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>
            <a:extLst>
              <a:ext uri="{FF2B5EF4-FFF2-40B4-BE49-F238E27FC236}">
                <a16:creationId xmlns:a16="http://schemas.microsoft.com/office/drawing/2014/main" id="{80272C53-1A86-238F-9586-4A59BB6318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40505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E5B48A5F-0A15-0392-F471-C6605DB52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>
            <a:extLst>
              <a:ext uri="{FF2B5EF4-FFF2-40B4-BE49-F238E27FC236}">
                <a16:creationId xmlns:a16="http://schemas.microsoft.com/office/drawing/2014/main" id="{744B696F-1E06-E988-53F9-05E61E130D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>
            <a:extLst>
              <a:ext uri="{FF2B5EF4-FFF2-40B4-BE49-F238E27FC236}">
                <a16:creationId xmlns:a16="http://schemas.microsoft.com/office/drawing/2014/main" id="{5F34D90B-787C-C591-B753-D7E9C2864E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70195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F2E79A73-A459-0658-AEDF-2DFC1E451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>
            <a:extLst>
              <a:ext uri="{FF2B5EF4-FFF2-40B4-BE49-F238E27FC236}">
                <a16:creationId xmlns:a16="http://schemas.microsoft.com/office/drawing/2014/main" id="{6369CC78-7742-F1FF-F636-ABAB132745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>
            <a:extLst>
              <a:ext uri="{FF2B5EF4-FFF2-40B4-BE49-F238E27FC236}">
                <a16:creationId xmlns:a16="http://schemas.microsoft.com/office/drawing/2014/main" id="{C8ED856A-9D22-E1CE-2E0C-3272C6A880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0378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Robbie Bishop-Monroe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68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Robbie Bishop-Monroe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Robbie Bishop-Monroe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96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Robbie Bishop-Monroe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3038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Robbie Bishop-Monroe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60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Robbie Bishop-Monroe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Robbie Bishop-Monroe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6743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Robbie Bishop-Monroe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89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Robbie Bishop-Monroe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0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Robbie Bishop-Monroe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3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Robbie Bishop-Monroe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5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Robbie Bishop-Monroe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BD641D-E844-3DCF-8971-FB33EA9E328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934712" y="6642100"/>
            <a:ext cx="23510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Loyola University Maryland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93662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14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.png"/><Relationship Id="rId9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notesSlide" Target="../notesSlides/notesSlide15.xml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.png"/><Relationship Id="rId9" Type="http://schemas.microsoft.com/office/2007/relationships/diagramDrawing" Target="../diagrams/drawin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1.png"/><Relationship Id="rId4" Type="http://schemas.openxmlformats.org/officeDocument/2006/relationships/hyperlink" Target="https://bridge.loyola.edu/store?store_id=3414&amp;selling=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hyperlink" Target="https://www.loyola.edu/department/international-programs/locations/summer.html" TargetMode="Externa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13.jpe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1.png"/><Relationship Id="rId5" Type="http://schemas.openxmlformats.org/officeDocument/2006/relationships/hyperlink" Target="https://travel.state.gov/content/travel/en/passports/how-apply.html" TargetMode="External"/><Relationship Id="rId4" Type="http://schemas.openxmlformats.org/officeDocument/2006/relationships/hyperlink" Target="https://travel.state.gov/content/travel/en/passports/how-apply/processing-times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1.png"/><Relationship Id="rId4" Type="http://schemas.openxmlformats.org/officeDocument/2006/relationships/hyperlink" Target="https://fundforeducationabroad.org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9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7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.png"/><Relationship Id="rId5" Type="http://schemas.openxmlformats.org/officeDocument/2006/relationships/hyperlink" Target="https://vimeo.com/manage/videos/1009903690" TargetMode="External"/><Relationship Id="rId4" Type="http://schemas.openxmlformats.org/officeDocument/2006/relationships/hyperlink" Target="https://hilltopglobalgroup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1524000" y="592276"/>
            <a:ext cx="9144000" cy="22268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900"/>
            </a:pPr>
            <a:r>
              <a:rPr lang="en-US" sz="4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Ghana, Africa </a:t>
            </a:r>
            <a:br>
              <a:rPr lang="en-US" sz="4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Global Business Tour</a:t>
            </a:r>
            <a:br>
              <a:rPr lang="en-US" sz="4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1524000" y="2987902"/>
            <a:ext cx="9144000" cy="2719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694"/>
            </a:pPr>
            <a:r>
              <a:rPr lang="en-US" sz="27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By: Dr. Robbie Bishop - Monroe, CPA, CFE</a:t>
            </a:r>
          </a:p>
          <a:p>
            <a:pPr lvl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694"/>
            </a:pPr>
            <a:endParaRPr lang="en-US" sz="275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694"/>
            </a:pPr>
            <a:r>
              <a:rPr lang="en-US" sz="27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October 8, 2025</a:t>
            </a:r>
          </a:p>
          <a:p>
            <a:pPr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694"/>
            </a:pPr>
            <a:endParaRPr lang="en-US" sz="275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694"/>
            </a:pPr>
            <a:r>
              <a:rPr lang="en-US" sz="27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RBishop-Monroe@Loyola.edu</a:t>
            </a:r>
          </a:p>
          <a:p>
            <a:pPr lvl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694"/>
            </a:pPr>
            <a:endParaRPr lang="en-US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E21128-488B-22F9-AF6A-350D5DCBE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277" y="6108661"/>
            <a:ext cx="2387723" cy="749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3CEB3-9BF5-6D55-E724-DB84EEEEB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301" y="4682366"/>
            <a:ext cx="1323974" cy="80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6056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33">
          <a:extLst>
            <a:ext uri="{FF2B5EF4-FFF2-40B4-BE49-F238E27FC236}">
              <a16:creationId xmlns:a16="http://schemas.microsoft.com/office/drawing/2014/main" id="{9F676090-6E36-BF0D-DEED-22D4368BB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>
            <a:extLst>
              <a:ext uri="{FF2B5EF4-FFF2-40B4-BE49-F238E27FC236}">
                <a16:creationId xmlns:a16="http://schemas.microsoft.com/office/drawing/2014/main" id="{5FBDF32A-176B-D265-819B-4BD4FB4104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1100"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Global Study Tour Overview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>
            <a:extLst>
              <a:ext uri="{FF2B5EF4-FFF2-40B4-BE49-F238E27FC236}">
                <a16:creationId xmlns:a16="http://schemas.microsoft.com/office/drawing/2014/main" id="{C20344D9-9C4D-7EC6-40F1-46EB558D5A35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3392557" y="6356350"/>
            <a:ext cx="54189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Robbie Bishop-Monroe</a:t>
            </a:r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>
            <a:extLst>
              <a:ext uri="{FF2B5EF4-FFF2-40B4-BE49-F238E27FC236}">
                <a16:creationId xmlns:a16="http://schemas.microsoft.com/office/drawing/2014/main" id="{D0E059CE-836E-02D2-33EC-6E2E6B32DB0F}"/>
              </a:ext>
            </a:extLst>
          </p:cNvPr>
          <p:cNvSpPr txBox="1"/>
          <p:nvPr/>
        </p:nvSpPr>
        <p:spPr>
          <a:xfrm>
            <a:off x="825499" y="1938214"/>
            <a:ext cx="10528301" cy="442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1800"/>
              </a:spcBef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cs typeface="Calibri"/>
                <a:sym typeface="Calibri"/>
              </a:rPr>
              <a:t>Content - Accounting, finance &amp; cultural</a:t>
            </a:r>
          </a:p>
          <a:p>
            <a:pPr marL="457200" lvl="0" indent="-457200">
              <a:spcBef>
                <a:spcPts val="1800"/>
              </a:spcBef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cs typeface="Calibri"/>
                <a:sym typeface="Calibri"/>
              </a:rPr>
              <a:t>Course - Global Business Tour </a:t>
            </a:r>
          </a:p>
          <a:p>
            <a:pPr marL="457200" lvl="0" indent="-457200">
              <a:spcBef>
                <a:spcPts val="1800"/>
              </a:spcBef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cs typeface="Calibri"/>
                <a:sym typeface="Calibri"/>
              </a:rPr>
              <a:t>Timing - Monday, May 18, 2026 - Tuesday, May 26, 2026</a:t>
            </a:r>
          </a:p>
          <a:p>
            <a:pPr marL="457200" indent="-457200">
              <a:spcBef>
                <a:spcPts val="1800"/>
              </a:spcBef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cs typeface="Calibri"/>
                <a:sym typeface="Calibri"/>
              </a:rPr>
              <a:t>Trip length - 9 days</a:t>
            </a:r>
          </a:p>
          <a:p>
            <a:pPr marL="457200" lvl="0" indent="-457200">
              <a:spcBef>
                <a:spcPts val="1800"/>
              </a:spcBef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cs typeface="Calibri"/>
                <a:sym typeface="Calibri"/>
              </a:rPr>
              <a:t>Credits - 3 credits</a:t>
            </a:r>
          </a:p>
          <a:p>
            <a:pPr marL="457200" lvl="0" indent="-457200">
              <a:spcBef>
                <a:spcPts val="1800"/>
              </a:spcBef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cs typeface="Calibri"/>
                <a:sym typeface="Calibri"/>
              </a:rPr>
              <a:t>Professors - Two faculty members</a:t>
            </a:r>
          </a:p>
        </p:txBody>
      </p:sp>
      <p:sp>
        <p:nvSpPr>
          <p:cNvPr id="137" name="Shape 137">
            <a:extLst>
              <a:ext uri="{FF2B5EF4-FFF2-40B4-BE49-F238E27FC236}">
                <a16:creationId xmlns:a16="http://schemas.microsoft.com/office/drawing/2014/main" id="{3F8FABB6-A92D-29D2-4B97-F6DADE46CF60}"/>
              </a:ext>
            </a:extLst>
          </p:cNvPr>
          <p:cNvSpPr txBox="1"/>
          <p:nvPr/>
        </p:nvSpPr>
        <p:spPr>
          <a:xfrm>
            <a:off x="838200" y="6182037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A132F-7B53-7143-6AF6-6BC8DBF58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4277" y="6102597"/>
            <a:ext cx="2387723" cy="7493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97ECD6-D6F4-0F47-0ACD-76B841DD8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5360" y="1822367"/>
            <a:ext cx="2406774" cy="160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41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33">
          <a:extLst>
            <a:ext uri="{FF2B5EF4-FFF2-40B4-BE49-F238E27FC236}">
              <a16:creationId xmlns:a16="http://schemas.microsoft.com/office/drawing/2014/main" id="{67885295-ACE8-99DD-7FA9-4132000FC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>
            <a:extLst>
              <a:ext uri="{FF2B5EF4-FFF2-40B4-BE49-F238E27FC236}">
                <a16:creationId xmlns:a16="http://schemas.microsoft.com/office/drawing/2014/main" id="{8D093D66-E418-A0F2-99CC-C02D11A5A8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1100"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Course Information 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>
            <a:extLst>
              <a:ext uri="{FF2B5EF4-FFF2-40B4-BE49-F238E27FC236}">
                <a16:creationId xmlns:a16="http://schemas.microsoft.com/office/drawing/2014/main" id="{F267C947-1D2C-D733-02CB-6591B60FBB80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3392557" y="6356350"/>
            <a:ext cx="54189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Robbie Bishop-Monroe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>
            <a:extLst>
              <a:ext uri="{FF2B5EF4-FFF2-40B4-BE49-F238E27FC236}">
                <a16:creationId xmlns:a16="http://schemas.microsoft.com/office/drawing/2014/main" id="{77ADFDCA-50A3-BE48-A064-8A35254E54C1}"/>
              </a:ext>
            </a:extLst>
          </p:cNvPr>
          <p:cNvSpPr txBox="1"/>
          <p:nvPr/>
        </p:nvSpPr>
        <p:spPr>
          <a:xfrm>
            <a:off x="838200" y="2425564"/>
            <a:ext cx="10528301" cy="442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  <a:tabLst/>
              <a:defRPr/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7" name="Shape 137">
            <a:extLst>
              <a:ext uri="{FF2B5EF4-FFF2-40B4-BE49-F238E27FC236}">
                <a16:creationId xmlns:a16="http://schemas.microsoft.com/office/drawing/2014/main" id="{FAAD849D-5443-14B8-A992-E58931D93116}"/>
              </a:ext>
            </a:extLst>
          </p:cNvPr>
          <p:cNvSpPr txBox="1"/>
          <p:nvPr/>
        </p:nvSpPr>
        <p:spPr>
          <a:xfrm>
            <a:off x="838200" y="6182037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fld id="{00000000-1234-1234-1234-123412341234}" type="slidenum"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  <a:tabLst/>
                <a:defRPr/>
              </a:pPr>
              <a:t>11</a:t>
            </a:fld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A9819E-C843-A54D-2092-9E8E8D5E8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4277" y="6102597"/>
            <a:ext cx="2387723" cy="74933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2D0E4B-1470-F6FF-012A-F0BBEFD1F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015911"/>
              </p:ext>
            </p:extLst>
          </p:nvPr>
        </p:nvGraphicFramePr>
        <p:xfrm>
          <a:off x="1871078" y="2436581"/>
          <a:ext cx="8279295" cy="2333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5011">
                  <a:extLst>
                    <a:ext uri="{9D8B030D-6E8A-4147-A177-3AD203B41FA5}">
                      <a16:colId xmlns:a16="http://schemas.microsoft.com/office/drawing/2014/main" val="3066379239"/>
                    </a:ext>
                  </a:extLst>
                </a:gridCol>
                <a:gridCol w="3070970">
                  <a:extLst>
                    <a:ext uri="{9D8B030D-6E8A-4147-A177-3AD203B41FA5}">
                      <a16:colId xmlns:a16="http://schemas.microsoft.com/office/drawing/2014/main" val="3716512893"/>
                    </a:ext>
                  </a:extLst>
                </a:gridCol>
                <a:gridCol w="2483314">
                  <a:extLst>
                    <a:ext uri="{9D8B030D-6E8A-4147-A177-3AD203B41FA5}">
                      <a16:colId xmlns:a16="http://schemas.microsoft.com/office/drawing/2014/main" val="2051433271"/>
                    </a:ext>
                  </a:extLst>
                </a:gridCol>
              </a:tblGrid>
              <a:tr h="666635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</a:rPr>
                        <a:t>Date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</a:rPr>
                        <a:t>Topic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</a:rPr>
                        <a:t>Homework Due at 11:59 pm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1426203240"/>
                  </a:ext>
                </a:extLst>
              </a:tr>
              <a:tr h="1666589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</a:rPr>
                        <a:t>Pre Session 1 -</a:t>
                      </a:r>
                    </a:p>
                    <a:p>
                      <a:pPr marL="0" marR="0" algn="ctr"/>
                      <a:r>
                        <a:rPr lang="en-US" sz="1400" dirty="0">
                          <a:effectLst/>
                        </a:rPr>
                        <a:t>Friday, March 20, 2026,</a:t>
                      </a:r>
                    </a:p>
                    <a:p>
                      <a:pPr marL="0" marR="0" algn="ctr"/>
                      <a:r>
                        <a:rPr lang="en-US" sz="1400" dirty="0">
                          <a:effectLst/>
                        </a:rPr>
                        <a:t>3:00 p.m. - 7:00 p.m.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Course introduction, Logistics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and 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Financial Boot Camp  </a:t>
                      </a: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</a:rPr>
                        <a:t>Assign Groups</a:t>
                      </a:r>
                    </a:p>
                    <a:p>
                      <a:pPr marL="0" marR="0"/>
                      <a:r>
                        <a:rPr lang="en-US" sz="1400" dirty="0">
                          <a:effectLst/>
                        </a:rPr>
                        <a:t>Reflection 1 </a:t>
                      </a:r>
                    </a:p>
                    <a:p>
                      <a:pPr marL="0" marR="0"/>
                      <a:r>
                        <a:rPr lang="en-US" sz="1400" dirty="0">
                          <a:effectLst/>
                        </a:rPr>
                        <a:t>(Session 1 - 200 points), due Friday, March 20, 2026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(First Session)</a:t>
                      </a: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2855163843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C0CBE714-DD06-5FA7-82FF-C26A809AD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236798" y="1651913"/>
            <a:ext cx="229454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Sample Schedule of Sessions and Assignments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3745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33">
          <a:extLst>
            <a:ext uri="{FF2B5EF4-FFF2-40B4-BE49-F238E27FC236}">
              <a16:creationId xmlns:a16="http://schemas.microsoft.com/office/drawing/2014/main" id="{282E9142-6A13-120B-6ECE-4B960C2EB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>
            <a:extLst>
              <a:ext uri="{FF2B5EF4-FFF2-40B4-BE49-F238E27FC236}">
                <a16:creationId xmlns:a16="http://schemas.microsoft.com/office/drawing/2014/main" id="{8D4E428A-CAEA-3214-C300-27E732C073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563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1100"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Course Information 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>
            <a:extLst>
              <a:ext uri="{FF2B5EF4-FFF2-40B4-BE49-F238E27FC236}">
                <a16:creationId xmlns:a16="http://schemas.microsoft.com/office/drawing/2014/main" id="{E68E3976-166A-4D2B-93CD-833105A5A6D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3392557" y="6356350"/>
            <a:ext cx="54189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Robbie Bishop-Monroe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>
            <a:extLst>
              <a:ext uri="{FF2B5EF4-FFF2-40B4-BE49-F238E27FC236}">
                <a16:creationId xmlns:a16="http://schemas.microsoft.com/office/drawing/2014/main" id="{3C02ACE0-FF6E-3B8E-9BA3-B630F07EB4E6}"/>
              </a:ext>
            </a:extLst>
          </p:cNvPr>
          <p:cNvSpPr txBox="1"/>
          <p:nvPr/>
        </p:nvSpPr>
        <p:spPr>
          <a:xfrm>
            <a:off x="838200" y="2425564"/>
            <a:ext cx="10528301" cy="442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  <a:tabLst/>
              <a:defRPr/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7" name="Shape 137">
            <a:extLst>
              <a:ext uri="{FF2B5EF4-FFF2-40B4-BE49-F238E27FC236}">
                <a16:creationId xmlns:a16="http://schemas.microsoft.com/office/drawing/2014/main" id="{118CAB4B-A9D1-E2B4-86FF-015942B7B877}"/>
              </a:ext>
            </a:extLst>
          </p:cNvPr>
          <p:cNvSpPr txBox="1"/>
          <p:nvPr/>
        </p:nvSpPr>
        <p:spPr>
          <a:xfrm>
            <a:off x="838200" y="6182037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tabLst/>
              <a:defRPr/>
            </a:pPr>
            <a:fld id="{00000000-1234-1234-1234-123412341234}" type="slidenum"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  <a:tabLst/>
                <a:defRPr/>
              </a:pPr>
              <a:t>12</a:t>
            </a:fld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425A22-CB3F-E98C-26BF-B49DDFEF4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4277" y="6102597"/>
            <a:ext cx="2387723" cy="74933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B8A8A9-AD3B-24E5-1686-AD7D3587E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810046"/>
              </p:ext>
            </p:extLst>
          </p:nvPr>
        </p:nvGraphicFramePr>
        <p:xfrm>
          <a:off x="838200" y="1946077"/>
          <a:ext cx="10354937" cy="4100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8178">
                  <a:extLst>
                    <a:ext uri="{9D8B030D-6E8A-4147-A177-3AD203B41FA5}">
                      <a16:colId xmlns:a16="http://schemas.microsoft.com/office/drawing/2014/main" val="3066379239"/>
                    </a:ext>
                  </a:extLst>
                </a:gridCol>
                <a:gridCol w="3840871">
                  <a:extLst>
                    <a:ext uri="{9D8B030D-6E8A-4147-A177-3AD203B41FA5}">
                      <a16:colId xmlns:a16="http://schemas.microsoft.com/office/drawing/2014/main" val="3716512893"/>
                    </a:ext>
                  </a:extLst>
                </a:gridCol>
                <a:gridCol w="3105888">
                  <a:extLst>
                    <a:ext uri="{9D8B030D-6E8A-4147-A177-3AD203B41FA5}">
                      <a16:colId xmlns:a16="http://schemas.microsoft.com/office/drawing/2014/main" val="2051433271"/>
                    </a:ext>
                  </a:extLst>
                </a:gridCol>
              </a:tblGrid>
              <a:tr h="256455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</a:rPr>
                        <a:t>Date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</a:rPr>
                        <a:t>Topic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</a:rPr>
                        <a:t>Homework Due at 11:59 pm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1426203240"/>
                  </a:ext>
                </a:extLst>
              </a:tr>
              <a:tr h="820359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</a:rPr>
                        <a:t>Session 1 -</a:t>
                      </a:r>
                    </a:p>
                    <a:p>
                      <a:pPr marL="0" marR="0" algn="ctr"/>
                      <a:r>
                        <a:rPr lang="en-US" sz="1400" dirty="0">
                          <a:effectLst/>
                        </a:rPr>
                        <a:t>Friday, April 10, 2026,</a:t>
                      </a:r>
                    </a:p>
                    <a:p>
                      <a:pPr marL="0" marR="0" algn="ctr"/>
                      <a:r>
                        <a:rPr lang="en-US" sz="1400" dirty="0">
                          <a:effectLst/>
                        </a:rPr>
                        <a:t>3:00 p.m. - 5:00 p.m.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</a:rPr>
                        <a:t>The Overview </a:t>
                      </a:r>
                    </a:p>
                    <a:p>
                      <a:pPr marL="0" marR="0"/>
                      <a:r>
                        <a:rPr lang="en-US" sz="1400" dirty="0">
                          <a:effectLst/>
                        </a:rPr>
                        <a:t>Course Introduction, Country overview, and Guest speaker. 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</a:rPr>
                        <a:t>Assign Groups</a:t>
                      </a:r>
                    </a:p>
                    <a:p>
                      <a:pPr marL="0" marR="0"/>
                      <a:r>
                        <a:rPr lang="en-US" sz="1400" dirty="0">
                          <a:effectLst/>
                        </a:rPr>
                        <a:t>Reflection 1 </a:t>
                      </a:r>
                    </a:p>
                    <a:p>
                      <a:pPr marL="0" marR="0"/>
                      <a:r>
                        <a:rPr lang="en-US" sz="1400" dirty="0">
                          <a:effectLst/>
                        </a:rPr>
                        <a:t>(Session 1 - 200 points), due Friday, April 10, 2026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2855163843"/>
                  </a:ext>
                </a:extLst>
              </a:tr>
              <a:tr h="641141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</a:rPr>
                        <a:t>Session 2 -  </a:t>
                      </a:r>
                    </a:p>
                    <a:p>
                      <a:pPr marL="0" marR="0" algn="ctr"/>
                      <a:r>
                        <a:rPr lang="en-US" sz="1400" dirty="0">
                          <a:effectLst/>
                        </a:rPr>
                        <a:t>Friday, April 17, 2026, </a:t>
                      </a:r>
                    </a:p>
                    <a:p>
                      <a:pPr marL="0" marR="0" algn="ctr"/>
                      <a:r>
                        <a:rPr lang="en-US" sz="1400" dirty="0">
                          <a:effectLst/>
                        </a:rPr>
                        <a:t>3:00 p.m. - 5:00 p.m.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</a:rPr>
                        <a:t>Environmental Justice, Sustainability, and Ethics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</a:rPr>
                        <a:t>Case Analysis and Presentation I (Session 2 - 125 points) due Friday, April 17, 2026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39617535"/>
                  </a:ext>
                </a:extLst>
              </a:tr>
              <a:tr h="641141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</a:rPr>
                        <a:t>Session 3 - </a:t>
                      </a:r>
                    </a:p>
                    <a:p>
                      <a:pPr marL="0" marR="0" algn="ctr"/>
                      <a:r>
                        <a:rPr lang="en-US" sz="1400" dirty="0">
                          <a:effectLst/>
                        </a:rPr>
                        <a:t>Friday, May 8, 2026, </a:t>
                      </a:r>
                    </a:p>
                    <a:p>
                      <a:pPr marL="0" marR="0" algn="ctr"/>
                      <a:r>
                        <a:rPr lang="en-US" sz="1400" dirty="0">
                          <a:effectLst/>
                        </a:rPr>
                        <a:t>3:00 p.m. - 5:00 p.m.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</a:rPr>
                        <a:t>Foreign Currency and Accounting </a:t>
                      </a:r>
                    </a:p>
                    <a:p>
                      <a:pPr marL="0" marR="0"/>
                      <a:r>
                        <a:rPr lang="en-US" sz="1400" dirty="0">
                          <a:effectLst/>
                        </a:rPr>
                        <a:t>Guest speaker - Ghana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</a:rPr>
                        <a:t>Case Analysis and Presentation II (Session 3 - 125 points) due Friday, May 8, 2026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3927658061"/>
                  </a:ext>
                </a:extLst>
              </a:tr>
              <a:tr h="1025824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</a:rPr>
                        <a:t>Travel dates Monday, May 18, 2026 to Tuesday, May 26, 2026 (subject to change)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</a:rPr>
                        <a:t>The Study Tour (Experiential Learning activities, including site visits)</a:t>
                      </a:r>
                    </a:p>
                    <a:p>
                      <a:pPr marL="0" marR="0"/>
                      <a:r>
                        <a:rPr lang="en-US" sz="1400" dirty="0">
                          <a:effectLst/>
                        </a:rPr>
                        <a:t>Daily reflection journal maintenance for students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</a:rPr>
                        <a:t>Study Tour On-site presentations and briefings (100 points)</a:t>
                      </a:r>
                    </a:p>
                    <a:p>
                      <a:pPr marL="0" marR="0"/>
                      <a:r>
                        <a:rPr lang="en-US" sz="1400" dirty="0">
                          <a:effectLst/>
                        </a:rPr>
                        <a:t>Study Tour Journal and Reflection (Session 4 - 250 points) due Friday, May 22, 2026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2332352825"/>
                  </a:ext>
                </a:extLst>
              </a:tr>
              <a:tr h="641141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</a:rPr>
                        <a:t>Session 4 -</a:t>
                      </a:r>
                    </a:p>
                    <a:p>
                      <a:pPr marL="0" marR="0" algn="ctr"/>
                      <a:r>
                        <a:rPr lang="en-US" sz="1400" dirty="0">
                          <a:effectLst/>
                        </a:rPr>
                        <a:t>Thursday, May 28, 2026, </a:t>
                      </a:r>
                    </a:p>
                    <a:p>
                      <a:pPr marL="0" marR="0" algn="ctr"/>
                      <a:r>
                        <a:rPr lang="en-US" sz="1400" dirty="0">
                          <a:effectLst/>
                        </a:rPr>
                        <a:t>3:00 p.m. - 5:00 p.m.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</a:rPr>
                        <a:t>The final reflection and summary</a:t>
                      </a:r>
                    </a:p>
                    <a:p>
                      <a:pPr marL="0" marR="0"/>
                      <a:r>
                        <a:rPr lang="en-US" sz="1400" dirty="0">
                          <a:effectLst/>
                        </a:rPr>
                        <a:t>Final Group Presentations (study tour)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</a:rPr>
                        <a:t>Final Group Presentation - Study Tour (Session 4 - 200 points) - due Wednesday, May 27, 2026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3721324736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4F422725-D5C9-DDED-0978-DCCD8930F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181713" y="1545965"/>
            <a:ext cx="229454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Sample Schedule of Sessions and Assignments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179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33">
          <a:extLst>
            <a:ext uri="{FF2B5EF4-FFF2-40B4-BE49-F238E27FC236}">
              <a16:creationId xmlns:a16="http://schemas.microsoft.com/office/drawing/2014/main" id="{CC376FD9-8C5F-6C34-E989-C385E4D8A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>
            <a:extLst>
              <a:ext uri="{FF2B5EF4-FFF2-40B4-BE49-F238E27FC236}">
                <a16:creationId xmlns:a16="http://schemas.microsoft.com/office/drawing/2014/main" id="{4832A2DB-0438-71E5-325E-01436536C0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1100"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Course Information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>
            <a:extLst>
              <a:ext uri="{FF2B5EF4-FFF2-40B4-BE49-F238E27FC236}">
                <a16:creationId xmlns:a16="http://schemas.microsoft.com/office/drawing/2014/main" id="{1581E919-6B4E-DA6D-227C-DD718B24240B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3392557" y="6356350"/>
            <a:ext cx="54189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Robbie Bishop-Monroe</a:t>
            </a:r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>
            <a:extLst>
              <a:ext uri="{FF2B5EF4-FFF2-40B4-BE49-F238E27FC236}">
                <a16:creationId xmlns:a16="http://schemas.microsoft.com/office/drawing/2014/main" id="{B17F2C8E-234F-BC98-74CE-110A10DD61F1}"/>
              </a:ext>
            </a:extLst>
          </p:cNvPr>
          <p:cNvSpPr txBox="1"/>
          <p:nvPr/>
        </p:nvSpPr>
        <p:spPr>
          <a:xfrm>
            <a:off x="708023" y="3224499"/>
            <a:ext cx="10528301" cy="442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indent="-914400">
              <a:tabLst>
                <a:tab pos="-457200" algn="l"/>
                <a:tab pos="0" algn="l"/>
                <a:tab pos="457200" algn="l"/>
              </a:tabLst>
            </a:pPr>
            <a:r>
              <a:rPr lang="en-US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Class Format &amp; Expectations:</a:t>
            </a:r>
            <a:endParaRPr lang="en-US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three-credit course has two components: a) lecture component b) experiential component. The course was developed around a 9-day trip to Africa where the topics and concepts will be discussed via site visits at companies that operate in Ghana. Every student is expected to complete a series of reading, research, and writing assignments and actively participate in discussions and site visits.  </a:t>
            </a:r>
          </a:p>
        </p:txBody>
      </p:sp>
      <p:sp>
        <p:nvSpPr>
          <p:cNvPr id="137" name="Shape 137">
            <a:extLst>
              <a:ext uri="{FF2B5EF4-FFF2-40B4-BE49-F238E27FC236}">
                <a16:creationId xmlns:a16="http://schemas.microsoft.com/office/drawing/2014/main" id="{EB86659A-6B72-61F5-B48B-B3CA9C182EC9}"/>
              </a:ext>
            </a:extLst>
          </p:cNvPr>
          <p:cNvSpPr txBox="1"/>
          <p:nvPr/>
        </p:nvSpPr>
        <p:spPr>
          <a:xfrm>
            <a:off x="838200" y="6182037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51836E-4F10-5853-341E-E64FF6237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4277" y="6102597"/>
            <a:ext cx="2387723" cy="7493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68ADA5-3CD9-AF24-2502-655595759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7329" y="1806685"/>
            <a:ext cx="2749691" cy="130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07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33">
          <a:extLst>
            <a:ext uri="{FF2B5EF4-FFF2-40B4-BE49-F238E27FC236}">
              <a16:creationId xmlns:a16="http://schemas.microsoft.com/office/drawing/2014/main" id="{5ADFED99-F160-F1E8-E67A-50E6B0E58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>
            <a:extLst>
              <a:ext uri="{FF2B5EF4-FFF2-40B4-BE49-F238E27FC236}">
                <a16:creationId xmlns:a16="http://schemas.microsoft.com/office/drawing/2014/main" id="{56A32B77-4122-4D8E-AD28-0E66DE0B5C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1100"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Course Information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>
            <a:extLst>
              <a:ext uri="{FF2B5EF4-FFF2-40B4-BE49-F238E27FC236}">
                <a16:creationId xmlns:a16="http://schemas.microsoft.com/office/drawing/2014/main" id="{F7C59F1D-ECF3-18C6-F587-3EF421500D6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3392557" y="6356350"/>
            <a:ext cx="54189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Robbie Bishop-Monroe</a:t>
            </a:r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>
            <a:extLst>
              <a:ext uri="{FF2B5EF4-FFF2-40B4-BE49-F238E27FC236}">
                <a16:creationId xmlns:a16="http://schemas.microsoft.com/office/drawing/2014/main" id="{FA39C99C-F900-9BE0-E0A9-2F1FF6618B08}"/>
              </a:ext>
            </a:extLst>
          </p:cNvPr>
          <p:cNvSpPr txBox="1"/>
          <p:nvPr/>
        </p:nvSpPr>
        <p:spPr>
          <a:xfrm>
            <a:off x="838200" y="2425564"/>
            <a:ext cx="10528301" cy="442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US" sz="3600" dirty="0">
              <a:latin typeface="Calibri"/>
              <a:cs typeface="Calibri"/>
              <a:sym typeface="Calibri"/>
            </a:endParaRPr>
          </a:p>
          <a:p>
            <a:pPr marL="457200" lvl="0" indent="-457200">
              <a:spcBef>
                <a:spcPts val="1800"/>
              </a:spcBef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sz="3600" dirty="0">
              <a:latin typeface="Calibri"/>
              <a:cs typeface="Calibri"/>
              <a:sym typeface="Calibri"/>
            </a:endParaRPr>
          </a:p>
        </p:txBody>
      </p:sp>
      <p:sp>
        <p:nvSpPr>
          <p:cNvPr id="137" name="Shape 137">
            <a:extLst>
              <a:ext uri="{FF2B5EF4-FFF2-40B4-BE49-F238E27FC236}">
                <a16:creationId xmlns:a16="http://schemas.microsoft.com/office/drawing/2014/main" id="{1DEF6E6E-39A4-5659-FDA7-2BBCCA661F41}"/>
              </a:ext>
            </a:extLst>
          </p:cNvPr>
          <p:cNvSpPr txBox="1"/>
          <p:nvPr/>
        </p:nvSpPr>
        <p:spPr>
          <a:xfrm>
            <a:off x="838200" y="6182037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A3243B-DB6F-BDA5-2D89-2C1C29CCC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4277" y="6102597"/>
            <a:ext cx="2387723" cy="749339"/>
          </a:xfrm>
          <a:prstGeom prst="rect">
            <a:avLst/>
          </a:prstGeom>
        </p:spPr>
      </p:pic>
      <p:graphicFrame>
        <p:nvGraphicFramePr>
          <p:cNvPr id="139" name="TextBox 2">
            <a:extLst>
              <a:ext uri="{FF2B5EF4-FFF2-40B4-BE49-F238E27FC236}">
                <a16:creationId xmlns:a16="http://schemas.microsoft.com/office/drawing/2014/main" id="{34D6A08E-F32F-B2C7-0437-EC77A55127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1398465"/>
              </p:ext>
            </p:extLst>
          </p:nvPr>
        </p:nvGraphicFramePr>
        <p:xfrm>
          <a:off x="720724" y="1560212"/>
          <a:ext cx="10633076" cy="470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4490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33">
          <a:extLst>
            <a:ext uri="{FF2B5EF4-FFF2-40B4-BE49-F238E27FC236}">
              <a16:creationId xmlns:a16="http://schemas.microsoft.com/office/drawing/2014/main" id="{0D351DA7-0236-F3FF-2A35-3F6898543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>
            <a:extLst>
              <a:ext uri="{FF2B5EF4-FFF2-40B4-BE49-F238E27FC236}">
                <a16:creationId xmlns:a16="http://schemas.microsoft.com/office/drawing/2014/main" id="{BE48AD72-EE7C-5DFB-555D-EDAD721AC3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1100"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Course Information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>
            <a:extLst>
              <a:ext uri="{FF2B5EF4-FFF2-40B4-BE49-F238E27FC236}">
                <a16:creationId xmlns:a16="http://schemas.microsoft.com/office/drawing/2014/main" id="{9987A1D8-D3AF-4030-EE27-CE64B788FDC8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3392557" y="6356350"/>
            <a:ext cx="54189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Robbie Bishop-Monroe</a:t>
            </a:r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>
            <a:extLst>
              <a:ext uri="{FF2B5EF4-FFF2-40B4-BE49-F238E27FC236}">
                <a16:creationId xmlns:a16="http://schemas.microsoft.com/office/drawing/2014/main" id="{F60DAC82-0F24-CF7C-78C2-2CBCB163EED3}"/>
              </a:ext>
            </a:extLst>
          </p:cNvPr>
          <p:cNvSpPr txBox="1"/>
          <p:nvPr/>
        </p:nvSpPr>
        <p:spPr>
          <a:xfrm>
            <a:off x="838200" y="6182037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A close up of a logo&#10;&#10;AI-generated content may be incorrect.">
            <a:extLst>
              <a:ext uri="{FF2B5EF4-FFF2-40B4-BE49-F238E27FC236}">
                <a16:creationId xmlns:a16="http://schemas.microsoft.com/office/drawing/2014/main" id="{6AE82F88-6679-ACD6-7514-3F85C5989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4277" y="6102597"/>
            <a:ext cx="2387723" cy="749339"/>
          </a:xfrm>
          <a:prstGeom prst="rect">
            <a:avLst/>
          </a:prstGeom>
        </p:spPr>
      </p:pic>
      <p:graphicFrame>
        <p:nvGraphicFramePr>
          <p:cNvPr id="141" name="Shape 135">
            <a:extLst>
              <a:ext uri="{FF2B5EF4-FFF2-40B4-BE49-F238E27FC236}">
                <a16:creationId xmlns:a16="http://schemas.microsoft.com/office/drawing/2014/main" id="{4369E75B-A49B-79E2-A406-CCBC16D1C7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9407567"/>
              </p:ext>
            </p:extLst>
          </p:nvPr>
        </p:nvGraphicFramePr>
        <p:xfrm>
          <a:off x="825499" y="1556580"/>
          <a:ext cx="10528301" cy="442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34130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33">
          <a:extLst>
            <a:ext uri="{FF2B5EF4-FFF2-40B4-BE49-F238E27FC236}">
              <a16:creationId xmlns:a16="http://schemas.microsoft.com/office/drawing/2014/main" id="{4F3091C8-C741-6D29-5ABE-A4CD9161F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>
            <a:extLst>
              <a:ext uri="{FF2B5EF4-FFF2-40B4-BE49-F238E27FC236}">
                <a16:creationId xmlns:a16="http://schemas.microsoft.com/office/drawing/2014/main" id="{6F78AE93-4804-76EC-204C-32D3154B08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293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1100"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Course Information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>
            <a:extLst>
              <a:ext uri="{FF2B5EF4-FFF2-40B4-BE49-F238E27FC236}">
                <a16:creationId xmlns:a16="http://schemas.microsoft.com/office/drawing/2014/main" id="{5F275855-E690-EAB8-9974-64F0E2A3626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3392557" y="6356350"/>
            <a:ext cx="54189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Robbie Bishop-Monroe</a:t>
            </a:r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>
            <a:extLst>
              <a:ext uri="{FF2B5EF4-FFF2-40B4-BE49-F238E27FC236}">
                <a16:creationId xmlns:a16="http://schemas.microsoft.com/office/drawing/2014/main" id="{B262833F-278F-AE07-062C-D3681605977D}"/>
              </a:ext>
            </a:extLst>
          </p:cNvPr>
          <p:cNvSpPr txBox="1"/>
          <p:nvPr/>
        </p:nvSpPr>
        <p:spPr>
          <a:xfrm>
            <a:off x="825499" y="1718258"/>
            <a:ext cx="10528301" cy="442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US" sz="3600" dirty="0">
              <a:latin typeface="Calibri"/>
              <a:cs typeface="Calibri"/>
              <a:sym typeface="Calibri"/>
            </a:endParaRPr>
          </a:p>
          <a:p>
            <a:pPr marL="457200" lvl="0" indent="-457200">
              <a:spcBef>
                <a:spcPts val="1800"/>
              </a:spcBef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sz="3600" dirty="0">
              <a:latin typeface="Calibri"/>
              <a:cs typeface="Calibri"/>
              <a:sym typeface="Calibri"/>
            </a:endParaRPr>
          </a:p>
        </p:txBody>
      </p:sp>
      <p:sp>
        <p:nvSpPr>
          <p:cNvPr id="137" name="Shape 137">
            <a:extLst>
              <a:ext uri="{FF2B5EF4-FFF2-40B4-BE49-F238E27FC236}">
                <a16:creationId xmlns:a16="http://schemas.microsoft.com/office/drawing/2014/main" id="{AE42613E-B726-2039-BA5C-ED63F4BAE7DA}"/>
              </a:ext>
            </a:extLst>
          </p:cNvPr>
          <p:cNvSpPr txBox="1"/>
          <p:nvPr/>
        </p:nvSpPr>
        <p:spPr>
          <a:xfrm>
            <a:off x="838200" y="6182037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61B60B-0CED-139D-6AFC-ECB0F16FE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4277" y="6102597"/>
            <a:ext cx="2387723" cy="74933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55118E0-E54F-B38F-3A4C-F4EE50589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198242"/>
              </p:ext>
            </p:extLst>
          </p:nvPr>
        </p:nvGraphicFramePr>
        <p:xfrm>
          <a:off x="1784740" y="1671451"/>
          <a:ext cx="8609817" cy="4354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37018">
                  <a:extLst>
                    <a:ext uri="{9D8B030D-6E8A-4147-A177-3AD203B41FA5}">
                      <a16:colId xmlns:a16="http://schemas.microsoft.com/office/drawing/2014/main" val="1638482225"/>
                    </a:ext>
                  </a:extLst>
                </a:gridCol>
                <a:gridCol w="984188">
                  <a:extLst>
                    <a:ext uri="{9D8B030D-6E8A-4147-A177-3AD203B41FA5}">
                      <a16:colId xmlns:a16="http://schemas.microsoft.com/office/drawing/2014/main" val="1037595027"/>
                    </a:ext>
                  </a:extLst>
                </a:gridCol>
                <a:gridCol w="1688611">
                  <a:extLst>
                    <a:ext uri="{9D8B030D-6E8A-4147-A177-3AD203B41FA5}">
                      <a16:colId xmlns:a16="http://schemas.microsoft.com/office/drawing/2014/main" val="822794036"/>
                    </a:ext>
                  </a:extLst>
                </a:gridCol>
              </a:tblGrid>
              <a:tr h="27715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</a:rPr>
                        <a:t>Grading Distribution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295493"/>
                  </a:ext>
                </a:extLst>
              </a:tr>
              <a:tr h="2771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</a:pPr>
                      <a:r>
                        <a:rPr lang="en-US" sz="1700" b="0" u="sng" dirty="0">
                          <a:solidFill>
                            <a:schemeClr val="tx1"/>
                          </a:solidFill>
                          <a:effectLst/>
                        </a:rPr>
                        <a:t>Evaluation Criteria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</a:pPr>
                      <a:r>
                        <a:rPr lang="en-US" sz="1700" u="sng" dirty="0">
                          <a:effectLst/>
                        </a:rPr>
                        <a:t>Points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</a:pPr>
                      <a:r>
                        <a:rPr lang="en-US" sz="1700" u="sng" dirty="0">
                          <a:effectLst/>
                        </a:rPr>
                        <a:t>Percent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3406821164"/>
                  </a:ext>
                </a:extLst>
              </a:tr>
              <a:tr h="277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</a:rPr>
                        <a:t>Writing Assignments (50%):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2428406041"/>
                  </a:ext>
                </a:extLst>
              </a:tr>
              <a:tr h="277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</a:rPr>
                        <a:t>Reflection 1 (Session 1 - 200 points)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</a:pPr>
                      <a:r>
                        <a:rPr lang="en-US" sz="1700" dirty="0">
                          <a:effectLst/>
                        </a:rPr>
                        <a:t>200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</a:pPr>
                      <a:r>
                        <a:rPr lang="en-US" sz="1700" dirty="0">
                          <a:effectLst/>
                        </a:rPr>
                        <a:t>20%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835163731"/>
                  </a:ext>
                </a:extLst>
              </a:tr>
              <a:tr h="277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</a:rPr>
                        <a:t>Study Tour Journal and Reflection (Session 4 - 250 points)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</a:pPr>
                      <a:r>
                        <a:rPr lang="en-US" sz="1700" dirty="0">
                          <a:effectLst/>
                        </a:rPr>
                        <a:t>250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</a:pPr>
                      <a:r>
                        <a:rPr lang="en-US" sz="1700" dirty="0">
                          <a:effectLst/>
                        </a:rPr>
                        <a:t>25%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3451077932"/>
                  </a:ext>
                </a:extLst>
              </a:tr>
              <a:tr h="277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</a:rPr>
                        <a:t>Assignments (50%):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2164817144"/>
                  </a:ext>
                </a:extLst>
              </a:tr>
              <a:tr h="20599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700" b="0" u="sng" dirty="0">
                          <a:solidFill>
                            <a:schemeClr val="tx1"/>
                          </a:solidFill>
                          <a:effectLst/>
                        </a:rPr>
                        <a:t>Class Presentations and Cases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</a:rPr>
                        <a:t>Case Analysis and Presentation I (Session 2 - 125 points)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</a:rPr>
                        <a:t>Case Analysis and Presentation II (Session 3 - 125 points)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700" b="0" u="sng" dirty="0">
                          <a:solidFill>
                            <a:schemeClr val="tx1"/>
                          </a:solidFill>
                          <a:effectLst/>
                        </a:rPr>
                        <a:t>Final Presentation(s)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</a:rPr>
                        <a:t>Study Tour Site group presentations (Site Visits - 100 points)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</a:rPr>
                        <a:t>Live Case - Study Tour (Session 4 - 200 points)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</a:pPr>
                      <a:r>
                        <a:rPr lang="en-US" sz="1700" dirty="0">
                          <a:effectLst/>
                        </a:rPr>
                        <a:t>250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</a:pPr>
                      <a:r>
                        <a:rPr lang="en-US" sz="1700" u="sng" dirty="0">
                          <a:effectLst/>
                        </a:rPr>
                        <a:t>300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</a:pPr>
                      <a:r>
                        <a:rPr lang="en-US" sz="1700" dirty="0">
                          <a:effectLst/>
                        </a:rPr>
                        <a:t>25%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</a:pPr>
                      <a:r>
                        <a:rPr lang="en-US" sz="1700" u="none" strike="noStrike" dirty="0">
                          <a:effectLst/>
                        </a:rPr>
                        <a:t> 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</a:pPr>
                      <a:r>
                        <a:rPr lang="en-US" sz="1700" u="sng" dirty="0">
                          <a:effectLst/>
                        </a:rPr>
                        <a:t>30%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185866618"/>
                  </a:ext>
                </a:extLst>
              </a:tr>
              <a:tr h="277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</a:pPr>
                      <a:r>
                        <a:rPr lang="en-US" sz="1700" u="dbl" dirty="0">
                          <a:effectLst/>
                        </a:rPr>
                        <a:t>1000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</a:pPr>
                      <a:r>
                        <a:rPr lang="en-US" sz="1700" u="dbl" dirty="0">
                          <a:effectLst/>
                        </a:rPr>
                        <a:t>100%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3724125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314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33">
          <a:extLst>
            <a:ext uri="{FF2B5EF4-FFF2-40B4-BE49-F238E27FC236}">
              <a16:creationId xmlns:a16="http://schemas.microsoft.com/office/drawing/2014/main" id="{8AB5BCD4-AC9A-D62B-BEE4-F10EE0EAC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>
            <a:extLst>
              <a:ext uri="{FF2B5EF4-FFF2-40B4-BE49-F238E27FC236}">
                <a16:creationId xmlns:a16="http://schemas.microsoft.com/office/drawing/2014/main" id="{E429477E-8672-2E9E-5BC9-937910B8EE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2068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1100"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Sample Itinerary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>
            <a:extLst>
              <a:ext uri="{FF2B5EF4-FFF2-40B4-BE49-F238E27FC236}">
                <a16:creationId xmlns:a16="http://schemas.microsoft.com/office/drawing/2014/main" id="{7A741ECD-47AE-7812-94F9-E5BA6E73D33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3392557" y="6356350"/>
            <a:ext cx="54189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Robbie Bishop-Monroe</a:t>
            </a:r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>
            <a:extLst>
              <a:ext uri="{FF2B5EF4-FFF2-40B4-BE49-F238E27FC236}">
                <a16:creationId xmlns:a16="http://schemas.microsoft.com/office/drawing/2014/main" id="{FD172545-6E68-C782-1FD4-43A6D538901D}"/>
              </a:ext>
            </a:extLst>
          </p:cNvPr>
          <p:cNvSpPr txBox="1"/>
          <p:nvPr/>
        </p:nvSpPr>
        <p:spPr>
          <a:xfrm>
            <a:off x="825499" y="1718258"/>
            <a:ext cx="10528301" cy="442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US" sz="3600" dirty="0">
              <a:latin typeface="Calibri"/>
              <a:cs typeface="Calibri"/>
              <a:sym typeface="Calibri"/>
            </a:endParaRPr>
          </a:p>
          <a:p>
            <a:pPr marL="457200" lvl="0" indent="-457200">
              <a:spcBef>
                <a:spcPts val="1800"/>
              </a:spcBef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sz="3600" dirty="0">
              <a:latin typeface="Calibri"/>
              <a:cs typeface="Calibri"/>
              <a:sym typeface="Calibri"/>
            </a:endParaRPr>
          </a:p>
        </p:txBody>
      </p:sp>
      <p:sp>
        <p:nvSpPr>
          <p:cNvPr id="137" name="Shape 137">
            <a:extLst>
              <a:ext uri="{FF2B5EF4-FFF2-40B4-BE49-F238E27FC236}">
                <a16:creationId xmlns:a16="http://schemas.microsoft.com/office/drawing/2014/main" id="{BA4C4EFC-F6A9-8CF2-8291-86791AE6579D}"/>
              </a:ext>
            </a:extLst>
          </p:cNvPr>
          <p:cNvSpPr txBox="1"/>
          <p:nvPr/>
        </p:nvSpPr>
        <p:spPr>
          <a:xfrm>
            <a:off x="838200" y="6182037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91AB6-284D-4F92-D9F5-494C06117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4277" y="6102597"/>
            <a:ext cx="2387723" cy="7493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DD89AB-4363-7D8B-3BE3-204AC1AD01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924" y="1680851"/>
            <a:ext cx="2061485" cy="105010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CAF71C-22A7-F6D3-085F-FFA98273E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077200"/>
              </p:ext>
            </p:extLst>
          </p:nvPr>
        </p:nvGraphicFramePr>
        <p:xfrm>
          <a:off x="1793726" y="2816160"/>
          <a:ext cx="7762876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1438">
                  <a:extLst>
                    <a:ext uri="{9D8B030D-6E8A-4147-A177-3AD203B41FA5}">
                      <a16:colId xmlns:a16="http://schemas.microsoft.com/office/drawing/2014/main" val="2213484169"/>
                    </a:ext>
                  </a:extLst>
                </a:gridCol>
                <a:gridCol w="3881438">
                  <a:extLst>
                    <a:ext uri="{9D8B030D-6E8A-4147-A177-3AD203B41FA5}">
                      <a16:colId xmlns:a16="http://schemas.microsoft.com/office/drawing/2014/main" val="1680743465"/>
                    </a:ext>
                  </a:extLst>
                </a:gridCol>
              </a:tblGrid>
              <a:tr h="331564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ACTIVITY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874836"/>
                  </a:ext>
                </a:extLst>
              </a:tr>
              <a:tr h="5802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Day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Travel, Arrival, Welcome, Briefing, Lunch, City Tour, and Opening Dinner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610350"/>
                  </a:ext>
                </a:extLst>
              </a:tr>
              <a:tr h="8289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History, Culture, and Social Justice Lecture, Tour, local resident cultural education, and dinner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031852"/>
                  </a:ext>
                </a:extLst>
              </a:tr>
              <a:tr h="5802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Day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Breakfast, Company visits, sustainability company, lunch and dinner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8195"/>
                  </a:ext>
                </a:extLst>
              </a:tr>
              <a:tr h="8289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Day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Breakfast, Cape Coast, Assin Manso Ancestral Slave River, Jesuit meeting, and dinner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56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352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33">
          <a:extLst>
            <a:ext uri="{FF2B5EF4-FFF2-40B4-BE49-F238E27FC236}">
              <a16:creationId xmlns:a16="http://schemas.microsoft.com/office/drawing/2014/main" id="{445501D7-F8C6-4B2E-6D4C-7467FEA69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>
            <a:extLst>
              <a:ext uri="{FF2B5EF4-FFF2-40B4-BE49-F238E27FC236}">
                <a16:creationId xmlns:a16="http://schemas.microsoft.com/office/drawing/2014/main" id="{AC7376A0-4EC8-B80E-48C5-07D9361A37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2064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1100"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Sample Itinerary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>
            <a:extLst>
              <a:ext uri="{FF2B5EF4-FFF2-40B4-BE49-F238E27FC236}">
                <a16:creationId xmlns:a16="http://schemas.microsoft.com/office/drawing/2014/main" id="{18EA7B3A-3764-3348-C284-4295758F42DB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3392557" y="6356350"/>
            <a:ext cx="54189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Robbie Bishop-Monroe</a:t>
            </a:r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>
            <a:extLst>
              <a:ext uri="{FF2B5EF4-FFF2-40B4-BE49-F238E27FC236}">
                <a16:creationId xmlns:a16="http://schemas.microsoft.com/office/drawing/2014/main" id="{A26C76A7-676A-F465-BEBD-A60EB719A7C1}"/>
              </a:ext>
            </a:extLst>
          </p:cNvPr>
          <p:cNvSpPr txBox="1"/>
          <p:nvPr/>
        </p:nvSpPr>
        <p:spPr>
          <a:xfrm>
            <a:off x="825499" y="3080333"/>
            <a:ext cx="10528301" cy="442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US" sz="3600" dirty="0">
              <a:latin typeface="Calibri"/>
              <a:cs typeface="Calibri"/>
              <a:sym typeface="Calibri"/>
            </a:endParaRPr>
          </a:p>
          <a:p>
            <a:pPr marL="457200" lvl="0" indent="-457200">
              <a:spcBef>
                <a:spcPts val="1800"/>
              </a:spcBef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sz="3600" dirty="0">
              <a:latin typeface="Calibri"/>
              <a:cs typeface="Calibri"/>
              <a:sym typeface="Calibri"/>
            </a:endParaRPr>
          </a:p>
        </p:txBody>
      </p:sp>
      <p:sp>
        <p:nvSpPr>
          <p:cNvPr id="137" name="Shape 137">
            <a:extLst>
              <a:ext uri="{FF2B5EF4-FFF2-40B4-BE49-F238E27FC236}">
                <a16:creationId xmlns:a16="http://schemas.microsoft.com/office/drawing/2014/main" id="{19A96023-1127-4094-9C37-4C4DA9F7C82D}"/>
              </a:ext>
            </a:extLst>
          </p:cNvPr>
          <p:cNvSpPr txBox="1"/>
          <p:nvPr/>
        </p:nvSpPr>
        <p:spPr>
          <a:xfrm>
            <a:off x="838200" y="6182037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18044-D9B3-5BEB-D2D8-8293C82A7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550" y="6160427"/>
            <a:ext cx="2203450" cy="6915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AA78DE-6472-AFC8-EA80-ED64D2153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3562" y="1682127"/>
            <a:ext cx="2444876" cy="131792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10B13C5-84CC-DFDD-DD9A-257840FC9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789183"/>
              </p:ext>
            </p:extLst>
          </p:nvPr>
        </p:nvGraphicFramePr>
        <p:xfrm>
          <a:off x="1215614" y="3063861"/>
          <a:ext cx="9810974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5487">
                  <a:extLst>
                    <a:ext uri="{9D8B030D-6E8A-4147-A177-3AD203B41FA5}">
                      <a16:colId xmlns:a16="http://schemas.microsoft.com/office/drawing/2014/main" val="2213484169"/>
                    </a:ext>
                  </a:extLst>
                </a:gridCol>
                <a:gridCol w="4905487">
                  <a:extLst>
                    <a:ext uri="{9D8B030D-6E8A-4147-A177-3AD203B41FA5}">
                      <a16:colId xmlns:a16="http://schemas.microsoft.com/office/drawing/2014/main" val="1680743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874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Day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Breakfast, Cape Coast Castle, Lunch, Kakum National Park, and Dinner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610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Day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Breakfast, local business tour, lunch, and dinner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031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Day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Breakfast, community service project, lunch, reflection, and hotel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8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Day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Breakfast, cultural center, market, lunch, final reflection, and dinner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56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Day 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Hotel check out and departure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871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527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33">
          <a:extLst>
            <a:ext uri="{FF2B5EF4-FFF2-40B4-BE49-F238E27FC236}">
              <a16:creationId xmlns:a16="http://schemas.microsoft.com/office/drawing/2014/main" id="{3D33B52D-98CA-821B-1F5B-17E8A5947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>
            <a:extLst>
              <a:ext uri="{FF2B5EF4-FFF2-40B4-BE49-F238E27FC236}">
                <a16:creationId xmlns:a16="http://schemas.microsoft.com/office/drawing/2014/main" id="{96E664EA-6A0B-A60E-83FF-0A23DE5784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1100"/>
            </a:pPr>
            <a:r>
              <a:rPr lang="en-US" dirty="0">
                <a:solidFill>
                  <a:schemeClr val="bg1"/>
                </a:solidFill>
                <a:latin typeface="+mn-lt"/>
              </a:rPr>
              <a:t>Who should apply?</a:t>
            </a:r>
            <a:endParaRPr sz="4400" i="0" u="none" strike="noStrike" cap="none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>
            <a:extLst>
              <a:ext uri="{FF2B5EF4-FFF2-40B4-BE49-F238E27FC236}">
                <a16:creationId xmlns:a16="http://schemas.microsoft.com/office/drawing/2014/main" id="{43965DE2-E5E7-354C-C91A-0BF245DA2220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3392557" y="6356350"/>
            <a:ext cx="54189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Robbie Bishop-Monroe</a:t>
            </a:r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>
            <a:extLst>
              <a:ext uri="{FF2B5EF4-FFF2-40B4-BE49-F238E27FC236}">
                <a16:creationId xmlns:a16="http://schemas.microsoft.com/office/drawing/2014/main" id="{3DDF9400-0E34-5BC9-CA58-41E81842BB64}"/>
              </a:ext>
            </a:extLst>
          </p:cNvPr>
          <p:cNvSpPr txBox="1"/>
          <p:nvPr/>
        </p:nvSpPr>
        <p:spPr>
          <a:xfrm>
            <a:off x="925878" y="1865001"/>
            <a:ext cx="10063780" cy="2999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3600" b="1" dirty="0"/>
              <a:t>Students who:</a:t>
            </a:r>
          </a:p>
          <a:p>
            <a:endParaRPr lang="en-US" sz="2800" b="1" dirty="0"/>
          </a:p>
          <a:p>
            <a:r>
              <a:rPr lang="en-US" sz="2800" dirty="0">
                <a:ea typeface="Calibri"/>
                <a:cs typeface="Calibri"/>
              </a:rPr>
              <a:t>Rising Sophomores and higher with good academic standing of at least a 2.5 GPA</a:t>
            </a:r>
          </a:p>
          <a:p>
            <a:endParaRPr lang="en-US" sz="2800" dirty="0">
              <a:ea typeface="Calibri"/>
              <a:cs typeface="Calibri"/>
            </a:endParaRPr>
          </a:p>
          <a:p>
            <a:r>
              <a:rPr lang="en-US" sz="2800" dirty="0">
                <a:ea typeface="Calibri"/>
                <a:cs typeface="Calibri"/>
              </a:rPr>
              <a:t>Accounting Elective</a:t>
            </a:r>
          </a:p>
          <a:p>
            <a:r>
              <a:rPr lang="en-US" sz="2800" dirty="0">
                <a:ea typeface="Calibri"/>
                <a:cs typeface="Calibri"/>
              </a:rPr>
              <a:t>International Business Elective</a:t>
            </a:r>
          </a:p>
          <a:p>
            <a:r>
              <a:rPr lang="en-US" sz="2800" dirty="0">
                <a:ea typeface="Calibri"/>
                <a:cs typeface="Calibri"/>
              </a:rPr>
              <a:t>Possible other subject area Electives</a:t>
            </a:r>
          </a:p>
        </p:txBody>
      </p:sp>
      <p:sp>
        <p:nvSpPr>
          <p:cNvPr id="137" name="Shape 137">
            <a:extLst>
              <a:ext uri="{FF2B5EF4-FFF2-40B4-BE49-F238E27FC236}">
                <a16:creationId xmlns:a16="http://schemas.microsoft.com/office/drawing/2014/main" id="{E4B714CA-0239-5653-1F1A-E0DB227D860E}"/>
              </a:ext>
            </a:extLst>
          </p:cNvPr>
          <p:cNvSpPr txBox="1"/>
          <p:nvPr/>
        </p:nvSpPr>
        <p:spPr>
          <a:xfrm>
            <a:off x="838200" y="6182037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723D6D-551E-3DAB-D8B0-EBCFFA611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550" y="6160427"/>
            <a:ext cx="2203450" cy="69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03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1100"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ftr" sz="quarter" idx="11"/>
          </p:nvPr>
        </p:nvSpPr>
        <p:spPr>
          <a:xfrm>
            <a:off x="3392557" y="6356350"/>
            <a:ext cx="54189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Robbie Bishop-Monroe</a:t>
            </a:r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825499" y="1718258"/>
            <a:ext cx="10528301" cy="442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  <a:cs typeface="Calibri"/>
                <a:sym typeface="Calibri"/>
              </a:rPr>
              <a:t>Reflection questions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  <a:cs typeface="Calibri"/>
                <a:sym typeface="Calibri"/>
              </a:rPr>
              <a:t>Why is This Important? Or Why Ghana?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  <a:cs typeface="Calibri"/>
                <a:sym typeface="Calibri"/>
              </a:rPr>
              <a:t>The Global Study Tour Overview 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  <a:cs typeface="Calibri"/>
                <a:sym typeface="Calibri"/>
              </a:rPr>
              <a:t>Course Information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  <a:cs typeface="Calibri"/>
                <a:sym typeface="Calibri"/>
              </a:rPr>
              <a:t>Sample Itinerary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  <a:cs typeface="Calibri"/>
                <a:sym typeface="Calibri"/>
              </a:rPr>
              <a:t>Budget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  <a:cs typeface="Calibri"/>
                <a:sym typeface="Calibri"/>
              </a:rPr>
              <a:t>Contributions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US" sz="2200" dirty="0">
              <a:latin typeface="Calibri"/>
              <a:cs typeface="Calibri"/>
              <a:sym typeface="Calibri"/>
            </a:endParaRPr>
          </a:p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US" sz="2500" dirty="0">
              <a:latin typeface="Calibri"/>
              <a:cs typeface="Calibri"/>
              <a:sym typeface="Calibri"/>
            </a:endParaRPr>
          </a:p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US" sz="2500" dirty="0">
              <a:latin typeface="Calibri"/>
              <a:cs typeface="Calibri"/>
              <a:sym typeface="Calibri"/>
            </a:endParaRPr>
          </a:p>
          <a:p>
            <a:pPr marL="457200" lvl="0" indent="-457200">
              <a:spcBef>
                <a:spcPts val="1800"/>
              </a:spcBef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sz="3600" dirty="0">
              <a:latin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838200" y="6182037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E2EB09-46E6-13C7-E0EF-2D4296780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4277" y="6102597"/>
            <a:ext cx="2387723" cy="749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9EFDE1-5D22-1EF8-FFB1-E3CA73BCB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8485" y="1995804"/>
            <a:ext cx="2235315" cy="127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21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33">
          <a:extLst>
            <a:ext uri="{FF2B5EF4-FFF2-40B4-BE49-F238E27FC236}">
              <a16:creationId xmlns:a16="http://schemas.microsoft.com/office/drawing/2014/main" id="{A82875E2-E9A9-FE4B-B895-0C9C6B1CB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>
            <a:extLst>
              <a:ext uri="{FF2B5EF4-FFF2-40B4-BE49-F238E27FC236}">
                <a16:creationId xmlns:a16="http://schemas.microsoft.com/office/drawing/2014/main" id="{BC099072-085C-44EA-DF99-A01334D9EC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1100"/>
            </a:pP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Application Process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sz="4400" i="0" u="none" strike="noStrike" cap="none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>
            <a:extLst>
              <a:ext uri="{FF2B5EF4-FFF2-40B4-BE49-F238E27FC236}">
                <a16:creationId xmlns:a16="http://schemas.microsoft.com/office/drawing/2014/main" id="{05F1E2D0-D2DC-E9E2-7655-7685A61702D0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3392557" y="6356350"/>
            <a:ext cx="54189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Robbie Bishop-Monroe</a:t>
            </a:r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>
            <a:extLst>
              <a:ext uri="{FF2B5EF4-FFF2-40B4-BE49-F238E27FC236}">
                <a16:creationId xmlns:a16="http://schemas.microsoft.com/office/drawing/2014/main" id="{A3453407-24A4-69B6-C2BB-C939FA817237}"/>
              </a:ext>
            </a:extLst>
          </p:cNvPr>
          <p:cNvSpPr txBox="1"/>
          <p:nvPr/>
        </p:nvSpPr>
        <p:spPr>
          <a:xfrm>
            <a:off x="838201" y="1865001"/>
            <a:ext cx="10515600" cy="2999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Apply online starting from early November  2026 through </a:t>
            </a:r>
            <a:r>
              <a:rPr lang="en-US" sz="3000" b="1" dirty="0"/>
              <a:t>11:59pm on February 1, 2026.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hlinkClick r:id="rId4"/>
              </a:rPr>
              <a:t>Deposit due </a:t>
            </a:r>
            <a:r>
              <a:rPr lang="en-US" sz="3000" b="1" dirty="0"/>
              <a:t>Friday, February 1, 2026</a:t>
            </a:r>
          </a:p>
          <a:p>
            <a:endParaRPr lang="en-US" sz="3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Talk to Dr. Robbie Bishop-Monroe about the course connection Rbishop-Monroe@Loyola.edu</a:t>
            </a:r>
          </a:p>
          <a:p>
            <a:endParaRPr lang="en-US" sz="2800" dirty="0">
              <a:ea typeface="Calibri"/>
              <a:cs typeface="Calibri"/>
            </a:endParaRPr>
          </a:p>
        </p:txBody>
      </p:sp>
      <p:sp>
        <p:nvSpPr>
          <p:cNvPr id="137" name="Shape 137">
            <a:extLst>
              <a:ext uri="{FF2B5EF4-FFF2-40B4-BE49-F238E27FC236}">
                <a16:creationId xmlns:a16="http://schemas.microsoft.com/office/drawing/2014/main" id="{3B28DF3C-19BA-E934-B78D-FAE9823A1D8E}"/>
              </a:ext>
            </a:extLst>
          </p:cNvPr>
          <p:cNvSpPr txBox="1"/>
          <p:nvPr/>
        </p:nvSpPr>
        <p:spPr>
          <a:xfrm>
            <a:off x="838200" y="6182037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9EC2D8-B89F-2A22-1DEB-56530ED7D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8550" y="6160427"/>
            <a:ext cx="2203450" cy="69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99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33">
          <a:extLst>
            <a:ext uri="{FF2B5EF4-FFF2-40B4-BE49-F238E27FC236}">
              <a16:creationId xmlns:a16="http://schemas.microsoft.com/office/drawing/2014/main" id="{7DA0E03B-8625-A00E-8F0F-04E55E6EA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>
            <a:extLst>
              <a:ext uri="{FF2B5EF4-FFF2-40B4-BE49-F238E27FC236}">
                <a16:creationId xmlns:a16="http://schemas.microsoft.com/office/drawing/2014/main" id="{CA149FAF-6E44-CA59-3A7C-6BD8B66A4E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1100"/>
            </a:pP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Application Process</a:t>
            </a:r>
            <a:b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</a:br>
            <a:b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</a:b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>
            <a:extLst>
              <a:ext uri="{FF2B5EF4-FFF2-40B4-BE49-F238E27FC236}">
                <a16:creationId xmlns:a16="http://schemas.microsoft.com/office/drawing/2014/main" id="{3ADFB0B0-AB53-3FD6-F908-A0BD2C033F57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3392557" y="6356350"/>
            <a:ext cx="54189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Robbie Bishop-Monroe</a:t>
            </a:r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>
            <a:extLst>
              <a:ext uri="{FF2B5EF4-FFF2-40B4-BE49-F238E27FC236}">
                <a16:creationId xmlns:a16="http://schemas.microsoft.com/office/drawing/2014/main" id="{3C339AF4-EE0A-5759-A197-D19FD5398064}"/>
              </a:ext>
            </a:extLst>
          </p:cNvPr>
          <p:cNvSpPr txBox="1"/>
          <p:nvPr/>
        </p:nvSpPr>
        <p:spPr>
          <a:xfrm>
            <a:off x="3991087" y="1865001"/>
            <a:ext cx="7960658" cy="273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Dr. Robbie will provide a link for a Microsoft forms. Students will also submit information to the Office of International Programs (OIP)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This program has a maximum capacity of 20 participants</a:t>
            </a:r>
            <a:endParaRPr lang="en-US" sz="2800" dirty="0">
              <a:ea typeface="Calibri"/>
              <a:cs typeface="Calibri"/>
            </a:endParaRP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Students outside this major are welcome to apply as well! All majors are welcome.</a:t>
            </a:r>
            <a:endParaRPr lang="en-US" sz="2800" dirty="0">
              <a:ea typeface="Calibri"/>
              <a:cs typeface="Calibri"/>
            </a:endParaRPr>
          </a:p>
          <a:p>
            <a:endParaRPr lang="en-US" sz="2800" dirty="0">
              <a:ea typeface="Calibri"/>
              <a:cs typeface="Calibri"/>
            </a:endParaRPr>
          </a:p>
        </p:txBody>
      </p:sp>
      <p:sp>
        <p:nvSpPr>
          <p:cNvPr id="137" name="Shape 137">
            <a:extLst>
              <a:ext uri="{FF2B5EF4-FFF2-40B4-BE49-F238E27FC236}">
                <a16:creationId xmlns:a16="http://schemas.microsoft.com/office/drawing/2014/main" id="{F4C87DA9-8444-98D6-0D01-80DED8EE4F10}"/>
              </a:ext>
            </a:extLst>
          </p:cNvPr>
          <p:cNvSpPr txBox="1"/>
          <p:nvPr/>
        </p:nvSpPr>
        <p:spPr>
          <a:xfrm>
            <a:off x="838200" y="6182037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014327-F64E-3F0D-4C14-12B3CDD48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550" y="6160427"/>
            <a:ext cx="2203450" cy="6915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78F753-9146-9BA2-EAFC-4BA049778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26833"/>
            <a:ext cx="4088659" cy="332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68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33">
          <a:extLst>
            <a:ext uri="{FF2B5EF4-FFF2-40B4-BE49-F238E27FC236}">
              <a16:creationId xmlns:a16="http://schemas.microsoft.com/office/drawing/2014/main" id="{E5FE778F-9411-5CC5-37D3-D0E9AFCF8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>
            <a:extLst>
              <a:ext uri="{FF2B5EF4-FFF2-40B4-BE49-F238E27FC236}">
                <a16:creationId xmlns:a16="http://schemas.microsoft.com/office/drawing/2014/main" id="{A776AA3B-1306-1A90-CC6F-33E46FA791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308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1100"/>
            </a:pPr>
            <a:b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</a:b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Next Steps</a:t>
            </a:r>
            <a:b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</a:b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>
            <a:extLst>
              <a:ext uri="{FF2B5EF4-FFF2-40B4-BE49-F238E27FC236}">
                <a16:creationId xmlns:a16="http://schemas.microsoft.com/office/drawing/2014/main" id="{18C89642-15AD-1083-7930-A94DE09B3CD8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3392557" y="6356350"/>
            <a:ext cx="54189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Robbie Bishop-Monroe</a:t>
            </a:r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>
            <a:extLst>
              <a:ext uri="{FF2B5EF4-FFF2-40B4-BE49-F238E27FC236}">
                <a16:creationId xmlns:a16="http://schemas.microsoft.com/office/drawing/2014/main" id="{6C6E8C34-219A-A8B7-CA47-ABE7BFA98DB4}"/>
              </a:ext>
            </a:extLst>
          </p:cNvPr>
          <p:cNvSpPr txBox="1"/>
          <p:nvPr/>
        </p:nvSpPr>
        <p:spPr>
          <a:xfrm>
            <a:off x="838201" y="6356376"/>
            <a:ext cx="517264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ACC8F0-83F2-D2FC-B3F2-1EE8B9696E2C}"/>
              </a:ext>
            </a:extLst>
          </p:cNvPr>
          <p:cNvSpPr/>
          <p:nvPr/>
        </p:nvSpPr>
        <p:spPr>
          <a:xfrm>
            <a:off x="838200" y="1690688"/>
            <a:ext cx="10515600" cy="810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US" sz="2900" dirty="0"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US" sz="2900" dirty="0"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US" sz="2900" dirty="0"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US" sz="2900" dirty="0"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US" sz="2900" dirty="0"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US" sz="2900" dirty="0"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US" sz="2900" dirty="0"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US" sz="290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2800"/>
            </a:pPr>
            <a:endParaRPr lang="en-US" sz="290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2800"/>
            </a:pPr>
            <a:endParaRPr lang="en-US" sz="2900" dirty="0"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US" sz="29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rgbClr val="000000"/>
              </a:buClr>
              <a:buSzPts val="2800"/>
            </a:pPr>
            <a:endParaRPr lang="en-US" sz="29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US" sz="29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US" sz="36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US" sz="36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US" sz="36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US" sz="36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A23647-18D7-C6DD-2C15-334F2D479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821" y="4598659"/>
            <a:ext cx="2559182" cy="1454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D10622-5094-44B8-CE48-799811B06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4277" y="6088279"/>
            <a:ext cx="2387723" cy="749339"/>
          </a:xfrm>
          <a:prstGeom prst="rect">
            <a:avLst/>
          </a:prstGeom>
        </p:spPr>
      </p:pic>
      <p:pic>
        <p:nvPicPr>
          <p:cNvPr id="2050" name="Picture 2" descr="USA passport for sale - Buy Real passports online | Passport template ...">
            <a:extLst>
              <a:ext uri="{FF2B5EF4-FFF2-40B4-BE49-F238E27FC236}">
                <a16:creationId xmlns:a16="http://schemas.microsoft.com/office/drawing/2014/main" id="{6A83030C-2564-2522-8BF5-9D48A3EB9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872" y="1783165"/>
            <a:ext cx="3197028" cy="367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D38B4D-862E-CD12-05A7-A370822BC764}"/>
              </a:ext>
            </a:extLst>
          </p:cNvPr>
          <p:cNvSpPr txBox="1"/>
          <p:nvPr/>
        </p:nvSpPr>
        <p:spPr>
          <a:xfrm>
            <a:off x="759922" y="1466069"/>
            <a:ext cx="13124329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ym typeface="Calibri"/>
              </a:rPr>
              <a:t>1. Visit </a:t>
            </a:r>
            <a:r>
              <a:rPr lang="en-US" dirty="0"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https://www.loyola.edu/department/international-programs/locations/summer.html</a:t>
            </a:r>
            <a:endParaRPr lang="en-US" dirty="0">
              <a:sym typeface="Calibri"/>
            </a:endParaRPr>
          </a:p>
          <a:p>
            <a:endParaRPr lang="en-US" dirty="0">
              <a:sym typeface="Calibri"/>
            </a:endParaRPr>
          </a:p>
          <a:p>
            <a:r>
              <a:rPr lang="en-US" dirty="0">
                <a:sym typeface="Calibri"/>
              </a:rPr>
              <a:t>2. Passport - </a:t>
            </a:r>
            <a:r>
              <a:rPr lang="en-US" dirty="0"/>
              <a:t>Students in this program must have a passport that does not expire    </a:t>
            </a:r>
          </a:p>
          <a:p>
            <a:r>
              <a:rPr lang="en-US" dirty="0"/>
              <a:t>    before July 11, 2026.!</a:t>
            </a:r>
          </a:p>
          <a:p>
            <a:endParaRPr lang="en-US" dirty="0"/>
          </a:p>
          <a:p>
            <a:r>
              <a:rPr lang="en-US" dirty="0"/>
              <a:t>3. Attend an information session on your program or a meeting with your Program  </a:t>
            </a:r>
          </a:p>
          <a:p>
            <a:r>
              <a:rPr lang="en-US" dirty="0"/>
              <a:t>    Director. </a:t>
            </a:r>
          </a:p>
          <a:p>
            <a:endParaRPr lang="en-US" dirty="0"/>
          </a:p>
          <a:p>
            <a:r>
              <a:rPr lang="en-US" dirty="0"/>
              <a:t>4. Submit your application electronically to the Office of International Programs using our </a:t>
            </a:r>
          </a:p>
          <a:p>
            <a:r>
              <a:rPr lang="en-US" dirty="0"/>
              <a:t>    online application portal before the deadline indicated below.</a:t>
            </a:r>
          </a:p>
          <a:p>
            <a:endParaRPr lang="en-US" dirty="0"/>
          </a:p>
          <a:p>
            <a:r>
              <a:rPr lang="en-US" dirty="0"/>
              <a:t>5. Application deadline: February 1, 2026, 11:59 EST.</a:t>
            </a:r>
          </a:p>
          <a:p>
            <a:endParaRPr lang="en-US" dirty="0"/>
          </a:p>
          <a:p>
            <a:r>
              <a:rPr lang="en-US" dirty="0"/>
              <a:t>6. Pay deposit</a:t>
            </a:r>
          </a:p>
          <a:p>
            <a:endParaRPr lang="en-US" dirty="0"/>
          </a:p>
          <a:p>
            <a:r>
              <a:rPr lang="en-US" dirty="0"/>
              <a:t>7. Register for Summer course AC 320-01 (Accounting 320- Z1)</a:t>
            </a:r>
          </a:p>
          <a:p>
            <a:endParaRPr lang="en-US" dirty="0"/>
          </a:p>
          <a:p>
            <a:r>
              <a:rPr lang="en-US" dirty="0"/>
              <a:t>8. Payment deadlines (subject to change):</a:t>
            </a:r>
          </a:p>
          <a:p>
            <a:r>
              <a:rPr lang="en-US" dirty="0"/>
              <a:t>Deposit-February 27, 2026= $500 </a:t>
            </a:r>
          </a:p>
          <a:p>
            <a:r>
              <a:rPr lang="en-US" dirty="0"/>
              <a:t>Payment 1-March 13, 2026= $1,250 </a:t>
            </a:r>
          </a:p>
          <a:p>
            <a:r>
              <a:rPr lang="en-US" dirty="0"/>
              <a:t>Payment 2-April 3, 2026= $1,250 </a:t>
            </a:r>
          </a:p>
          <a:p>
            <a:r>
              <a:rPr lang="en-US" dirty="0"/>
              <a:t>Payment 3-April 24, 2026= $1,250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1067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33">
          <a:extLst>
            <a:ext uri="{FF2B5EF4-FFF2-40B4-BE49-F238E27FC236}">
              <a16:creationId xmlns:a16="http://schemas.microsoft.com/office/drawing/2014/main" id="{4AF682D2-67F6-2841-AA70-8C78CAD36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>
            <a:extLst>
              <a:ext uri="{FF2B5EF4-FFF2-40B4-BE49-F238E27FC236}">
                <a16:creationId xmlns:a16="http://schemas.microsoft.com/office/drawing/2014/main" id="{142A6E88-FD22-9CDD-503E-95E62B33CB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1100"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Passports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>
            <a:extLst>
              <a:ext uri="{FF2B5EF4-FFF2-40B4-BE49-F238E27FC236}">
                <a16:creationId xmlns:a16="http://schemas.microsoft.com/office/drawing/2014/main" id="{79BF7F16-05EC-970C-DE3C-EB5C0C091D65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3392557" y="6356350"/>
            <a:ext cx="54189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Robbie Bishop-Monroe</a:t>
            </a:r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>
            <a:extLst>
              <a:ext uri="{FF2B5EF4-FFF2-40B4-BE49-F238E27FC236}">
                <a16:creationId xmlns:a16="http://schemas.microsoft.com/office/drawing/2014/main" id="{5CF167ED-028D-5ED3-2376-35F2C80750DD}"/>
              </a:ext>
            </a:extLst>
          </p:cNvPr>
          <p:cNvSpPr txBox="1"/>
          <p:nvPr/>
        </p:nvSpPr>
        <p:spPr>
          <a:xfrm>
            <a:off x="3991087" y="1865001"/>
            <a:ext cx="7960658" cy="273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defTabSz="465476"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prstClr val="black"/>
                </a:solidFill>
                <a:latin typeface="Calibri"/>
              </a:rPr>
              <a:t>The US state department is currently quoting </a:t>
            </a:r>
            <a:r>
              <a:rPr lang="en-US" sz="2800" kern="1200" dirty="0">
                <a:solidFill>
                  <a:prstClr val="black"/>
                </a:solidFill>
                <a:latin typeface="Calibri"/>
                <a:hlinkClick r:id="rId4"/>
              </a:rPr>
              <a:t>passport processing times </a:t>
            </a:r>
            <a:r>
              <a:rPr lang="en-US" sz="2800" kern="1200" dirty="0">
                <a:solidFill>
                  <a:prstClr val="black"/>
                </a:solidFill>
                <a:latin typeface="Calibri"/>
              </a:rPr>
              <a:t>of 4-6 weeks for routine processing ($130, plus $35 acceptance fee) and 2-3 weeks for expedited processing (additional fee of $60). All students must have valid passports by </a:t>
            </a:r>
            <a:r>
              <a:rPr lang="en-US" sz="2800" b="1" kern="1200" dirty="0">
                <a:solidFill>
                  <a:prstClr val="black"/>
                </a:solidFill>
                <a:latin typeface="Calibri"/>
              </a:rPr>
              <a:t>February 1, 2026.</a:t>
            </a:r>
            <a:endParaRPr lang="en-US" sz="2800" kern="1200" dirty="0">
              <a:solidFill>
                <a:prstClr val="black"/>
              </a:solidFill>
              <a:latin typeface="Calibri"/>
            </a:endParaRPr>
          </a:p>
          <a:p>
            <a:pPr defTabSz="465476"/>
            <a:endParaRPr lang="en-US" sz="2800" kern="1200" dirty="0">
              <a:solidFill>
                <a:prstClr val="black"/>
              </a:solidFill>
              <a:latin typeface="Calibri"/>
            </a:endParaRPr>
          </a:p>
          <a:p>
            <a:pPr marL="342900" indent="-342900" defTabSz="465476"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prstClr val="black"/>
                </a:solidFill>
                <a:latin typeface="Calibri"/>
              </a:rPr>
              <a:t>Visit the </a:t>
            </a:r>
            <a:r>
              <a:rPr lang="en-US" sz="2800" kern="1200" dirty="0">
                <a:solidFill>
                  <a:prstClr val="black"/>
                </a:solidFill>
                <a:latin typeface="Calibri"/>
                <a:hlinkClick r:id="rId5"/>
              </a:rPr>
              <a:t>US State Department website </a:t>
            </a:r>
            <a:r>
              <a:rPr lang="en-US" sz="2800" kern="1200" dirty="0">
                <a:solidFill>
                  <a:prstClr val="black"/>
                </a:solidFill>
                <a:latin typeface="Calibri"/>
              </a:rPr>
              <a:t>for more information on how to apply for a passport</a:t>
            </a:r>
            <a:endParaRPr lang="en-US" sz="2800" kern="1200" dirty="0">
              <a:solidFill>
                <a:prstClr val="black"/>
              </a:solidFill>
              <a:latin typeface="Calibri"/>
              <a:cs typeface="Calibri"/>
            </a:endParaRPr>
          </a:p>
          <a:p>
            <a:endParaRPr lang="en-US" sz="2800" dirty="0">
              <a:ea typeface="Calibri"/>
              <a:cs typeface="Calibri"/>
            </a:endParaRPr>
          </a:p>
        </p:txBody>
      </p:sp>
      <p:sp>
        <p:nvSpPr>
          <p:cNvPr id="137" name="Shape 137">
            <a:extLst>
              <a:ext uri="{FF2B5EF4-FFF2-40B4-BE49-F238E27FC236}">
                <a16:creationId xmlns:a16="http://schemas.microsoft.com/office/drawing/2014/main" id="{6432CBD2-7EB4-7610-0FD8-199B12481878}"/>
              </a:ext>
            </a:extLst>
          </p:cNvPr>
          <p:cNvSpPr txBox="1"/>
          <p:nvPr/>
        </p:nvSpPr>
        <p:spPr>
          <a:xfrm>
            <a:off x="838200" y="6182037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DDC9DB-B1AD-3252-9D18-D0F81C5190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8550" y="6160427"/>
            <a:ext cx="2203450" cy="6915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717225-93BD-BB59-ADD8-CEFE55419F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199" y="2298939"/>
            <a:ext cx="3152887" cy="281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04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33">
          <a:extLst>
            <a:ext uri="{FF2B5EF4-FFF2-40B4-BE49-F238E27FC236}">
              <a16:creationId xmlns:a16="http://schemas.microsoft.com/office/drawing/2014/main" id="{634CAF10-D0CD-17F5-ACE6-81E948DB1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>
            <a:extLst>
              <a:ext uri="{FF2B5EF4-FFF2-40B4-BE49-F238E27FC236}">
                <a16:creationId xmlns:a16="http://schemas.microsoft.com/office/drawing/2014/main" id="{2AF6C134-F339-CE02-9037-F10CBF1F57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ts val="1100"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Program Fees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>
            <a:extLst>
              <a:ext uri="{FF2B5EF4-FFF2-40B4-BE49-F238E27FC236}">
                <a16:creationId xmlns:a16="http://schemas.microsoft.com/office/drawing/2014/main" id="{29F88013-2969-6D6A-56B7-CE75DA0B071E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3392557" y="6356350"/>
            <a:ext cx="54189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Robbie Bishop-Monroe</a:t>
            </a:r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>
            <a:extLst>
              <a:ext uri="{FF2B5EF4-FFF2-40B4-BE49-F238E27FC236}">
                <a16:creationId xmlns:a16="http://schemas.microsoft.com/office/drawing/2014/main" id="{59C926F8-887F-8026-4E4A-B5A4331D6821}"/>
              </a:ext>
            </a:extLst>
          </p:cNvPr>
          <p:cNvSpPr txBox="1"/>
          <p:nvPr/>
        </p:nvSpPr>
        <p:spPr>
          <a:xfrm>
            <a:off x="910366" y="1865001"/>
            <a:ext cx="10371268" cy="273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465476"/>
            <a:r>
              <a:rPr lang="en-US" sz="2800" kern="1200" dirty="0">
                <a:solidFill>
                  <a:prstClr val="black"/>
                </a:solidFill>
                <a:latin typeface="Calibri"/>
                <a:cs typeface="Calibri"/>
              </a:rPr>
              <a:t>$4,250 per student paid directly to Loyola University</a:t>
            </a:r>
          </a:p>
          <a:p>
            <a:pPr marL="1155065" lvl="3" indent="-457200" defTabSz="465476">
              <a:buFont typeface="Arial"/>
              <a:buChar char="•"/>
            </a:pPr>
            <a:r>
              <a:rPr lang="en-US" sz="2000" kern="12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Hotel accommodations (Double occupancy)</a:t>
            </a:r>
          </a:p>
          <a:p>
            <a:pPr marL="1155065" lvl="3" indent="-457200" defTabSz="465476">
              <a:buFont typeface="Arial"/>
              <a:buChar char="•"/>
            </a:pPr>
            <a:r>
              <a:rPr lang="en-US" sz="2000" kern="12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Entrance &amp; activity fees </a:t>
            </a:r>
          </a:p>
          <a:p>
            <a:pPr marL="1155065" lvl="3" indent="-457200" defTabSz="465476">
              <a:buFont typeface="Arial"/>
              <a:buChar char="•"/>
            </a:pPr>
            <a:r>
              <a:rPr lang="en-US" sz="2000" kern="12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Private transportation during the program</a:t>
            </a:r>
          </a:p>
          <a:p>
            <a:pPr marL="1155065" lvl="3" indent="-457200" defTabSz="465476">
              <a:buFont typeface="Arial"/>
              <a:buChar char="•"/>
            </a:pPr>
            <a:r>
              <a:rPr lang="en-US" sz="2000" kern="12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Local guides for duration of the program</a:t>
            </a:r>
          </a:p>
          <a:p>
            <a:pPr marL="1155065" lvl="3" indent="-457200" defTabSz="465476">
              <a:buFont typeface="Arial"/>
              <a:buChar char="•"/>
            </a:pPr>
            <a:r>
              <a:rPr lang="en-US" sz="2000" kern="12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Group meals</a:t>
            </a:r>
          </a:p>
          <a:p>
            <a:pPr marL="1155065" lvl="3" indent="-457200" defTabSz="465476">
              <a:buFont typeface="Arial"/>
              <a:buChar char="•"/>
            </a:pPr>
            <a:endParaRPr lang="en-US" sz="2000" kern="1200" dirty="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marL="697865" lvl="3" defTabSz="465476"/>
            <a:r>
              <a:rPr lang="en-US" sz="2000" kern="12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*Does not include flights</a:t>
            </a:r>
          </a:p>
          <a:p>
            <a:pPr marL="697865" lvl="3" defTabSz="465476"/>
            <a:r>
              <a:rPr lang="en-US" sz="2000" kern="1200" dirty="0">
                <a:solidFill>
                  <a:prstClr val="black"/>
                </a:solidFill>
                <a:latin typeface="Calibri"/>
              </a:rPr>
              <a:t>*Solo room request incur additional fees</a:t>
            </a:r>
          </a:p>
          <a:p>
            <a:pPr marL="697865" lvl="3" defTabSz="465476"/>
            <a:r>
              <a:rPr lang="en-US" sz="2000" kern="1200" dirty="0">
                <a:solidFill>
                  <a:prstClr val="black"/>
                </a:solidFill>
                <a:latin typeface="Calibri"/>
              </a:rPr>
              <a:t>*Does not include passport, visa, and immunization fees</a:t>
            </a:r>
          </a:p>
          <a:p>
            <a:pPr marL="697865" lvl="3" defTabSz="465476"/>
            <a:r>
              <a:rPr lang="en-US" sz="2000" kern="1200" dirty="0">
                <a:solidFill>
                  <a:prstClr val="black"/>
                </a:solidFill>
                <a:latin typeface="Calibri"/>
              </a:rPr>
              <a:t>* Additional amounts for incidentals</a:t>
            </a:r>
            <a:endParaRPr lang="en-US" sz="2000" kern="1200" dirty="0">
              <a:solidFill>
                <a:prstClr val="black"/>
              </a:solidFill>
              <a:latin typeface="Calibri"/>
              <a:cs typeface="Calibri"/>
            </a:endParaRPr>
          </a:p>
          <a:p>
            <a:endParaRPr lang="en-US" sz="2800" dirty="0">
              <a:ea typeface="Calibri"/>
              <a:cs typeface="Calibri"/>
            </a:endParaRPr>
          </a:p>
        </p:txBody>
      </p:sp>
      <p:sp>
        <p:nvSpPr>
          <p:cNvPr id="137" name="Shape 137">
            <a:extLst>
              <a:ext uri="{FF2B5EF4-FFF2-40B4-BE49-F238E27FC236}">
                <a16:creationId xmlns:a16="http://schemas.microsoft.com/office/drawing/2014/main" id="{0DFCE2CB-7305-61AC-CEF0-EBD8A6E11CF2}"/>
              </a:ext>
            </a:extLst>
          </p:cNvPr>
          <p:cNvSpPr txBox="1"/>
          <p:nvPr/>
        </p:nvSpPr>
        <p:spPr>
          <a:xfrm>
            <a:off x="838200" y="6182037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9914F4-8131-1006-6DDF-414B7138E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550" y="6160427"/>
            <a:ext cx="2203450" cy="69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89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33">
          <a:extLst>
            <a:ext uri="{FF2B5EF4-FFF2-40B4-BE49-F238E27FC236}">
              <a16:creationId xmlns:a16="http://schemas.microsoft.com/office/drawing/2014/main" id="{4BF03642-8D26-01E6-9755-9225C957F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>
            <a:extLst>
              <a:ext uri="{FF2B5EF4-FFF2-40B4-BE49-F238E27FC236}">
                <a16:creationId xmlns:a16="http://schemas.microsoft.com/office/drawing/2014/main" id="{2225411B-6E74-4431-4DD8-A1A206A837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1100"/>
            </a:pP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Accepted Student Requirements</a:t>
            </a:r>
            <a:b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</a:b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>
            <a:extLst>
              <a:ext uri="{FF2B5EF4-FFF2-40B4-BE49-F238E27FC236}">
                <a16:creationId xmlns:a16="http://schemas.microsoft.com/office/drawing/2014/main" id="{945E6E70-F47E-3A0A-56F5-3A4E5FB60FEF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3392557" y="6356350"/>
            <a:ext cx="54189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Robbie Bishop-Monroe</a:t>
            </a:r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>
            <a:extLst>
              <a:ext uri="{FF2B5EF4-FFF2-40B4-BE49-F238E27FC236}">
                <a16:creationId xmlns:a16="http://schemas.microsoft.com/office/drawing/2014/main" id="{2EB1749C-B543-A4D8-5EF5-E8DD90C4D871}"/>
              </a:ext>
            </a:extLst>
          </p:cNvPr>
          <p:cNvSpPr txBox="1"/>
          <p:nvPr/>
        </p:nvSpPr>
        <p:spPr>
          <a:xfrm>
            <a:off x="949544" y="2047426"/>
            <a:ext cx="10404256" cy="221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cs typeface="Calibri"/>
              </a:rPr>
              <a:t>Participate in all workshops and pre-departure meetings.</a:t>
            </a:r>
          </a:p>
          <a:p>
            <a:endParaRPr lang="en-US" sz="3000" dirty="0">
              <a:latin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cs typeface="Calibri"/>
              </a:rPr>
              <a:t>Remain in good academic and disciplinary standing. Conduct violations may result in dismissal from the program and student liability for any un-recoverable costs paid on their behalf.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ea typeface="Calibri"/>
                <a:cs typeface="Calibri"/>
              </a:rPr>
              <a:t>Transcripts will be evaluated in January 2026</a:t>
            </a:r>
            <a:endParaRPr lang="en-US" sz="3000" dirty="0">
              <a:ea typeface="Calibri"/>
              <a:cs typeface="Calibri"/>
            </a:endParaRPr>
          </a:p>
        </p:txBody>
      </p:sp>
      <p:sp>
        <p:nvSpPr>
          <p:cNvPr id="137" name="Shape 137">
            <a:extLst>
              <a:ext uri="{FF2B5EF4-FFF2-40B4-BE49-F238E27FC236}">
                <a16:creationId xmlns:a16="http://schemas.microsoft.com/office/drawing/2014/main" id="{76B17836-5154-9A04-3F0E-74ADB5DEA711}"/>
              </a:ext>
            </a:extLst>
          </p:cNvPr>
          <p:cNvSpPr txBox="1"/>
          <p:nvPr/>
        </p:nvSpPr>
        <p:spPr>
          <a:xfrm>
            <a:off x="838200" y="6182037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C0FD0-7361-76D3-DBC7-09A0514A1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550" y="6160427"/>
            <a:ext cx="2203450" cy="69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82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33">
          <a:extLst>
            <a:ext uri="{FF2B5EF4-FFF2-40B4-BE49-F238E27FC236}">
              <a16:creationId xmlns:a16="http://schemas.microsoft.com/office/drawing/2014/main" id="{D249164B-65EE-0632-8CCD-12C1E48D2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>
            <a:extLst>
              <a:ext uri="{FF2B5EF4-FFF2-40B4-BE49-F238E27FC236}">
                <a16:creationId xmlns:a16="http://schemas.microsoft.com/office/drawing/2014/main" id="{10915DC7-C624-1EB5-E8B0-4E2CB918EB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1100"/>
            </a:pPr>
            <a:r>
              <a:rPr lang="en-US" dirty="0">
                <a:solidFill>
                  <a:schemeClr val="bg1"/>
                </a:solidFill>
                <a:latin typeface="+mn-lt"/>
              </a:rPr>
              <a:t>Scholarships</a:t>
            </a:r>
            <a:endParaRPr sz="4400" i="0" u="none" strike="noStrike" cap="none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>
            <a:extLst>
              <a:ext uri="{FF2B5EF4-FFF2-40B4-BE49-F238E27FC236}">
                <a16:creationId xmlns:a16="http://schemas.microsoft.com/office/drawing/2014/main" id="{3D3AA73C-AB52-7FE6-7FEC-D90313EABDC5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3392557" y="6356350"/>
            <a:ext cx="54189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Robbie Bishop-Monroe</a:t>
            </a:r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>
            <a:extLst>
              <a:ext uri="{FF2B5EF4-FFF2-40B4-BE49-F238E27FC236}">
                <a16:creationId xmlns:a16="http://schemas.microsoft.com/office/drawing/2014/main" id="{82C29EB6-C1EB-D053-2630-889D58F63882}"/>
              </a:ext>
            </a:extLst>
          </p:cNvPr>
          <p:cNvSpPr txBox="1"/>
          <p:nvPr/>
        </p:nvSpPr>
        <p:spPr>
          <a:xfrm>
            <a:off x="838200" y="1806559"/>
            <a:ext cx="10515600" cy="3244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Go </a:t>
            </a:r>
            <a:r>
              <a:rPr lang="en-US" sz="2000"/>
              <a:t>Fund Me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4"/>
              </a:rPr>
              <a:t>https://fundforeducationabroad.org/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Transfer Scholarships</a:t>
            </a:r>
          </a:p>
          <a:p>
            <a:endParaRPr lang="en-US" sz="2800" dirty="0">
              <a:ea typeface="Calibri"/>
              <a:cs typeface="Calibri"/>
            </a:endParaRPr>
          </a:p>
        </p:txBody>
      </p:sp>
      <p:sp>
        <p:nvSpPr>
          <p:cNvPr id="137" name="Shape 137">
            <a:extLst>
              <a:ext uri="{FF2B5EF4-FFF2-40B4-BE49-F238E27FC236}">
                <a16:creationId xmlns:a16="http://schemas.microsoft.com/office/drawing/2014/main" id="{2F7AC68C-AFFD-793F-E767-02BBEE383654}"/>
              </a:ext>
            </a:extLst>
          </p:cNvPr>
          <p:cNvSpPr txBox="1"/>
          <p:nvPr/>
        </p:nvSpPr>
        <p:spPr>
          <a:xfrm>
            <a:off x="838200" y="6182037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7BECD7-3433-05E9-F0CE-413F092FB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8550" y="6160427"/>
            <a:ext cx="2203450" cy="69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81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33">
          <a:extLst>
            <a:ext uri="{FF2B5EF4-FFF2-40B4-BE49-F238E27FC236}">
              <a16:creationId xmlns:a16="http://schemas.microsoft.com/office/drawing/2014/main" id="{DE25620E-5510-4BD0-73FA-B5B8A8C94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>
            <a:extLst>
              <a:ext uri="{FF2B5EF4-FFF2-40B4-BE49-F238E27FC236}">
                <a16:creationId xmlns:a16="http://schemas.microsoft.com/office/drawing/2014/main" id="{080A7905-C27C-D63C-1EE8-5797BF30EE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14094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1100"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FAQs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>
            <a:extLst>
              <a:ext uri="{FF2B5EF4-FFF2-40B4-BE49-F238E27FC236}">
                <a16:creationId xmlns:a16="http://schemas.microsoft.com/office/drawing/2014/main" id="{CFC462CD-E592-C21F-E680-24BAF2BF5E0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3392557" y="6356350"/>
            <a:ext cx="54189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Robbie Bishop-Monroe</a:t>
            </a:r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>
            <a:extLst>
              <a:ext uri="{FF2B5EF4-FFF2-40B4-BE49-F238E27FC236}">
                <a16:creationId xmlns:a16="http://schemas.microsoft.com/office/drawing/2014/main" id="{50D7A301-EAFA-71BE-C7F6-52A585E0D4F6}"/>
              </a:ext>
            </a:extLst>
          </p:cNvPr>
          <p:cNvSpPr txBox="1"/>
          <p:nvPr/>
        </p:nvSpPr>
        <p:spPr>
          <a:xfrm>
            <a:off x="761470" y="1540414"/>
            <a:ext cx="11693563" cy="221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dirty="0">
                <a:latin typeface="Calibri"/>
                <a:cs typeface="Calibri"/>
              </a:rPr>
              <a:t>Q. What are the different types of housing available during the program? </a:t>
            </a:r>
          </a:p>
          <a:p>
            <a:r>
              <a:rPr lang="en-US" sz="1600" b="1" i="1" dirty="0">
                <a:latin typeface="Calibri"/>
                <a:cs typeface="Calibri"/>
              </a:rPr>
              <a:t>A. Students will share a double occupancy hotel room during the program.</a:t>
            </a:r>
          </a:p>
          <a:p>
            <a:endParaRPr lang="en-US" sz="1600" b="1" dirty="0">
              <a:latin typeface="Calibri"/>
              <a:cs typeface="Calibri"/>
            </a:endParaRPr>
          </a:p>
          <a:p>
            <a:r>
              <a:rPr lang="en-US" sz="1600" dirty="0">
                <a:latin typeface="Calibri"/>
                <a:cs typeface="Calibri"/>
              </a:rPr>
              <a:t>Q. How would this program impact my courses?</a:t>
            </a:r>
          </a:p>
          <a:p>
            <a:r>
              <a:rPr lang="en-US" sz="1600" b="1" i="1" dirty="0">
                <a:latin typeface="Calibri"/>
                <a:cs typeface="Calibri"/>
              </a:rPr>
              <a:t>A. This program is over the Summer break; there are some sessions held before you travel to prepare you for the international educational and business experience.</a:t>
            </a:r>
          </a:p>
          <a:p>
            <a:endParaRPr lang="en-US" sz="1600" b="1" dirty="0">
              <a:latin typeface="Calibri"/>
              <a:cs typeface="Calibri"/>
            </a:endParaRPr>
          </a:p>
          <a:p>
            <a:r>
              <a:rPr lang="en-US" sz="1600" dirty="0">
                <a:latin typeface="Calibri"/>
                <a:cs typeface="Calibri"/>
              </a:rPr>
              <a:t>Q. Are there any costs we should expect that are not covered by the program fee?</a:t>
            </a:r>
          </a:p>
          <a:p>
            <a:r>
              <a:rPr lang="en-US" sz="1600" b="1" i="1" dirty="0">
                <a:latin typeface="Calibri"/>
                <a:cs typeface="Calibri"/>
              </a:rPr>
              <a:t>A. Students will be responsible for the cost of passports, visas, and immunizations, in addition to any personal spending money for shopping or free-time activities.</a:t>
            </a:r>
          </a:p>
          <a:p>
            <a:endParaRPr lang="en-US" sz="1600" b="1" dirty="0">
              <a:latin typeface="Calibri"/>
              <a:cs typeface="Calibri"/>
            </a:endParaRPr>
          </a:p>
          <a:p>
            <a:r>
              <a:rPr lang="en-US" sz="1600" dirty="0">
                <a:latin typeface="Calibri"/>
                <a:cs typeface="Calibri"/>
              </a:rPr>
              <a:t>Q. Are there any prerequisites to be considered for this program?</a:t>
            </a:r>
          </a:p>
          <a:p>
            <a:r>
              <a:rPr lang="en-US" sz="1600" b="1" i="1" dirty="0">
                <a:latin typeface="Calibri"/>
                <a:cs typeface="Calibri"/>
              </a:rPr>
              <a:t>A. Students who will be taking the course should have all prerequisites completed prior to Spring ‘26 semester. A 2.5 grade point average is required in January 2026, all majors</a:t>
            </a:r>
          </a:p>
          <a:p>
            <a:endParaRPr lang="en-US" sz="1600" dirty="0">
              <a:latin typeface="Calibri"/>
              <a:cs typeface="Calibri"/>
            </a:endParaRPr>
          </a:p>
          <a:p>
            <a:r>
              <a:rPr lang="en-US" sz="1600" dirty="0">
                <a:latin typeface="Calibri"/>
                <a:cs typeface="Calibri"/>
              </a:rPr>
              <a:t>Q. Will this itinerary change at all?</a:t>
            </a:r>
            <a:endParaRPr lang="en-US" sz="1600" b="1" dirty="0">
              <a:latin typeface="Calibri"/>
              <a:cs typeface="Calibri"/>
            </a:endParaRPr>
          </a:p>
          <a:p>
            <a:r>
              <a:rPr lang="en-US" sz="1600" b="1" i="1" dirty="0">
                <a:latin typeface="Calibri"/>
                <a:cs typeface="Calibri"/>
              </a:rPr>
              <a:t>A. Hilltop Global reserves the flexibility to make changes to an itinerary if necessary. In the case of removing an activity, alternate activities will be substituted.</a:t>
            </a:r>
          </a:p>
        </p:txBody>
      </p:sp>
      <p:sp>
        <p:nvSpPr>
          <p:cNvPr id="137" name="Shape 137">
            <a:extLst>
              <a:ext uri="{FF2B5EF4-FFF2-40B4-BE49-F238E27FC236}">
                <a16:creationId xmlns:a16="http://schemas.microsoft.com/office/drawing/2014/main" id="{D480B730-89CA-5BA2-FB04-9BDF595F2ACF}"/>
              </a:ext>
            </a:extLst>
          </p:cNvPr>
          <p:cNvSpPr txBox="1"/>
          <p:nvPr/>
        </p:nvSpPr>
        <p:spPr>
          <a:xfrm>
            <a:off x="838200" y="6182037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B130E-89E6-5BAC-B9F7-BF99A770F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550" y="6160427"/>
            <a:ext cx="2203450" cy="69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68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1100"/>
            </a:pPr>
            <a:b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</a:b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Questions</a:t>
            </a:r>
            <a:b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</a:b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ftr" sz="quarter" idx="11"/>
          </p:nvPr>
        </p:nvSpPr>
        <p:spPr>
          <a:xfrm>
            <a:off x="3392557" y="6356350"/>
            <a:ext cx="54189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Robbie Bishop-Monroe</a:t>
            </a:r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838200" y="6182037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69E0CC-0080-E2F9-CFD4-AFC79CE45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90713"/>
            <a:ext cx="5257800" cy="31718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A35770-4ED2-790C-8387-B896361C04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4277" y="6088279"/>
            <a:ext cx="2387723" cy="749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833D3B-EF1C-6E06-6B8F-86F3DD8EF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683" y="2190712"/>
            <a:ext cx="5175318" cy="31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73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33">
          <a:extLst>
            <a:ext uri="{FF2B5EF4-FFF2-40B4-BE49-F238E27FC236}">
              <a16:creationId xmlns:a16="http://schemas.microsoft.com/office/drawing/2014/main" id="{576BB85A-46DA-6BBD-D46F-32FCD0B7F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>
            <a:extLst>
              <a:ext uri="{FF2B5EF4-FFF2-40B4-BE49-F238E27FC236}">
                <a16:creationId xmlns:a16="http://schemas.microsoft.com/office/drawing/2014/main" id="{D83F0173-0998-07B2-97C5-3A64525DD5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1100"/>
            </a:pPr>
            <a:b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</a:b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Bonus</a:t>
            </a:r>
            <a:b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</a:b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>
            <a:extLst>
              <a:ext uri="{FF2B5EF4-FFF2-40B4-BE49-F238E27FC236}">
                <a16:creationId xmlns:a16="http://schemas.microsoft.com/office/drawing/2014/main" id="{DF3C3A9B-F238-D98A-AF69-4C953552C4E9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3392557" y="6356350"/>
            <a:ext cx="54189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Robbie Bishop-Monroe</a:t>
            </a:r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>
            <a:extLst>
              <a:ext uri="{FF2B5EF4-FFF2-40B4-BE49-F238E27FC236}">
                <a16:creationId xmlns:a16="http://schemas.microsoft.com/office/drawing/2014/main" id="{E755EDFA-040D-5AFD-F859-8F54718E2E64}"/>
              </a:ext>
            </a:extLst>
          </p:cNvPr>
          <p:cNvSpPr txBox="1"/>
          <p:nvPr/>
        </p:nvSpPr>
        <p:spPr>
          <a:xfrm>
            <a:off x="838200" y="6182037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C97BF2-F395-72FE-8D41-182ED7607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4277" y="6088279"/>
            <a:ext cx="2387723" cy="74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33">
          <a:extLst>
            <a:ext uri="{FF2B5EF4-FFF2-40B4-BE49-F238E27FC236}">
              <a16:creationId xmlns:a16="http://schemas.microsoft.com/office/drawing/2014/main" id="{46D1E6FF-3193-FD26-7FC1-22F9E272C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>
            <a:extLst>
              <a:ext uri="{FF2B5EF4-FFF2-40B4-BE49-F238E27FC236}">
                <a16:creationId xmlns:a16="http://schemas.microsoft.com/office/drawing/2014/main" id="{B0918005-D1BD-7585-1766-CEBAACD1B3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1100"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Reflection Questions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>
            <a:extLst>
              <a:ext uri="{FF2B5EF4-FFF2-40B4-BE49-F238E27FC236}">
                <a16:creationId xmlns:a16="http://schemas.microsoft.com/office/drawing/2014/main" id="{A792BDEE-8811-6CB8-B91D-D9DCCC0B61D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3392557" y="6356350"/>
            <a:ext cx="54189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Robbie Bishop-Monroe</a:t>
            </a:r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>
            <a:extLst>
              <a:ext uri="{FF2B5EF4-FFF2-40B4-BE49-F238E27FC236}">
                <a16:creationId xmlns:a16="http://schemas.microsoft.com/office/drawing/2014/main" id="{B065D9DF-AAEC-FE84-203E-50984A7D1E7A}"/>
              </a:ext>
            </a:extLst>
          </p:cNvPr>
          <p:cNvSpPr txBox="1"/>
          <p:nvPr/>
        </p:nvSpPr>
        <p:spPr>
          <a:xfrm>
            <a:off x="825499" y="1718258"/>
            <a:ext cx="10528301" cy="442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n-US" sz="3600" dirty="0">
                <a:latin typeface="Calibri"/>
                <a:cs typeface="Calibri"/>
                <a:sym typeface="Calibri"/>
              </a:rPr>
              <a:t>1. Why is experiential learning valuable?</a:t>
            </a:r>
          </a:p>
          <a:p>
            <a:pPr marR="0" lvl="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n-US" sz="3600" dirty="0">
                <a:latin typeface="Calibri"/>
                <a:cs typeface="Calibri"/>
                <a:sym typeface="Calibri"/>
              </a:rPr>
              <a:t>2. What are some benefits of a global study tour?</a:t>
            </a:r>
          </a:p>
          <a:p>
            <a:pPr marR="0" lvl="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n-US" sz="3600" dirty="0">
                <a:latin typeface="Calibri"/>
                <a:cs typeface="Calibri"/>
                <a:sym typeface="Calibri"/>
              </a:rPr>
              <a:t>3. Can success be measured? How?</a:t>
            </a:r>
          </a:p>
          <a:p>
            <a:pPr marL="457200" lvl="0" indent="-457200">
              <a:spcBef>
                <a:spcPts val="1800"/>
              </a:spcBef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sz="3600" dirty="0">
              <a:latin typeface="Calibri"/>
              <a:cs typeface="Calibri"/>
              <a:sym typeface="Calibri"/>
            </a:endParaRPr>
          </a:p>
        </p:txBody>
      </p:sp>
      <p:sp>
        <p:nvSpPr>
          <p:cNvPr id="137" name="Shape 137">
            <a:extLst>
              <a:ext uri="{FF2B5EF4-FFF2-40B4-BE49-F238E27FC236}">
                <a16:creationId xmlns:a16="http://schemas.microsoft.com/office/drawing/2014/main" id="{B0C19D4B-70EB-1BCA-7A52-DD85F9920A5B}"/>
              </a:ext>
            </a:extLst>
          </p:cNvPr>
          <p:cNvSpPr txBox="1"/>
          <p:nvPr/>
        </p:nvSpPr>
        <p:spPr>
          <a:xfrm>
            <a:off x="838200" y="6182037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0D3E6-1685-4B36-850A-F260F28F2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4277" y="6102597"/>
            <a:ext cx="2387723" cy="749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9FAFFA-0DF4-5F05-00B7-7E97D1E6A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9582" y="4715748"/>
            <a:ext cx="2159111" cy="137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98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33">
          <a:extLst>
            <a:ext uri="{FF2B5EF4-FFF2-40B4-BE49-F238E27FC236}">
              <a16:creationId xmlns:a16="http://schemas.microsoft.com/office/drawing/2014/main" id="{362606C1-5017-58C9-D698-E6AF09E39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>
            <a:extLst>
              <a:ext uri="{FF2B5EF4-FFF2-40B4-BE49-F238E27FC236}">
                <a16:creationId xmlns:a16="http://schemas.microsoft.com/office/drawing/2014/main" id="{C51215D0-C92C-8830-C79D-CAF4529F16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1100"/>
            </a:pPr>
            <a:b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</a:b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Flights - United Airlines</a:t>
            </a:r>
            <a:b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</a:b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>
            <a:extLst>
              <a:ext uri="{FF2B5EF4-FFF2-40B4-BE49-F238E27FC236}">
                <a16:creationId xmlns:a16="http://schemas.microsoft.com/office/drawing/2014/main" id="{095B082D-ADCA-5FFA-F2DF-D9AEDCE72A0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3392557" y="6356350"/>
            <a:ext cx="54189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Robbie Bishop-Monroe</a:t>
            </a:r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>
            <a:extLst>
              <a:ext uri="{FF2B5EF4-FFF2-40B4-BE49-F238E27FC236}">
                <a16:creationId xmlns:a16="http://schemas.microsoft.com/office/drawing/2014/main" id="{E77AD021-F1CD-6C12-940C-5D659052F0E2}"/>
              </a:ext>
            </a:extLst>
          </p:cNvPr>
          <p:cNvSpPr txBox="1"/>
          <p:nvPr/>
        </p:nvSpPr>
        <p:spPr>
          <a:xfrm>
            <a:off x="838200" y="6182037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15AF46-3752-23D9-6829-4F6A9909A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4277" y="6088279"/>
            <a:ext cx="2387723" cy="7493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B02F67-07F1-600A-E9E2-ED61C26EA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407" y="1832063"/>
            <a:ext cx="3435527" cy="434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2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33">
          <a:extLst>
            <a:ext uri="{FF2B5EF4-FFF2-40B4-BE49-F238E27FC236}">
              <a16:creationId xmlns:a16="http://schemas.microsoft.com/office/drawing/2014/main" id="{38497BA7-BA9A-20B2-626C-F11D01AC1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>
            <a:extLst>
              <a:ext uri="{FF2B5EF4-FFF2-40B4-BE49-F238E27FC236}">
                <a16:creationId xmlns:a16="http://schemas.microsoft.com/office/drawing/2014/main" id="{857C410A-0A6A-AE5C-681E-67C2E7FA43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1100"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Reflection Questions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>
            <a:extLst>
              <a:ext uri="{FF2B5EF4-FFF2-40B4-BE49-F238E27FC236}">
                <a16:creationId xmlns:a16="http://schemas.microsoft.com/office/drawing/2014/main" id="{BEB6BA6E-9F08-240E-D95D-807A6B1ECEE2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3392557" y="6356350"/>
            <a:ext cx="54189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Robbie Bishop-Monroe</a:t>
            </a:r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>
            <a:extLst>
              <a:ext uri="{FF2B5EF4-FFF2-40B4-BE49-F238E27FC236}">
                <a16:creationId xmlns:a16="http://schemas.microsoft.com/office/drawing/2014/main" id="{A8A2CE91-9888-8638-F36D-52ED83E6A432}"/>
              </a:ext>
            </a:extLst>
          </p:cNvPr>
          <p:cNvSpPr txBox="1"/>
          <p:nvPr/>
        </p:nvSpPr>
        <p:spPr>
          <a:xfrm>
            <a:off x="825499" y="1718258"/>
            <a:ext cx="10528301" cy="442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n-US" sz="3600" dirty="0">
                <a:latin typeface="Calibri"/>
                <a:cs typeface="Calibri"/>
                <a:sym typeface="Calibri"/>
              </a:rPr>
              <a:t>1. Why is experiential learning valuable?</a:t>
            </a:r>
          </a:p>
          <a:p>
            <a:pPr lvl="0">
              <a:spcBef>
                <a:spcPts val="1800"/>
              </a:spcBef>
              <a:buClr>
                <a:srgbClr val="000000"/>
              </a:buClr>
              <a:buSzPts val="2800"/>
            </a:pPr>
            <a:r>
              <a:rPr lang="en-US" sz="2500" dirty="0">
                <a:latin typeface="Calibri"/>
                <a:cs typeface="Calibri"/>
              </a:rPr>
              <a:t>“Experiential learning is crucial for students because it fosters deeper understanding, enhances skills, and improves motivation by engaging students in real-world activities and encouraging reflection, leading to better retention and application of knowledge. ”</a:t>
            </a:r>
            <a:endParaRPr sz="2500" dirty="0">
              <a:latin typeface="Calibri"/>
              <a:cs typeface="Calibri"/>
              <a:sym typeface="Calibri"/>
            </a:endParaRPr>
          </a:p>
        </p:txBody>
      </p:sp>
      <p:sp>
        <p:nvSpPr>
          <p:cNvPr id="137" name="Shape 137">
            <a:extLst>
              <a:ext uri="{FF2B5EF4-FFF2-40B4-BE49-F238E27FC236}">
                <a16:creationId xmlns:a16="http://schemas.microsoft.com/office/drawing/2014/main" id="{1A1BA596-10A8-DEA3-91F2-BAA7F706B15E}"/>
              </a:ext>
            </a:extLst>
          </p:cNvPr>
          <p:cNvSpPr txBox="1"/>
          <p:nvPr/>
        </p:nvSpPr>
        <p:spPr>
          <a:xfrm>
            <a:off x="838200" y="6182037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E836B4-5FB6-12D8-F27F-DA7A4F2D8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4277" y="6102597"/>
            <a:ext cx="2387723" cy="749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E1C8DC-F9C3-0179-88EF-0F6C689EF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9582" y="4715748"/>
            <a:ext cx="2159111" cy="137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33">
          <a:extLst>
            <a:ext uri="{FF2B5EF4-FFF2-40B4-BE49-F238E27FC236}">
              <a16:creationId xmlns:a16="http://schemas.microsoft.com/office/drawing/2014/main" id="{52160337-E613-71ED-CEF8-DD5E18B8C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>
            <a:extLst>
              <a:ext uri="{FF2B5EF4-FFF2-40B4-BE49-F238E27FC236}">
                <a16:creationId xmlns:a16="http://schemas.microsoft.com/office/drawing/2014/main" id="{E0FE163F-910A-F358-D0B4-01138669D1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1787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1100"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Reflection Questions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>
            <a:extLst>
              <a:ext uri="{FF2B5EF4-FFF2-40B4-BE49-F238E27FC236}">
                <a16:creationId xmlns:a16="http://schemas.microsoft.com/office/drawing/2014/main" id="{5A07760D-09B2-DE81-F8FB-263B60B80D51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3392557" y="6356350"/>
            <a:ext cx="54189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Robbie Bishop-Monroe</a:t>
            </a:r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>
            <a:extLst>
              <a:ext uri="{FF2B5EF4-FFF2-40B4-BE49-F238E27FC236}">
                <a16:creationId xmlns:a16="http://schemas.microsoft.com/office/drawing/2014/main" id="{5E119C4B-D185-B19D-CB94-2C012BCF192F}"/>
              </a:ext>
            </a:extLst>
          </p:cNvPr>
          <p:cNvSpPr txBox="1"/>
          <p:nvPr/>
        </p:nvSpPr>
        <p:spPr>
          <a:xfrm>
            <a:off x="825499" y="1863826"/>
            <a:ext cx="10528301" cy="442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en-US" sz="3600" dirty="0">
              <a:latin typeface="Calibri"/>
              <a:cs typeface="Calibri"/>
              <a:sym typeface="Calibri"/>
            </a:endParaRPr>
          </a:p>
          <a:p>
            <a:pPr marR="0" lvl="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n-US" sz="3600" dirty="0">
                <a:latin typeface="Calibri"/>
                <a:cs typeface="Calibri"/>
                <a:sym typeface="Calibri"/>
              </a:rPr>
              <a:t>2. What are some benefits of a global study tour?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500" dirty="0">
                <a:latin typeface="Calibri"/>
                <a:cs typeface="Calibri"/>
                <a:sym typeface="Calibri"/>
              </a:rPr>
              <a:t>Enhanced Understanding and Retention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500" dirty="0">
                <a:latin typeface="Calibri"/>
                <a:cs typeface="Calibri"/>
                <a:sym typeface="Calibri"/>
              </a:rPr>
              <a:t>Development of Essential Skills (communication, collaboration, critical thinking, problem-solving)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500" dirty="0">
                <a:latin typeface="Calibri"/>
                <a:cs typeface="Calibri"/>
              </a:rPr>
              <a:t>Increased Motivation and Engagement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500" dirty="0">
                <a:latin typeface="Calibri"/>
                <a:cs typeface="Calibri"/>
              </a:rPr>
              <a:t>Reflective Practice</a:t>
            </a:r>
            <a:endParaRPr lang="en-US" sz="2500" dirty="0">
              <a:latin typeface="Calibri"/>
              <a:cs typeface="Calibri"/>
              <a:sym typeface="Calibri"/>
            </a:endParaRPr>
          </a:p>
        </p:txBody>
      </p:sp>
      <p:sp>
        <p:nvSpPr>
          <p:cNvPr id="137" name="Shape 137">
            <a:extLst>
              <a:ext uri="{FF2B5EF4-FFF2-40B4-BE49-F238E27FC236}">
                <a16:creationId xmlns:a16="http://schemas.microsoft.com/office/drawing/2014/main" id="{F222FD5D-880D-830A-E070-DBB13A0A2B7B}"/>
              </a:ext>
            </a:extLst>
          </p:cNvPr>
          <p:cNvSpPr txBox="1"/>
          <p:nvPr/>
        </p:nvSpPr>
        <p:spPr>
          <a:xfrm>
            <a:off x="838200" y="6182037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B5EEA2-638C-CDCC-1BE5-E384883BA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4277" y="6102597"/>
            <a:ext cx="2387723" cy="7493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FBD6DE-AB3E-9A84-37FB-244AB9D9A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8725" y="1680851"/>
            <a:ext cx="2114550" cy="116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59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33">
          <a:extLst>
            <a:ext uri="{FF2B5EF4-FFF2-40B4-BE49-F238E27FC236}">
              <a16:creationId xmlns:a16="http://schemas.microsoft.com/office/drawing/2014/main" id="{9BD61564-0E6E-6867-6EE2-64B8771A9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>
            <a:extLst>
              <a:ext uri="{FF2B5EF4-FFF2-40B4-BE49-F238E27FC236}">
                <a16:creationId xmlns:a16="http://schemas.microsoft.com/office/drawing/2014/main" id="{6EE6F89B-80FF-F7BF-DB24-84E85023DD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1100"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Reflection Questions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>
            <a:extLst>
              <a:ext uri="{FF2B5EF4-FFF2-40B4-BE49-F238E27FC236}">
                <a16:creationId xmlns:a16="http://schemas.microsoft.com/office/drawing/2014/main" id="{B1C232E3-126F-DE86-7E93-5674BBAAC34B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3392557" y="6356350"/>
            <a:ext cx="54189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Robbie Bishop-Monroe</a:t>
            </a:r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>
            <a:extLst>
              <a:ext uri="{FF2B5EF4-FFF2-40B4-BE49-F238E27FC236}">
                <a16:creationId xmlns:a16="http://schemas.microsoft.com/office/drawing/2014/main" id="{1E4086A5-6FE3-2306-1EE2-FD3D92AAB8B8}"/>
              </a:ext>
            </a:extLst>
          </p:cNvPr>
          <p:cNvSpPr txBox="1"/>
          <p:nvPr/>
        </p:nvSpPr>
        <p:spPr>
          <a:xfrm>
            <a:off x="825499" y="1718258"/>
            <a:ext cx="10528301" cy="442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n-US" sz="3600" dirty="0">
                <a:latin typeface="Calibri"/>
                <a:cs typeface="Calibri"/>
                <a:sym typeface="Calibri"/>
              </a:rPr>
              <a:t>3. Can success be measured? How?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500" dirty="0">
                <a:latin typeface="Calibri"/>
                <a:cs typeface="Calibri"/>
                <a:sym typeface="Calibri"/>
              </a:rPr>
              <a:t>Completion of assignments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500" dirty="0">
                <a:latin typeface="Calibri"/>
                <a:cs typeface="Calibri"/>
                <a:sym typeface="Calibri"/>
              </a:rPr>
              <a:t>Reflections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500" dirty="0">
                <a:latin typeface="Calibri"/>
                <a:cs typeface="Calibri"/>
                <a:sym typeface="Calibri"/>
              </a:rPr>
              <a:t>Team presentations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500" dirty="0">
                <a:latin typeface="Calibri"/>
                <a:cs typeface="Calibri"/>
                <a:sym typeface="Calibri"/>
              </a:rPr>
              <a:t>Case analysis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500" dirty="0">
                <a:latin typeface="Calibri"/>
                <a:cs typeface="Calibri"/>
                <a:sym typeface="Calibri"/>
              </a:rPr>
              <a:t>Survey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US" sz="2500" dirty="0">
              <a:latin typeface="Calibri"/>
              <a:cs typeface="Calibri"/>
              <a:sym typeface="Calibri"/>
            </a:endParaRPr>
          </a:p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US" sz="2500" dirty="0">
              <a:latin typeface="Calibri"/>
              <a:cs typeface="Calibri"/>
              <a:sym typeface="Calibri"/>
            </a:endParaRPr>
          </a:p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US" sz="3600" dirty="0">
              <a:latin typeface="Calibri"/>
              <a:cs typeface="Calibri"/>
              <a:sym typeface="Calibri"/>
            </a:endParaRPr>
          </a:p>
          <a:p>
            <a:pPr marL="457200" lvl="0" indent="-457200">
              <a:spcBef>
                <a:spcPts val="1800"/>
              </a:spcBef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sz="3600" dirty="0">
              <a:latin typeface="Calibri"/>
              <a:cs typeface="Calibri"/>
              <a:sym typeface="Calibri"/>
            </a:endParaRPr>
          </a:p>
        </p:txBody>
      </p:sp>
      <p:sp>
        <p:nvSpPr>
          <p:cNvPr id="137" name="Shape 137">
            <a:extLst>
              <a:ext uri="{FF2B5EF4-FFF2-40B4-BE49-F238E27FC236}">
                <a16:creationId xmlns:a16="http://schemas.microsoft.com/office/drawing/2014/main" id="{8A084546-DFCB-F953-8840-DFCCBE3E9E1B}"/>
              </a:ext>
            </a:extLst>
          </p:cNvPr>
          <p:cNvSpPr txBox="1"/>
          <p:nvPr/>
        </p:nvSpPr>
        <p:spPr>
          <a:xfrm>
            <a:off x="838200" y="6182037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26D72E-1001-B793-BA8B-2FDC8BCA4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4277" y="6102597"/>
            <a:ext cx="2387723" cy="749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A05C02-45DB-8EB8-39C9-1BDEA379B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9582" y="4715748"/>
            <a:ext cx="2159111" cy="137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33">
          <a:extLst>
            <a:ext uri="{FF2B5EF4-FFF2-40B4-BE49-F238E27FC236}">
              <a16:creationId xmlns:a16="http://schemas.microsoft.com/office/drawing/2014/main" id="{5884A4C7-BF85-F002-FD5D-13F8EA021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>
            <a:extLst>
              <a:ext uri="{FF2B5EF4-FFF2-40B4-BE49-F238E27FC236}">
                <a16:creationId xmlns:a16="http://schemas.microsoft.com/office/drawing/2014/main" id="{3BAD4905-B897-6AC8-7FAE-20C2200561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1100"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is This Important? Or Why Ghana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>
            <a:extLst>
              <a:ext uri="{FF2B5EF4-FFF2-40B4-BE49-F238E27FC236}">
                <a16:creationId xmlns:a16="http://schemas.microsoft.com/office/drawing/2014/main" id="{033C3E9A-A833-CA1B-AB43-2DF7202A4866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3392557" y="6356350"/>
            <a:ext cx="54189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Robbie Bishop-Monroe</a:t>
            </a:r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>
            <a:extLst>
              <a:ext uri="{FF2B5EF4-FFF2-40B4-BE49-F238E27FC236}">
                <a16:creationId xmlns:a16="http://schemas.microsoft.com/office/drawing/2014/main" id="{61CBF695-2577-2BFE-70E8-F27B610105D7}"/>
              </a:ext>
            </a:extLst>
          </p:cNvPr>
          <p:cNvSpPr txBox="1"/>
          <p:nvPr/>
        </p:nvSpPr>
        <p:spPr>
          <a:xfrm>
            <a:off x="838200" y="6182037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C4A2E6-903E-52B5-9F26-79B67C3BB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4277" y="6102597"/>
            <a:ext cx="2387723" cy="749339"/>
          </a:xfrm>
          <a:prstGeom prst="rect">
            <a:avLst/>
          </a:prstGeom>
        </p:spPr>
      </p:pic>
      <p:graphicFrame>
        <p:nvGraphicFramePr>
          <p:cNvPr id="141" name="Shape 135">
            <a:extLst>
              <a:ext uri="{FF2B5EF4-FFF2-40B4-BE49-F238E27FC236}">
                <a16:creationId xmlns:a16="http://schemas.microsoft.com/office/drawing/2014/main" id="{9A89C551-7E07-3654-151D-211DDB1995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2456982"/>
              </p:ext>
            </p:extLst>
          </p:nvPr>
        </p:nvGraphicFramePr>
        <p:xfrm>
          <a:off x="825499" y="1723176"/>
          <a:ext cx="10528301" cy="442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56338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33">
          <a:extLst>
            <a:ext uri="{FF2B5EF4-FFF2-40B4-BE49-F238E27FC236}">
              <a16:creationId xmlns:a16="http://schemas.microsoft.com/office/drawing/2014/main" id="{77BB8FAD-F777-BB0E-11BB-FBEE623B7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>
            <a:extLst>
              <a:ext uri="{FF2B5EF4-FFF2-40B4-BE49-F238E27FC236}">
                <a16:creationId xmlns:a16="http://schemas.microsoft.com/office/drawing/2014/main" id="{31AA6D5C-DFCA-FE5F-B876-5C2B509ED9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1100"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>
            <a:extLst>
              <a:ext uri="{FF2B5EF4-FFF2-40B4-BE49-F238E27FC236}">
                <a16:creationId xmlns:a16="http://schemas.microsoft.com/office/drawing/2014/main" id="{589FF9A2-3BC3-B445-68BD-984081047D0B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3392557" y="6356350"/>
            <a:ext cx="54189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Robbie Bishop-Monroe</a:t>
            </a:r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>
            <a:extLst>
              <a:ext uri="{FF2B5EF4-FFF2-40B4-BE49-F238E27FC236}">
                <a16:creationId xmlns:a16="http://schemas.microsoft.com/office/drawing/2014/main" id="{C919BEBD-2BB3-308B-6EF2-4BA0C9DA1DC9}"/>
              </a:ext>
            </a:extLst>
          </p:cNvPr>
          <p:cNvSpPr txBox="1"/>
          <p:nvPr/>
        </p:nvSpPr>
        <p:spPr>
          <a:xfrm>
            <a:off x="825499" y="1718258"/>
            <a:ext cx="10528301" cy="442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3600" dirty="0">
                <a:latin typeface="Calibri"/>
                <a:cs typeface="Calibri"/>
                <a:sym typeface="Calibri"/>
              </a:rPr>
              <a:t>Students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3600" dirty="0">
                <a:latin typeface="Calibri"/>
                <a:cs typeface="Calibri"/>
                <a:sym typeface="Calibri"/>
              </a:rPr>
              <a:t>Professor(s)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3600" dirty="0">
                <a:latin typeface="Calibri"/>
                <a:cs typeface="Calibri"/>
                <a:sym typeface="Calibri"/>
              </a:rPr>
              <a:t>School of Business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3600" dirty="0">
                <a:latin typeface="Calibri"/>
                <a:cs typeface="Calibri"/>
                <a:sym typeface="Calibri"/>
              </a:rPr>
              <a:t>International Program Office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3600" dirty="0">
                <a:latin typeface="Calibri"/>
                <a:cs typeface="Calibri"/>
                <a:sym typeface="Calibri"/>
              </a:rPr>
              <a:t>Overall University 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US" sz="3600" dirty="0">
              <a:latin typeface="Calibri"/>
              <a:cs typeface="Calibri"/>
              <a:sym typeface="Calibri"/>
            </a:endParaRPr>
          </a:p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US" sz="3600" dirty="0">
              <a:latin typeface="Calibri"/>
              <a:cs typeface="Calibri"/>
              <a:sym typeface="Calibri"/>
            </a:endParaRPr>
          </a:p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US" sz="3600" dirty="0">
              <a:latin typeface="Calibri"/>
              <a:cs typeface="Calibri"/>
              <a:sym typeface="Calibri"/>
            </a:endParaRPr>
          </a:p>
          <a:p>
            <a:pPr marL="457200" lvl="0" indent="-457200">
              <a:spcBef>
                <a:spcPts val="1800"/>
              </a:spcBef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sz="3600" dirty="0">
              <a:latin typeface="Calibri"/>
              <a:cs typeface="Calibri"/>
              <a:sym typeface="Calibri"/>
            </a:endParaRPr>
          </a:p>
        </p:txBody>
      </p:sp>
      <p:sp>
        <p:nvSpPr>
          <p:cNvPr id="137" name="Shape 137">
            <a:extLst>
              <a:ext uri="{FF2B5EF4-FFF2-40B4-BE49-F238E27FC236}">
                <a16:creationId xmlns:a16="http://schemas.microsoft.com/office/drawing/2014/main" id="{E78A0F7E-BC9D-C57E-DC63-F05DFE05DDDE}"/>
              </a:ext>
            </a:extLst>
          </p:cNvPr>
          <p:cNvSpPr txBox="1"/>
          <p:nvPr/>
        </p:nvSpPr>
        <p:spPr>
          <a:xfrm>
            <a:off x="838200" y="6182037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263B43-0566-4946-848A-389BB00B3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4277" y="6102597"/>
            <a:ext cx="2387723" cy="7493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CD627A-2EFF-478F-5C54-83366C367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3230" y="1860469"/>
            <a:ext cx="2330570" cy="156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09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33">
          <a:extLst>
            <a:ext uri="{FF2B5EF4-FFF2-40B4-BE49-F238E27FC236}">
              <a16:creationId xmlns:a16="http://schemas.microsoft.com/office/drawing/2014/main" id="{556DAF5D-D23D-B753-338A-50DFFB46A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>
            <a:extLst>
              <a:ext uri="{FF2B5EF4-FFF2-40B4-BE49-F238E27FC236}">
                <a16:creationId xmlns:a16="http://schemas.microsoft.com/office/drawing/2014/main" id="{77B69F2C-6001-1B0D-843D-DD019ADFE9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1100"/>
            </a:pPr>
            <a:r>
              <a:rPr lang="en-US" dirty="0">
                <a:solidFill>
                  <a:schemeClr val="bg1"/>
                </a:solidFill>
                <a:latin typeface="+mn-lt"/>
              </a:rPr>
              <a:t>Our Partner</a:t>
            </a:r>
            <a:endParaRPr sz="4400" b="0" i="0" u="none" strike="noStrike" cap="none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>
            <a:extLst>
              <a:ext uri="{FF2B5EF4-FFF2-40B4-BE49-F238E27FC236}">
                <a16:creationId xmlns:a16="http://schemas.microsoft.com/office/drawing/2014/main" id="{224F25E4-76B7-DFF6-079B-316E498C1826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3392557" y="6356350"/>
            <a:ext cx="54189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Robbie Bishop-Monroe</a:t>
            </a:r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>
            <a:extLst>
              <a:ext uri="{FF2B5EF4-FFF2-40B4-BE49-F238E27FC236}">
                <a16:creationId xmlns:a16="http://schemas.microsoft.com/office/drawing/2014/main" id="{DAD84571-597B-B1CC-1679-0C30FAE930DA}"/>
              </a:ext>
            </a:extLst>
          </p:cNvPr>
          <p:cNvSpPr txBox="1"/>
          <p:nvPr/>
        </p:nvSpPr>
        <p:spPr>
          <a:xfrm>
            <a:off x="695590" y="2278011"/>
            <a:ext cx="11137664" cy="442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3600" dirty="0">
                <a:latin typeface="Calibri "/>
              </a:rPr>
              <a:t>Hilltop has coordinated international travel for multiple universities </a:t>
            </a:r>
          </a:p>
          <a:p>
            <a:r>
              <a:rPr lang="en-US" sz="3600" dirty="0">
                <a:latin typeface="Calibri "/>
              </a:rPr>
              <a:t>Website</a:t>
            </a:r>
          </a:p>
          <a:p>
            <a:r>
              <a:rPr lang="en-US" sz="3600" dirty="0">
                <a:latin typeface="Calibri "/>
                <a:hlinkClick r:id="rId4"/>
              </a:rPr>
              <a:t>https://hilltopglobalgroup.com/</a:t>
            </a:r>
            <a:endParaRPr lang="en-US" sz="3600" dirty="0">
              <a:latin typeface="Calibri "/>
            </a:endParaRPr>
          </a:p>
          <a:p>
            <a:r>
              <a:rPr lang="en-US" sz="3600" dirty="0">
                <a:latin typeface="Calibri "/>
              </a:rPr>
              <a:t>Video </a:t>
            </a:r>
            <a:r>
              <a:rPr lang="en-US" sz="3600" dirty="0">
                <a:latin typeface="Calibri "/>
                <a:hlinkClick r:id="rId5" tooltip="Original URL: https://vimeo.com/manage/videos/1009903690. Click or tap if you trust this link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https://vimeo.com/manage/videos/1009903690</a:t>
            </a:r>
            <a:endParaRPr lang="en-US" sz="3600" dirty="0">
              <a:latin typeface="Calibri "/>
            </a:endParaRPr>
          </a:p>
          <a:p>
            <a:pPr algn="ctr"/>
            <a:endParaRPr lang="en-US" sz="3600" dirty="0">
              <a:latin typeface="Calibri "/>
            </a:endParaRPr>
          </a:p>
          <a:p>
            <a:pPr algn="ctr"/>
            <a:r>
              <a:rPr lang="en-US" sz="3400" b="1" dirty="0">
                <a:latin typeface="Calibri "/>
              </a:rPr>
              <a:t>Will </a:t>
            </a:r>
            <a:r>
              <a:rPr lang="en-US" sz="3400" b="1" u="sng" dirty="0">
                <a:latin typeface="Calibri "/>
              </a:rPr>
              <a:t>you</a:t>
            </a:r>
            <a:r>
              <a:rPr lang="en-US" sz="3400" b="1" dirty="0">
                <a:latin typeface="Calibri "/>
              </a:rPr>
              <a:t> be next to experience travel with Hilltop Global???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US" sz="3600" dirty="0">
              <a:latin typeface="Calibri"/>
              <a:cs typeface="Calibri"/>
              <a:sym typeface="Calibri"/>
            </a:endParaRPr>
          </a:p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US" sz="3600" dirty="0">
              <a:latin typeface="Calibri"/>
              <a:cs typeface="Calibri"/>
              <a:sym typeface="Calibri"/>
            </a:endParaRPr>
          </a:p>
          <a:p>
            <a:pPr marL="457200" marR="0" lvl="0" indent="-45720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US" sz="3600" dirty="0">
              <a:latin typeface="Calibri"/>
              <a:cs typeface="Calibri"/>
              <a:sym typeface="Calibri"/>
            </a:endParaRPr>
          </a:p>
          <a:p>
            <a:pPr marL="457200" lvl="0" indent="-457200">
              <a:spcBef>
                <a:spcPts val="1800"/>
              </a:spcBef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sz="3600" dirty="0">
              <a:latin typeface="Calibri"/>
              <a:cs typeface="Calibri"/>
              <a:sym typeface="Calibri"/>
            </a:endParaRPr>
          </a:p>
        </p:txBody>
      </p:sp>
      <p:sp>
        <p:nvSpPr>
          <p:cNvPr id="137" name="Shape 137">
            <a:extLst>
              <a:ext uri="{FF2B5EF4-FFF2-40B4-BE49-F238E27FC236}">
                <a16:creationId xmlns:a16="http://schemas.microsoft.com/office/drawing/2014/main" id="{6324A5F6-EE99-B768-DBB1-A422660C7E4E}"/>
              </a:ext>
            </a:extLst>
          </p:cNvPr>
          <p:cNvSpPr txBox="1"/>
          <p:nvPr/>
        </p:nvSpPr>
        <p:spPr>
          <a:xfrm>
            <a:off x="838200" y="6182037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9341C2-C3B7-E3BA-4504-32D680229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4277" y="6102597"/>
            <a:ext cx="2387723" cy="7493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C8A10B-4967-6C3D-2B6A-5ADB7907E2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6461" y="1690688"/>
            <a:ext cx="242641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00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OWER 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10684</TotalTime>
  <Words>2032</Words>
  <Application>Microsoft Office PowerPoint</Application>
  <PresentationFormat>Widescreen</PresentationFormat>
  <Paragraphs>398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</vt:lpstr>
      <vt:lpstr>Calibri Light</vt:lpstr>
      <vt:lpstr>Times New Roman</vt:lpstr>
      <vt:lpstr>POWER POINT TEMPLATE</vt:lpstr>
      <vt:lpstr>Ghana, Africa  Global Business Tour </vt:lpstr>
      <vt:lpstr>Agenda</vt:lpstr>
      <vt:lpstr>Reflection Questions</vt:lpstr>
      <vt:lpstr>Reflection Questions</vt:lpstr>
      <vt:lpstr>Reflection Questions</vt:lpstr>
      <vt:lpstr>Reflection Questions</vt:lpstr>
      <vt:lpstr>Why is This Important? Or Why Ghana</vt:lpstr>
      <vt:lpstr>Support</vt:lpstr>
      <vt:lpstr>Our Partner</vt:lpstr>
      <vt:lpstr>Global Study Tour Overview</vt:lpstr>
      <vt:lpstr>Course Information </vt:lpstr>
      <vt:lpstr>Course Information </vt:lpstr>
      <vt:lpstr>Course Information</vt:lpstr>
      <vt:lpstr>Course Information</vt:lpstr>
      <vt:lpstr>Course Information</vt:lpstr>
      <vt:lpstr>Course Information</vt:lpstr>
      <vt:lpstr>Sample Itinerary</vt:lpstr>
      <vt:lpstr>Sample Itinerary</vt:lpstr>
      <vt:lpstr>Who should apply?</vt:lpstr>
      <vt:lpstr>  Application Process  </vt:lpstr>
      <vt:lpstr>  Application Process  </vt:lpstr>
      <vt:lpstr> Next Steps </vt:lpstr>
      <vt:lpstr>Passports</vt:lpstr>
      <vt:lpstr>Program Fees</vt:lpstr>
      <vt:lpstr> Accepted Student Requirements </vt:lpstr>
      <vt:lpstr>Scholarships</vt:lpstr>
      <vt:lpstr>FAQs</vt:lpstr>
      <vt:lpstr> Questions </vt:lpstr>
      <vt:lpstr> Bonus </vt:lpstr>
      <vt:lpstr> Flights - United Airlines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Robbie Monroe</dc:creator>
  <cp:lastModifiedBy>Robbie Bishop-Monroe</cp:lastModifiedBy>
  <cp:revision>423</cp:revision>
  <cp:lastPrinted>2018-10-26T05:03:16Z</cp:lastPrinted>
  <dcterms:modified xsi:type="dcterms:W3CDTF">2025-10-21T16:26:15Z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da50fe2-ad8e-4b2e-b16c-4bb0954d6763_Enabled">
    <vt:lpwstr>true</vt:lpwstr>
  </property>
  <property fmtid="{D5CDD505-2E9C-101B-9397-08002B2CF9AE}" pid="3" name="MSIP_Label_6da50fe2-ad8e-4b2e-b16c-4bb0954d6763_SetDate">
    <vt:lpwstr>2025-03-16T22:21:20Z</vt:lpwstr>
  </property>
  <property fmtid="{D5CDD505-2E9C-101B-9397-08002B2CF9AE}" pid="4" name="MSIP_Label_6da50fe2-ad8e-4b2e-b16c-4bb0954d6763_Method">
    <vt:lpwstr>Standard</vt:lpwstr>
  </property>
  <property fmtid="{D5CDD505-2E9C-101B-9397-08002B2CF9AE}" pid="5" name="MSIP_Label_6da50fe2-ad8e-4b2e-b16c-4bb0954d6763_Name">
    <vt:lpwstr>Internal</vt:lpwstr>
  </property>
  <property fmtid="{D5CDD505-2E9C-101B-9397-08002B2CF9AE}" pid="6" name="MSIP_Label_6da50fe2-ad8e-4b2e-b16c-4bb0954d6763_SiteId">
    <vt:lpwstr>30ae0a8f-3cdf-44fd-af34-278bf639b85d</vt:lpwstr>
  </property>
  <property fmtid="{D5CDD505-2E9C-101B-9397-08002B2CF9AE}" pid="7" name="MSIP_Label_6da50fe2-ad8e-4b2e-b16c-4bb0954d6763_ActionId">
    <vt:lpwstr>6be7f83d-f0d6-4e9f-88f3-7076c0273d2d</vt:lpwstr>
  </property>
  <property fmtid="{D5CDD505-2E9C-101B-9397-08002B2CF9AE}" pid="8" name="MSIP_Label_6da50fe2-ad8e-4b2e-b16c-4bb0954d6763_ContentBits">
    <vt:lpwstr>2</vt:lpwstr>
  </property>
  <property fmtid="{D5CDD505-2E9C-101B-9397-08002B2CF9AE}" pid="9" name="MSIP_Label_6da50fe2-ad8e-4b2e-b16c-4bb0954d6763_Tag">
    <vt:lpwstr>10, 3, 0, 1</vt:lpwstr>
  </property>
  <property fmtid="{D5CDD505-2E9C-101B-9397-08002B2CF9AE}" pid="10" name="ClassificationContentMarkingFooterLocations">
    <vt:lpwstr>POWER POINT TEMPLATE:8</vt:lpwstr>
  </property>
  <property fmtid="{D5CDD505-2E9C-101B-9397-08002B2CF9AE}" pid="11" name="ClassificationContentMarkingFooterText">
    <vt:lpwstr>Loyola University Maryland Internal Use Only</vt:lpwstr>
  </property>
</Properties>
</file>