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43"/>
  </p:notesMasterIdLst>
  <p:sldIdLst>
    <p:sldId id="259" r:id="rId5"/>
    <p:sldId id="261" r:id="rId6"/>
    <p:sldId id="320" r:id="rId7"/>
    <p:sldId id="322" r:id="rId8"/>
    <p:sldId id="330" r:id="rId9"/>
    <p:sldId id="332" r:id="rId10"/>
    <p:sldId id="340" r:id="rId11"/>
    <p:sldId id="375" r:id="rId12"/>
    <p:sldId id="324" r:id="rId13"/>
    <p:sldId id="308" r:id="rId14"/>
    <p:sldId id="316" r:id="rId15"/>
    <p:sldId id="317" r:id="rId16"/>
    <p:sldId id="365" r:id="rId17"/>
    <p:sldId id="366" r:id="rId18"/>
    <p:sldId id="367" r:id="rId19"/>
    <p:sldId id="321" r:id="rId20"/>
    <p:sldId id="301" r:id="rId21"/>
    <p:sldId id="374" r:id="rId22"/>
    <p:sldId id="341" r:id="rId23"/>
    <p:sldId id="343" r:id="rId24"/>
    <p:sldId id="344" r:id="rId25"/>
    <p:sldId id="352" r:id="rId26"/>
    <p:sldId id="361" r:id="rId27"/>
    <p:sldId id="346" r:id="rId28"/>
    <p:sldId id="350" r:id="rId29"/>
    <p:sldId id="370" r:id="rId30"/>
    <p:sldId id="371" r:id="rId31"/>
    <p:sldId id="372" r:id="rId32"/>
    <p:sldId id="373" r:id="rId33"/>
    <p:sldId id="364" r:id="rId34"/>
    <p:sldId id="347" r:id="rId35"/>
    <p:sldId id="358" r:id="rId36"/>
    <p:sldId id="348" r:id="rId37"/>
    <p:sldId id="363" r:id="rId38"/>
    <p:sldId id="362" r:id="rId39"/>
    <p:sldId id="1439" r:id="rId40"/>
    <p:sldId id="1440" r:id="rId41"/>
    <p:sldId id="309"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2F1E5-C955-4FE6-B3A3-CC2910ACC975}" v="18" dt="2026-07-01T18:47:07.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404" autoAdjust="0"/>
  </p:normalViewPr>
  <p:slideViewPr>
    <p:cSldViewPr snapToGrid="0" showGuides="1">
      <p:cViewPr varScale="1">
        <p:scale>
          <a:sx n="58" d="100"/>
          <a:sy n="58" d="100"/>
        </p:scale>
        <p:origin x="570" y="78"/>
      </p:cViewPr>
      <p:guideLst>
        <p:guide orient="horz" pos="2160"/>
        <p:guide pos="3840"/>
      </p:guideLst>
    </p:cSldViewPr>
  </p:slideViewPr>
  <p:outlineViewPr>
    <p:cViewPr>
      <p:scale>
        <a:sx n="33" d="100"/>
        <a:sy n="33" d="100"/>
      </p:scale>
      <p:origin x="0" y="-27724"/>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500E31-A2F7-4658-8EAB-1F8964F2E0E6}"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n-US"/>
        </a:p>
      </dgm:t>
    </dgm:pt>
    <dgm:pt modelId="{A99C6862-6C4E-436B-A48E-C67DAD37545D}">
      <dgm:prSet/>
      <dgm:spPr/>
      <dgm:t>
        <a:bodyPr/>
        <a:lstStyle/>
        <a:p>
          <a:r>
            <a:rPr lang="en-US" b="0" i="0"/>
            <a:t>Investigation overview</a:t>
          </a:r>
          <a:endParaRPr lang="en-US"/>
        </a:p>
      </dgm:t>
    </dgm:pt>
    <dgm:pt modelId="{075F2C61-EB87-4559-B555-60F02EB744DC}" type="parTrans" cxnId="{418B8268-06F1-4B5B-B251-663013AE5450}">
      <dgm:prSet/>
      <dgm:spPr/>
      <dgm:t>
        <a:bodyPr/>
        <a:lstStyle/>
        <a:p>
          <a:endParaRPr lang="en-US"/>
        </a:p>
      </dgm:t>
    </dgm:pt>
    <dgm:pt modelId="{06A00743-1150-4E9E-8650-888F16E0A1B5}" type="sibTrans" cxnId="{418B8268-06F1-4B5B-B251-663013AE5450}">
      <dgm:prSet/>
      <dgm:spPr/>
      <dgm:t>
        <a:bodyPr/>
        <a:lstStyle/>
        <a:p>
          <a:endParaRPr lang="en-US"/>
        </a:p>
      </dgm:t>
    </dgm:pt>
    <dgm:pt modelId="{56D8D727-32A9-45D7-A0A1-1E2443AEE8E1}">
      <dgm:prSet/>
      <dgm:spPr/>
      <dgm:t>
        <a:bodyPr/>
        <a:lstStyle/>
        <a:p>
          <a:r>
            <a:rPr lang="en-US" b="0" i="0"/>
            <a:t>Definitions</a:t>
          </a:r>
          <a:endParaRPr lang="en-US"/>
        </a:p>
      </dgm:t>
    </dgm:pt>
    <dgm:pt modelId="{A23D3DC2-4E2F-4E7E-80B9-CE88570E7786}" type="parTrans" cxnId="{4FEABA67-CACD-4B1E-8EA3-5859C429229C}">
      <dgm:prSet/>
      <dgm:spPr/>
      <dgm:t>
        <a:bodyPr/>
        <a:lstStyle/>
        <a:p>
          <a:endParaRPr lang="en-US"/>
        </a:p>
      </dgm:t>
    </dgm:pt>
    <dgm:pt modelId="{15A0B31D-BCBF-4963-B1B9-5A8DEE05682A}" type="sibTrans" cxnId="{4FEABA67-CACD-4B1E-8EA3-5859C429229C}">
      <dgm:prSet/>
      <dgm:spPr/>
      <dgm:t>
        <a:bodyPr/>
        <a:lstStyle/>
        <a:p>
          <a:endParaRPr lang="en-US"/>
        </a:p>
      </dgm:t>
    </dgm:pt>
    <dgm:pt modelId="{A19C5B22-1B1A-4F22-A407-DF7A9422C1D2}">
      <dgm:prSet/>
      <dgm:spPr/>
      <dgm:t>
        <a:bodyPr/>
        <a:lstStyle/>
        <a:p>
          <a:r>
            <a:rPr lang="en-US" b="0" i="0" dirty="0"/>
            <a:t>Technology</a:t>
          </a:r>
          <a:endParaRPr lang="en-US" dirty="0"/>
        </a:p>
      </dgm:t>
    </dgm:pt>
    <dgm:pt modelId="{35FCF87D-6DD8-4A8E-8F22-9137740630DB}" type="parTrans" cxnId="{BF2FCB7B-2143-4345-B15D-E8343D134A4C}">
      <dgm:prSet/>
      <dgm:spPr/>
      <dgm:t>
        <a:bodyPr/>
        <a:lstStyle/>
        <a:p>
          <a:endParaRPr lang="en-US"/>
        </a:p>
      </dgm:t>
    </dgm:pt>
    <dgm:pt modelId="{D73A1457-C395-491D-A6A8-DAA38F687465}" type="sibTrans" cxnId="{BF2FCB7B-2143-4345-B15D-E8343D134A4C}">
      <dgm:prSet/>
      <dgm:spPr/>
      <dgm:t>
        <a:bodyPr/>
        <a:lstStyle/>
        <a:p>
          <a:endParaRPr lang="en-US"/>
        </a:p>
      </dgm:t>
    </dgm:pt>
    <dgm:pt modelId="{19ADE0F3-7E50-47CA-8FC6-2A06E1FD2B82}">
      <dgm:prSet/>
      <dgm:spPr/>
      <dgm:t>
        <a:bodyPr/>
        <a:lstStyle/>
        <a:p>
          <a:r>
            <a:rPr lang="en-US" b="0" i="0"/>
            <a:t>Hearing Agenda</a:t>
          </a:r>
          <a:endParaRPr lang="en-US"/>
        </a:p>
      </dgm:t>
    </dgm:pt>
    <dgm:pt modelId="{874BA56D-FCE9-494B-80EF-ABF39D352858}" type="parTrans" cxnId="{6C8FD675-CB41-43BD-B13A-71063625F855}">
      <dgm:prSet/>
      <dgm:spPr/>
      <dgm:t>
        <a:bodyPr/>
        <a:lstStyle/>
        <a:p>
          <a:endParaRPr lang="en-US"/>
        </a:p>
      </dgm:t>
    </dgm:pt>
    <dgm:pt modelId="{544BC0E6-117F-4FD1-A85C-451FA7755F7C}" type="sibTrans" cxnId="{6C8FD675-CB41-43BD-B13A-71063625F855}">
      <dgm:prSet/>
      <dgm:spPr/>
      <dgm:t>
        <a:bodyPr/>
        <a:lstStyle/>
        <a:p>
          <a:endParaRPr lang="en-US"/>
        </a:p>
      </dgm:t>
    </dgm:pt>
    <dgm:pt modelId="{C51AB1CF-0F1F-4B9E-AB32-6797A4A860F1}">
      <dgm:prSet/>
      <dgm:spPr/>
      <dgm:t>
        <a:bodyPr/>
        <a:lstStyle/>
        <a:p>
          <a:r>
            <a:rPr lang="en-US" b="0" i="0"/>
            <a:t>Relevance</a:t>
          </a:r>
          <a:endParaRPr lang="en-US"/>
        </a:p>
      </dgm:t>
    </dgm:pt>
    <dgm:pt modelId="{3CD28F6A-1F13-4F15-B7D7-66D181F27F34}" type="parTrans" cxnId="{4F74BE3E-3950-4136-8BB4-CAA4854B856E}">
      <dgm:prSet/>
      <dgm:spPr/>
      <dgm:t>
        <a:bodyPr/>
        <a:lstStyle/>
        <a:p>
          <a:endParaRPr lang="en-US"/>
        </a:p>
      </dgm:t>
    </dgm:pt>
    <dgm:pt modelId="{6D3F08BF-7BDD-4D01-B080-F10FE23FCFB1}" type="sibTrans" cxnId="{4F74BE3E-3950-4136-8BB4-CAA4854B856E}">
      <dgm:prSet/>
      <dgm:spPr/>
      <dgm:t>
        <a:bodyPr/>
        <a:lstStyle/>
        <a:p>
          <a:endParaRPr lang="en-US"/>
        </a:p>
      </dgm:t>
    </dgm:pt>
    <dgm:pt modelId="{62FBBD70-B1B3-47B8-A759-7FC461C7AE2F}">
      <dgm:prSet/>
      <dgm:spPr/>
      <dgm:t>
        <a:bodyPr/>
        <a:lstStyle/>
        <a:p>
          <a:r>
            <a:rPr lang="en-US" b="0" i="0"/>
            <a:t>Questioning</a:t>
          </a:r>
          <a:endParaRPr lang="en-US"/>
        </a:p>
      </dgm:t>
    </dgm:pt>
    <dgm:pt modelId="{138CE90D-0357-49A6-8F88-924FC2503171}" type="parTrans" cxnId="{1F0ED2B5-87F8-4299-9D74-E72694509274}">
      <dgm:prSet/>
      <dgm:spPr/>
      <dgm:t>
        <a:bodyPr/>
        <a:lstStyle/>
        <a:p>
          <a:endParaRPr lang="en-US"/>
        </a:p>
      </dgm:t>
    </dgm:pt>
    <dgm:pt modelId="{7C572829-B380-4AD9-A32D-66BC82D8FB6F}" type="sibTrans" cxnId="{1F0ED2B5-87F8-4299-9D74-E72694509274}">
      <dgm:prSet/>
      <dgm:spPr/>
      <dgm:t>
        <a:bodyPr/>
        <a:lstStyle/>
        <a:p>
          <a:endParaRPr lang="en-US"/>
        </a:p>
      </dgm:t>
    </dgm:pt>
    <dgm:pt modelId="{49D98DA7-66CF-4E68-8194-E7A74633233E}">
      <dgm:prSet/>
      <dgm:spPr/>
      <dgm:t>
        <a:bodyPr/>
        <a:lstStyle/>
        <a:p>
          <a:r>
            <a:rPr lang="en-US" b="0" i="0"/>
            <a:t>Cross examination</a:t>
          </a:r>
          <a:endParaRPr lang="en-US"/>
        </a:p>
      </dgm:t>
    </dgm:pt>
    <dgm:pt modelId="{020FF67B-5C7E-4396-9C84-B62097707F63}" type="parTrans" cxnId="{EC47B0B4-D885-4C4A-8A8D-7211D8D9433E}">
      <dgm:prSet/>
      <dgm:spPr/>
      <dgm:t>
        <a:bodyPr/>
        <a:lstStyle/>
        <a:p>
          <a:endParaRPr lang="en-US"/>
        </a:p>
      </dgm:t>
    </dgm:pt>
    <dgm:pt modelId="{704ECB78-624C-4F9E-BA1F-736C1CC5AB99}" type="sibTrans" cxnId="{EC47B0B4-D885-4C4A-8A8D-7211D8D9433E}">
      <dgm:prSet/>
      <dgm:spPr/>
      <dgm:t>
        <a:bodyPr/>
        <a:lstStyle/>
        <a:p>
          <a:endParaRPr lang="en-US"/>
        </a:p>
      </dgm:t>
    </dgm:pt>
    <dgm:pt modelId="{54089013-7CEE-467B-9929-76074C84C80A}">
      <dgm:prSet/>
      <dgm:spPr/>
      <dgm:t>
        <a:bodyPr/>
        <a:lstStyle/>
        <a:p>
          <a:r>
            <a:rPr lang="en-US" b="0" i="0"/>
            <a:t>Rationale</a:t>
          </a:r>
          <a:endParaRPr lang="en-US"/>
        </a:p>
      </dgm:t>
    </dgm:pt>
    <dgm:pt modelId="{804BFCAA-1B35-4B17-B8C9-756C6BBEDCE6}" type="parTrans" cxnId="{C66CF4F6-A26C-438D-813F-2A0421F2EEDF}">
      <dgm:prSet/>
      <dgm:spPr/>
      <dgm:t>
        <a:bodyPr/>
        <a:lstStyle/>
        <a:p>
          <a:endParaRPr lang="en-US"/>
        </a:p>
      </dgm:t>
    </dgm:pt>
    <dgm:pt modelId="{4075FBA5-8DF1-4BFC-B218-3CE2C4D2FF47}" type="sibTrans" cxnId="{C66CF4F6-A26C-438D-813F-2A0421F2EEDF}">
      <dgm:prSet/>
      <dgm:spPr/>
      <dgm:t>
        <a:bodyPr/>
        <a:lstStyle/>
        <a:p>
          <a:endParaRPr lang="en-US"/>
        </a:p>
      </dgm:t>
    </dgm:pt>
    <dgm:pt modelId="{ECB0BD53-56B9-4448-BDAB-04086312CBE0}">
      <dgm:prSet/>
      <dgm:spPr/>
      <dgm:t>
        <a:bodyPr/>
        <a:lstStyle/>
        <a:p>
          <a:r>
            <a:rPr lang="en-US" b="0" i="0"/>
            <a:t>Sanctions</a:t>
          </a:r>
          <a:endParaRPr lang="en-US"/>
        </a:p>
      </dgm:t>
    </dgm:pt>
    <dgm:pt modelId="{A17B2D83-81F5-49E0-A2E4-C3C9B75499E5}" type="parTrans" cxnId="{B72446EE-2067-40AA-AC51-350C146D576D}">
      <dgm:prSet/>
      <dgm:spPr/>
      <dgm:t>
        <a:bodyPr/>
        <a:lstStyle/>
        <a:p>
          <a:endParaRPr lang="en-US"/>
        </a:p>
      </dgm:t>
    </dgm:pt>
    <dgm:pt modelId="{23788A02-FA3E-48C8-98F6-8049AF37919B}" type="sibTrans" cxnId="{B72446EE-2067-40AA-AC51-350C146D576D}">
      <dgm:prSet/>
      <dgm:spPr/>
      <dgm:t>
        <a:bodyPr/>
        <a:lstStyle/>
        <a:p>
          <a:endParaRPr lang="en-US"/>
        </a:p>
      </dgm:t>
    </dgm:pt>
    <dgm:pt modelId="{FB4152F5-F095-4D72-BF30-4D812E09B486}">
      <dgm:prSet phldrT="[Text]" phldr="0"/>
      <dgm:spPr/>
      <dgm:t>
        <a:bodyPr/>
        <a:lstStyle/>
        <a:p>
          <a:r>
            <a:rPr lang="en-US" dirty="0"/>
            <a:t>Appeals</a:t>
          </a:r>
        </a:p>
      </dgm:t>
    </dgm:pt>
    <dgm:pt modelId="{4B2BA513-7D95-4343-9627-82C523A46D73}" type="parTrans" cxnId="{915C66C9-1AA9-4D77-9C0E-8BABF57293CA}">
      <dgm:prSet/>
      <dgm:spPr/>
      <dgm:t>
        <a:bodyPr/>
        <a:lstStyle/>
        <a:p>
          <a:endParaRPr lang="en-US"/>
        </a:p>
      </dgm:t>
    </dgm:pt>
    <dgm:pt modelId="{D582CCDA-2991-4466-BE36-41381BDD4706}" type="sibTrans" cxnId="{915C66C9-1AA9-4D77-9C0E-8BABF57293CA}">
      <dgm:prSet/>
      <dgm:spPr/>
      <dgm:t>
        <a:bodyPr/>
        <a:lstStyle/>
        <a:p>
          <a:endParaRPr lang="en-US"/>
        </a:p>
      </dgm:t>
    </dgm:pt>
    <dgm:pt modelId="{565BA84B-671B-464D-90C1-CB66B961C2F4}" type="pres">
      <dgm:prSet presAssocID="{D5500E31-A2F7-4658-8EAB-1F8964F2E0E6}" presName="diagram" presStyleCnt="0">
        <dgm:presLayoutVars>
          <dgm:dir/>
          <dgm:resizeHandles val="exact"/>
        </dgm:presLayoutVars>
      </dgm:prSet>
      <dgm:spPr/>
    </dgm:pt>
    <dgm:pt modelId="{4E5412E7-9C2A-4D19-B099-DD74F2632955}" type="pres">
      <dgm:prSet presAssocID="{A99C6862-6C4E-436B-A48E-C67DAD37545D}" presName="node" presStyleLbl="node1" presStyleIdx="0" presStyleCnt="10">
        <dgm:presLayoutVars>
          <dgm:bulletEnabled val="1"/>
        </dgm:presLayoutVars>
      </dgm:prSet>
      <dgm:spPr/>
    </dgm:pt>
    <dgm:pt modelId="{F55CB33E-AA3D-4226-8D72-CACD8142E99C}" type="pres">
      <dgm:prSet presAssocID="{06A00743-1150-4E9E-8650-888F16E0A1B5}" presName="sibTrans" presStyleCnt="0"/>
      <dgm:spPr/>
    </dgm:pt>
    <dgm:pt modelId="{196558C9-8A1E-47B2-A688-F86227FBCD68}" type="pres">
      <dgm:prSet presAssocID="{56D8D727-32A9-45D7-A0A1-1E2443AEE8E1}" presName="node" presStyleLbl="node1" presStyleIdx="1" presStyleCnt="10">
        <dgm:presLayoutVars>
          <dgm:bulletEnabled val="1"/>
        </dgm:presLayoutVars>
      </dgm:prSet>
      <dgm:spPr/>
    </dgm:pt>
    <dgm:pt modelId="{E8A19299-B9AB-4A82-93B6-E5988D09F409}" type="pres">
      <dgm:prSet presAssocID="{15A0B31D-BCBF-4963-B1B9-5A8DEE05682A}" presName="sibTrans" presStyleCnt="0"/>
      <dgm:spPr/>
    </dgm:pt>
    <dgm:pt modelId="{FECB7C33-0BF5-4726-AC0C-83A3F7C96617}" type="pres">
      <dgm:prSet presAssocID="{A19C5B22-1B1A-4F22-A407-DF7A9422C1D2}" presName="node" presStyleLbl="node1" presStyleIdx="2" presStyleCnt="10">
        <dgm:presLayoutVars>
          <dgm:bulletEnabled val="1"/>
        </dgm:presLayoutVars>
      </dgm:prSet>
      <dgm:spPr/>
    </dgm:pt>
    <dgm:pt modelId="{DF6D21D5-DCBA-489C-9C32-405B85616674}" type="pres">
      <dgm:prSet presAssocID="{D73A1457-C395-491D-A6A8-DAA38F687465}" presName="sibTrans" presStyleCnt="0"/>
      <dgm:spPr/>
    </dgm:pt>
    <dgm:pt modelId="{EC6DE6F6-9BDA-4E0D-B44D-EA081A2BB98A}" type="pres">
      <dgm:prSet presAssocID="{19ADE0F3-7E50-47CA-8FC6-2A06E1FD2B82}" presName="node" presStyleLbl="node1" presStyleIdx="3" presStyleCnt="10">
        <dgm:presLayoutVars>
          <dgm:bulletEnabled val="1"/>
        </dgm:presLayoutVars>
      </dgm:prSet>
      <dgm:spPr/>
    </dgm:pt>
    <dgm:pt modelId="{206C815C-2C7E-4480-8470-A92E1648BE8B}" type="pres">
      <dgm:prSet presAssocID="{544BC0E6-117F-4FD1-A85C-451FA7755F7C}" presName="sibTrans" presStyleCnt="0"/>
      <dgm:spPr/>
    </dgm:pt>
    <dgm:pt modelId="{01A7F809-CCA6-439E-B732-7543C439DE1C}" type="pres">
      <dgm:prSet presAssocID="{C51AB1CF-0F1F-4B9E-AB32-6797A4A860F1}" presName="node" presStyleLbl="node1" presStyleIdx="4" presStyleCnt="10">
        <dgm:presLayoutVars>
          <dgm:bulletEnabled val="1"/>
        </dgm:presLayoutVars>
      </dgm:prSet>
      <dgm:spPr/>
    </dgm:pt>
    <dgm:pt modelId="{00188E48-0E84-4CD0-93FF-08DEE2884A69}" type="pres">
      <dgm:prSet presAssocID="{6D3F08BF-7BDD-4D01-B080-F10FE23FCFB1}" presName="sibTrans" presStyleCnt="0"/>
      <dgm:spPr/>
    </dgm:pt>
    <dgm:pt modelId="{F4983527-E452-4A03-ACBA-91D7C2FC2195}" type="pres">
      <dgm:prSet presAssocID="{62FBBD70-B1B3-47B8-A759-7FC461C7AE2F}" presName="node" presStyleLbl="node1" presStyleIdx="5" presStyleCnt="10">
        <dgm:presLayoutVars>
          <dgm:bulletEnabled val="1"/>
        </dgm:presLayoutVars>
      </dgm:prSet>
      <dgm:spPr/>
    </dgm:pt>
    <dgm:pt modelId="{49A388D5-EDA1-4AC0-A7F7-09CADFADE399}" type="pres">
      <dgm:prSet presAssocID="{7C572829-B380-4AD9-A32D-66BC82D8FB6F}" presName="sibTrans" presStyleCnt="0"/>
      <dgm:spPr/>
    </dgm:pt>
    <dgm:pt modelId="{69033829-716F-4AA7-B83F-31C578C4A85B}" type="pres">
      <dgm:prSet presAssocID="{49D98DA7-66CF-4E68-8194-E7A74633233E}" presName="node" presStyleLbl="node1" presStyleIdx="6" presStyleCnt="10">
        <dgm:presLayoutVars>
          <dgm:bulletEnabled val="1"/>
        </dgm:presLayoutVars>
      </dgm:prSet>
      <dgm:spPr/>
    </dgm:pt>
    <dgm:pt modelId="{5F572307-9C8C-4366-B724-7F99052E2CF5}" type="pres">
      <dgm:prSet presAssocID="{704ECB78-624C-4F9E-BA1F-736C1CC5AB99}" presName="sibTrans" presStyleCnt="0"/>
      <dgm:spPr/>
    </dgm:pt>
    <dgm:pt modelId="{FAA9F9A7-2D6D-4090-B820-451562AD8786}" type="pres">
      <dgm:prSet presAssocID="{54089013-7CEE-467B-9929-76074C84C80A}" presName="node" presStyleLbl="node1" presStyleIdx="7" presStyleCnt="10">
        <dgm:presLayoutVars>
          <dgm:bulletEnabled val="1"/>
        </dgm:presLayoutVars>
      </dgm:prSet>
      <dgm:spPr/>
    </dgm:pt>
    <dgm:pt modelId="{61A1F557-DD17-4A49-A1FD-A423B54D06E9}" type="pres">
      <dgm:prSet presAssocID="{4075FBA5-8DF1-4BFC-B218-3CE2C4D2FF47}" presName="sibTrans" presStyleCnt="0"/>
      <dgm:spPr/>
    </dgm:pt>
    <dgm:pt modelId="{CACC2BBA-6DA2-4DAF-B833-A7750ED3BFB5}" type="pres">
      <dgm:prSet presAssocID="{ECB0BD53-56B9-4448-BDAB-04086312CBE0}" presName="node" presStyleLbl="node1" presStyleIdx="8" presStyleCnt="10">
        <dgm:presLayoutVars>
          <dgm:bulletEnabled val="1"/>
        </dgm:presLayoutVars>
      </dgm:prSet>
      <dgm:spPr/>
    </dgm:pt>
    <dgm:pt modelId="{B6E375E1-880A-4A4A-96DF-D65669C450D5}" type="pres">
      <dgm:prSet presAssocID="{23788A02-FA3E-48C8-98F6-8049AF37919B}" presName="sibTrans" presStyleCnt="0"/>
      <dgm:spPr/>
    </dgm:pt>
    <dgm:pt modelId="{1F1DBDD8-592F-4FA0-B4D6-C47206388AB1}" type="pres">
      <dgm:prSet presAssocID="{FB4152F5-F095-4D72-BF30-4D812E09B486}" presName="node" presStyleLbl="node1" presStyleIdx="9" presStyleCnt="10">
        <dgm:presLayoutVars>
          <dgm:bulletEnabled val="1"/>
        </dgm:presLayoutVars>
      </dgm:prSet>
      <dgm:spPr/>
    </dgm:pt>
  </dgm:ptLst>
  <dgm:cxnLst>
    <dgm:cxn modelId="{300F3409-6A28-4DC1-B150-586AB2CD88CC}" type="presOf" srcId="{54089013-7CEE-467B-9929-76074C84C80A}" destId="{FAA9F9A7-2D6D-4090-B820-451562AD8786}" srcOrd="0" destOrd="0" presId="urn:microsoft.com/office/officeart/2005/8/layout/default"/>
    <dgm:cxn modelId="{59D7F12E-BBC1-4E7F-ACD6-1B8227ECB896}" type="presOf" srcId="{49D98DA7-66CF-4E68-8194-E7A74633233E}" destId="{69033829-716F-4AA7-B83F-31C578C4A85B}" srcOrd="0" destOrd="0" presId="urn:microsoft.com/office/officeart/2005/8/layout/default"/>
    <dgm:cxn modelId="{B7A8CE38-8636-46B2-BDBC-4D8A2EB0A925}" type="presOf" srcId="{A19C5B22-1B1A-4F22-A407-DF7A9422C1D2}" destId="{FECB7C33-0BF5-4726-AC0C-83A3F7C96617}" srcOrd="0" destOrd="0" presId="urn:microsoft.com/office/officeart/2005/8/layout/default"/>
    <dgm:cxn modelId="{4F74BE3E-3950-4136-8BB4-CAA4854B856E}" srcId="{D5500E31-A2F7-4658-8EAB-1F8964F2E0E6}" destId="{C51AB1CF-0F1F-4B9E-AB32-6797A4A860F1}" srcOrd="4" destOrd="0" parTransId="{3CD28F6A-1F13-4F15-B7D7-66D181F27F34}" sibTransId="{6D3F08BF-7BDD-4D01-B080-F10FE23FCFB1}"/>
    <dgm:cxn modelId="{4FEABA67-CACD-4B1E-8EA3-5859C429229C}" srcId="{D5500E31-A2F7-4658-8EAB-1F8964F2E0E6}" destId="{56D8D727-32A9-45D7-A0A1-1E2443AEE8E1}" srcOrd="1" destOrd="0" parTransId="{A23D3DC2-4E2F-4E7E-80B9-CE88570E7786}" sibTransId="{15A0B31D-BCBF-4963-B1B9-5A8DEE05682A}"/>
    <dgm:cxn modelId="{B8DF2168-3922-48EE-8275-7AC190890945}" type="presOf" srcId="{C51AB1CF-0F1F-4B9E-AB32-6797A4A860F1}" destId="{01A7F809-CCA6-439E-B732-7543C439DE1C}" srcOrd="0" destOrd="0" presId="urn:microsoft.com/office/officeart/2005/8/layout/default"/>
    <dgm:cxn modelId="{418B8268-06F1-4B5B-B251-663013AE5450}" srcId="{D5500E31-A2F7-4658-8EAB-1F8964F2E0E6}" destId="{A99C6862-6C4E-436B-A48E-C67DAD37545D}" srcOrd="0" destOrd="0" parTransId="{075F2C61-EB87-4559-B555-60F02EB744DC}" sibTransId="{06A00743-1150-4E9E-8650-888F16E0A1B5}"/>
    <dgm:cxn modelId="{C922E64B-7B6C-4087-9817-2277D8692791}" type="presOf" srcId="{19ADE0F3-7E50-47CA-8FC6-2A06E1FD2B82}" destId="{EC6DE6F6-9BDA-4E0D-B44D-EA081A2BB98A}" srcOrd="0" destOrd="0" presId="urn:microsoft.com/office/officeart/2005/8/layout/default"/>
    <dgm:cxn modelId="{FEDDE753-2150-405B-A3CC-D5F81BABBF80}" type="presOf" srcId="{FB4152F5-F095-4D72-BF30-4D812E09B486}" destId="{1F1DBDD8-592F-4FA0-B4D6-C47206388AB1}" srcOrd="0" destOrd="0" presId="urn:microsoft.com/office/officeart/2005/8/layout/default"/>
    <dgm:cxn modelId="{6C8FD675-CB41-43BD-B13A-71063625F855}" srcId="{D5500E31-A2F7-4658-8EAB-1F8964F2E0E6}" destId="{19ADE0F3-7E50-47CA-8FC6-2A06E1FD2B82}" srcOrd="3" destOrd="0" parTransId="{874BA56D-FCE9-494B-80EF-ABF39D352858}" sibTransId="{544BC0E6-117F-4FD1-A85C-451FA7755F7C}"/>
    <dgm:cxn modelId="{BF2FCB7B-2143-4345-B15D-E8343D134A4C}" srcId="{D5500E31-A2F7-4658-8EAB-1F8964F2E0E6}" destId="{A19C5B22-1B1A-4F22-A407-DF7A9422C1D2}" srcOrd="2" destOrd="0" parTransId="{35FCF87D-6DD8-4A8E-8F22-9137740630DB}" sibTransId="{D73A1457-C395-491D-A6A8-DAA38F687465}"/>
    <dgm:cxn modelId="{AD7A0A7F-1FFB-4DF7-92F0-408F75C53608}" type="presOf" srcId="{A99C6862-6C4E-436B-A48E-C67DAD37545D}" destId="{4E5412E7-9C2A-4D19-B099-DD74F2632955}" srcOrd="0" destOrd="0" presId="urn:microsoft.com/office/officeart/2005/8/layout/default"/>
    <dgm:cxn modelId="{649B6BAE-9866-4E18-A00E-D30C6E23CC4C}" type="presOf" srcId="{D5500E31-A2F7-4658-8EAB-1F8964F2E0E6}" destId="{565BA84B-671B-464D-90C1-CB66B961C2F4}" srcOrd="0" destOrd="0" presId="urn:microsoft.com/office/officeart/2005/8/layout/default"/>
    <dgm:cxn modelId="{EC47B0B4-D885-4C4A-8A8D-7211D8D9433E}" srcId="{D5500E31-A2F7-4658-8EAB-1F8964F2E0E6}" destId="{49D98DA7-66CF-4E68-8194-E7A74633233E}" srcOrd="6" destOrd="0" parTransId="{020FF67B-5C7E-4396-9C84-B62097707F63}" sibTransId="{704ECB78-624C-4F9E-BA1F-736C1CC5AB99}"/>
    <dgm:cxn modelId="{1F0ED2B5-87F8-4299-9D74-E72694509274}" srcId="{D5500E31-A2F7-4658-8EAB-1F8964F2E0E6}" destId="{62FBBD70-B1B3-47B8-A759-7FC461C7AE2F}" srcOrd="5" destOrd="0" parTransId="{138CE90D-0357-49A6-8F88-924FC2503171}" sibTransId="{7C572829-B380-4AD9-A32D-66BC82D8FB6F}"/>
    <dgm:cxn modelId="{915C66C9-1AA9-4D77-9C0E-8BABF57293CA}" srcId="{D5500E31-A2F7-4658-8EAB-1F8964F2E0E6}" destId="{FB4152F5-F095-4D72-BF30-4D812E09B486}" srcOrd="9" destOrd="0" parTransId="{4B2BA513-7D95-4343-9627-82C523A46D73}" sibTransId="{D582CCDA-2991-4466-BE36-41381BDD4706}"/>
    <dgm:cxn modelId="{B1BDE5D1-B0A2-4FEC-B13C-E4B4C5863520}" type="presOf" srcId="{ECB0BD53-56B9-4448-BDAB-04086312CBE0}" destId="{CACC2BBA-6DA2-4DAF-B833-A7750ED3BFB5}" srcOrd="0" destOrd="0" presId="urn:microsoft.com/office/officeart/2005/8/layout/default"/>
    <dgm:cxn modelId="{1FE8FFE8-AD59-4843-BF4B-9DACEE242C45}" type="presOf" srcId="{62FBBD70-B1B3-47B8-A759-7FC461C7AE2F}" destId="{F4983527-E452-4A03-ACBA-91D7C2FC2195}" srcOrd="0" destOrd="0" presId="urn:microsoft.com/office/officeart/2005/8/layout/default"/>
    <dgm:cxn modelId="{B72446EE-2067-40AA-AC51-350C146D576D}" srcId="{D5500E31-A2F7-4658-8EAB-1F8964F2E0E6}" destId="{ECB0BD53-56B9-4448-BDAB-04086312CBE0}" srcOrd="8" destOrd="0" parTransId="{A17B2D83-81F5-49E0-A2E4-C3C9B75499E5}" sibTransId="{23788A02-FA3E-48C8-98F6-8049AF37919B}"/>
    <dgm:cxn modelId="{C66CF4F6-A26C-438D-813F-2A0421F2EEDF}" srcId="{D5500E31-A2F7-4658-8EAB-1F8964F2E0E6}" destId="{54089013-7CEE-467B-9929-76074C84C80A}" srcOrd="7" destOrd="0" parTransId="{804BFCAA-1B35-4B17-B8C9-756C6BBEDCE6}" sibTransId="{4075FBA5-8DF1-4BFC-B218-3CE2C4D2FF47}"/>
    <dgm:cxn modelId="{DCB4C4FA-7677-44AA-95B1-4DB410FB08E7}" type="presOf" srcId="{56D8D727-32A9-45D7-A0A1-1E2443AEE8E1}" destId="{196558C9-8A1E-47B2-A688-F86227FBCD68}" srcOrd="0" destOrd="0" presId="urn:microsoft.com/office/officeart/2005/8/layout/default"/>
    <dgm:cxn modelId="{BA65FF6A-5BFA-4C83-B153-85F7F67FAECC}" type="presParOf" srcId="{565BA84B-671B-464D-90C1-CB66B961C2F4}" destId="{4E5412E7-9C2A-4D19-B099-DD74F2632955}" srcOrd="0" destOrd="0" presId="urn:microsoft.com/office/officeart/2005/8/layout/default"/>
    <dgm:cxn modelId="{701E003B-76DB-46A6-92E5-E2EBD779D8EE}" type="presParOf" srcId="{565BA84B-671B-464D-90C1-CB66B961C2F4}" destId="{F55CB33E-AA3D-4226-8D72-CACD8142E99C}" srcOrd="1" destOrd="0" presId="urn:microsoft.com/office/officeart/2005/8/layout/default"/>
    <dgm:cxn modelId="{8C04AC0B-B227-42AB-8827-956116436EDB}" type="presParOf" srcId="{565BA84B-671B-464D-90C1-CB66B961C2F4}" destId="{196558C9-8A1E-47B2-A688-F86227FBCD68}" srcOrd="2" destOrd="0" presId="urn:microsoft.com/office/officeart/2005/8/layout/default"/>
    <dgm:cxn modelId="{A2628463-C6E9-4407-B309-7B28E349531E}" type="presParOf" srcId="{565BA84B-671B-464D-90C1-CB66B961C2F4}" destId="{E8A19299-B9AB-4A82-93B6-E5988D09F409}" srcOrd="3" destOrd="0" presId="urn:microsoft.com/office/officeart/2005/8/layout/default"/>
    <dgm:cxn modelId="{CA1E587E-5529-40D2-B995-6BCAC5667260}" type="presParOf" srcId="{565BA84B-671B-464D-90C1-CB66B961C2F4}" destId="{FECB7C33-0BF5-4726-AC0C-83A3F7C96617}" srcOrd="4" destOrd="0" presId="urn:microsoft.com/office/officeart/2005/8/layout/default"/>
    <dgm:cxn modelId="{72A0BB69-4993-493C-BDBD-B6404848140F}" type="presParOf" srcId="{565BA84B-671B-464D-90C1-CB66B961C2F4}" destId="{DF6D21D5-DCBA-489C-9C32-405B85616674}" srcOrd="5" destOrd="0" presId="urn:microsoft.com/office/officeart/2005/8/layout/default"/>
    <dgm:cxn modelId="{2810B452-E534-4AA9-8ADA-753447C58C46}" type="presParOf" srcId="{565BA84B-671B-464D-90C1-CB66B961C2F4}" destId="{EC6DE6F6-9BDA-4E0D-B44D-EA081A2BB98A}" srcOrd="6" destOrd="0" presId="urn:microsoft.com/office/officeart/2005/8/layout/default"/>
    <dgm:cxn modelId="{0A06C836-0B68-42DF-A0F4-26F952346EAA}" type="presParOf" srcId="{565BA84B-671B-464D-90C1-CB66B961C2F4}" destId="{206C815C-2C7E-4480-8470-A92E1648BE8B}" srcOrd="7" destOrd="0" presId="urn:microsoft.com/office/officeart/2005/8/layout/default"/>
    <dgm:cxn modelId="{8CDCDD38-5EC8-48AB-8105-E63ED86B8D06}" type="presParOf" srcId="{565BA84B-671B-464D-90C1-CB66B961C2F4}" destId="{01A7F809-CCA6-439E-B732-7543C439DE1C}" srcOrd="8" destOrd="0" presId="urn:microsoft.com/office/officeart/2005/8/layout/default"/>
    <dgm:cxn modelId="{70E7F454-AA2C-46DE-B79F-73B4284C309B}" type="presParOf" srcId="{565BA84B-671B-464D-90C1-CB66B961C2F4}" destId="{00188E48-0E84-4CD0-93FF-08DEE2884A69}" srcOrd="9" destOrd="0" presId="urn:microsoft.com/office/officeart/2005/8/layout/default"/>
    <dgm:cxn modelId="{2AAAC595-27E4-44FA-8B57-E92B39BE82EC}" type="presParOf" srcId="{565BA84B-671B-464D-90C1-CB66B961C2F4}" destId="{F4983527-E452-4A03-ACBA-91D7C2FC2195}" srcOrd="10" destOrd="0" presId="urn:microsoft.com/office/officeart/2005/8/layout/default"/>
    <dgm:cxn modelId="{A7C883C9-6735-4328-9F17-4E2B2FB78300}" type="presParOf" srcId="{565BA84B-671B-464D-90C1-CB66B961C2F4}" destId="{49A388D5-EDA1-4AC0-A7F7-09CADFADE399}" srcOrd="11" destOrd="0" presId="urn:microsoft.com/office/officeart/2005/8/layout/default"/>
    <dgm:cxn modelId="{8BB957C6-4F92-4720-8BCF-EE5C4AC30DD2}" type="presParOf" srcId="{565BA84B-671B-464D-90C1-CB66B961C2F4}" destId="{69033829-716F-4AA7-B83F-31C578C4A85B}" srcOrd="12" destOrd="0" presId="urn:microsoft.com/office/officeart/2005/8/layout/default"/>
    <dgm:cxn modelId="{34624333-AE90-425E-87DE-4B9F437E569B}" type="presParOf" srcId="{565BA84B-671B-464D-90C1-CB66B961C2F4}" destId="{5F572307-9C8C-4366-B724-7F99052E2CF5}" srcOrd="13" destOrd="0" presId="urn:microsoft.com/office/officeart/2005/8/layout/default"/>
    <dgm:cxn modelId="{78E3FCF0-A83E-4086-9FD4-0845DBF682EF}" type="presParOf" srcId="{565BA84B-671B-464D-90C1-CB66B961C2F4}" destId="{FAA9F9A7-2D6D-4090-B820-451562AD8786}" srcOrd="14" destOrd="0" presId="urn:microsoft.com/office/officeart/2005/8/layout/default"/>
    <dgm:cxn modelId="{DB40682F-C0EB-4098-AAAE-DA0D281EC33C}" type="presParOf" srcId="{565BA84B-671B-464D-90C1-CB66B961C2F4}" destId="{61A1F557-DD17-4A49-A1FD-A423B54D06E9}" srcOrd="15" destOrd="0" presId="urn:microsoft.com/office/officeart/2005/8/layout/default"/>
    <dgm:cxn modelId="{58D7CC7B-75E6-4C6C-A967-DF174C9A57A6}" type="presParOf" srcId="{565BA84B-671B-464D-90C1-CB66B961C2F4}" destId="{CACC2BBA-6DA2-4DAF-B833-A7750ED3BFB5}" srcOrd="16" destOrd="0" presId="urn:microsoft.com/office/officeart/2005/8/layout/default"/>
    <dgm:cxn modelId="{A4544E84-FA02-4382-9E35-9EAF27D30814}" type="presParOf" srcId="{565BA84B-671B-464D-90C1-CB66B961C2F4}" destId="{B6E375E1-880A-4A4A-96DF-D65669C450D5}" srcOrd="17" destOrd="0" presId="urn:microsoft.com/office/officeart/2005/8/layout/default"/>
    <dgm:cxn modelId="{606381C6-D39D-43CF-A835-AC9B9187BDA4}" type="presParOf" srcId="{565BA84B-671B-464D-90C1-CB66B961C2F4}" destId="{1F1DBDD8-592F-4FA0-B4D6-C47206388AB1}"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C585D-ABE8-4C99-8800-B8DFD651DD50}"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DCE2CD5-610A-48AC-BA8A-4F8AC216F4C2}">
      <dgm:prSet/>
      <dgm:spPr/>
      <dgm:t>
        <a:bodyPr/>
        <a:lstStyle/>
        <a:p>
          <a:r>
            <a:rPr lang="en-US"/>
            <a:t>Determining whether a student is responsible or not responsible for an alleged violation</a:t>
          </a:r>
        </a:p>
      </dgm:t>
    </dgm:pt>
    <dgm:pt modelId="{FDC93F96-C328-4424-AACD-ABFDE82CFAFD}" type="parTrans" cxnId="{5B2CDF94-76CC-4AF4-B4A3-F0A98A10C0FC}">
      <dgm:prSet/>
      <dgm:spPr/>
      <dgm:t>
        <a:bodyPr/>
        <a:lstStyle/>
        <a:p>
          <a:endParaRPr lang="en-US"/>
        </a:p>
      </dgm:t>
    </dgm:pt>
    <dgm:pt modelId="{EC9A9156-4931-4186-8663-C5E82D2AF5A5}" type="sibTrans" cxnId="{5B2CDF94-76CC-4AF4-B4A3-F0A98A10C0FC}">
      <dgm:prSet/>
      <dgm:spPr/>
      <dgm:t>
        <a:bodyPr/>
        <a:lstStyle/>
        <a:p>
          <a:endParaRPr lang="en-US"/>
        </a:p>
      </dgm:t>
    </dgm:pt>
    <dgm:pt modelId="{F81DDBB1-289B-4A97-AD38-EFFE475A35C9}">
      <dgm:prSet/>
      <dgm:spPr/>
      <dgm:t>
        <a:bodyPr/>
        <a:lstStyle/>
        <a:p>
          <a:r>
            <a:rPr lang="en-US"/>
            <a:t>Cross examining the people that are involved in the case</a:t>
          </a:r>
        </a:p>
      </dgm:t>
    </dgm:pt>
    <dgm:pt modelId="{22763682-A003-49CF-B5C5-E8EB42BE0B88}" type="parTrans" cxnId="{04BF2BDA-A838-4841-9F0C-52A87CEB5BF3}">
      <dgm:prSet/>
      <dgm:spPr/>
      <dgm:t>
        <a:bodyPr/>
        <a:lstStyle/>
        <a:p>
          <a:endParaRPr lang="en-US"/>
        </a:p>
      </dgm:t>
    </dgm:pt>
    <dgm:pt modelId="{18638196-6FA5-4EF0-B76A-A1B57491B7B9}" type="sibTrans" cxnId="{04BF2BDA-A838-4841-9F0C-52A87CEB5BF3}">
      <dgm:prSet/>
      <dgm:spPr/>
      <dgm:t>
        <a:bodyPr/>
        <a:lstStyle/>
        <a:p>
          <a:endParaRPr lang="en-US"/>
        </a:p>
      </dgm:t>
    </dgm:pt>
    <dgm:pt modelId="{DA6E9466-E40A-4D29-AC7B-B3818906056D}">
      <dgm:prSet/>
      <dgm:spPr/>
      <dgm:t>
        <a:bodyPr/>
        <a:lstStyle/>
        <a:p>
          <a:r>
            <a:rPr lang="en-US"/>
            <a:t>Listening intently throughout the process and looking for available information in an effective and compassionate way</a:t>
          </a:r>
        </a:p>
      </dgm:t>
    </dgm:pt>
    <dgm:pt modelId="{EF9A2249-8B8E-4194-9C08-FF58B2DDAC08}" type="parTrans" cxnId="{B4D396E0-1C70-489C-A575-99A55C1ED87F}">
      <dgm:prSet/>
      <dgm:spPr/>
      <dgm:t>
        <a:bodyPr/>
        <a:lstStyle/>
        <a:p>
          <a:endParaRPr lang="en-US"/>
        </a:p>
      </dgm:t>
    </dgm:pt>
    <dgm:pt modelId="{12423A68-DE4E-4347-B89A-8052E7A7CA8A}" type="sibTrans" cxnId="{B4D396E0-1C70-489C-A575-99A55C1ED87F}">
      <dgm:prSet/>
      <dgm:spPr/>
      <dgm:t>
        <a:bodyPr/>
        <a:lstStyle/>
        <a:p>
          <a:endParaRPr lang="en-US"/>
        </a:p>
      </dgm:t>
    </dgm:pt>
    <dgm:pt modelId="{6BADE732-3124-4C43-A682-8B90DF91332E}">
      <dgm:prSet/>
      <dgm:spPr/>
      <dgm:t>
        <a:bodyPr/>
        <a:lstStyle/>
        <a:p>
          <a:r>
            <a:rPr lang="en-US"/>
            <a:t>Questioning process through lens for both complainant and respondent and due process</a:t>
          </a:r>
        </a:p>
      </dgm:t>
    </dgm:pt>
    <dgm:pt modelId="{C128F391-DEBB-4C3F-B55A-19C6F4559609}" type="parTrans" cxnId="{C04A098D-1C7A-4912-B053-F310F436D502}">
      <dgm:prSet/>
      <dgm:spPr/>
      <dgm:t>
        <a:bodyPr/>
        <a:lstStyle/>
        <a:p>
          <a:endParaRPr lang="en-US"/>
        </a:p>
      </dgm:t>
    </dgm:pt>
    <dgm:pt modelId="{9DBC9639-3C3A-4305-BF28-E94DF4B1D652}" type="sibTrans" cxnId="{C04A098D-1C7A-4912-B053-F310F436D502}">
      <dgm:prSet/>
      <dgm:spPr/>
      <dgm:t>
        <a:bodyPr/>
        <a:lstStyle/>
        <a:p>
          <a:endParaRPr lang="en-US"/>
        </a:p>
      </dgm:t>
    </dgm:pt>
    <dgm:pt modelId="{628F4DC8-B28F-4472-B196-A629D8D5B0FB}">
      <dgm:prSet/>
      <dgm:spPr/>
      <dgm:t>
        <a:bodyPr/>
        <a:lstStyle/>
        <a:p>
          <a:r>
            <a:rPr lang="en-US"/>
            <a:t>Make sure everyone feels heard</a:t>
          </a:r>
        </a:p>
      </dgm:t>
    </dgm:pt>
    <dgm:pt modelId="{D41CE8A0-0976-47F2-AA38-80183017B2F3}" type="parTrans" cxnId="{15807DD2-D1D9-466E-BEB2-FA907870CD82}">
      <dgm:prSet/>
      <dgm:spPr/>
      <dgm:t>
        <a:bodyPr/>
        <a:lstStyle/>
        <a:p>
          <a:endParaRPr lang="en-US"/>
        </a:p>
      </dgm:t>
    </dgm:pt>
    <dgm:pt modelId="{2C178657-84FE-42EE-92B3-9093CF46D5F5}" type="sibTrans" cxnId="{15807DD2-D1D9-466E-BEB2-FA907870CD82}">
      <dgm:prSet/>
      <dgm:spPr/>
      <dgm:t>
        <a:bodyPr/>
        <a:lstStyle/>
        <a:p>
          <a:endParaRPr lang="en-US"/>
        </a:p>
      </dgm:t>
    </dgm:pt>
    <dgm:pt modelId="{415EA624-9B49-45D0-B74F-3A7E5433A400}">
      <dgm:prSet/>
      <dgm:spPr/>
      <dgm:t>
        <a:bodyPr/>
        <a:lstStyle/>
        <a:p>
          <a:r>
            <a:rPr lang="en-US"/>
            <a:t>Navigating decorum in the hearing process; staying calm and polite</a:t>
          </a:r>
        </a:p>
      </dgm:t>
    </dgm:pt>
    <dgm:pt modelId="{7C71860A-4103-4E65-88B6-F83150470B83}" type="parTrans" cxnId="{EA7651B1-5F38-4D62-BFB9-A24B7253B631}">
      <dgm:prSet/>
      <dgm:spPr/>
      <dgm:t>
        <a:bodyPr/>
        <a:lstStyle/>
        <a:p>
          <a:endParaRPr lang="en-US"/>
        </a:p>
      </dgm:t>
    </dgm:pt>
    <dgm:pt modelId="{DFB7A642-DC5E-4EDF-AB16-6DA6E87F07AA}" type="sibTrans" cxnId="{EA7651B1-5F38-4D62-BFB9-A24B7253B631}">
      <dgm:prSet/>
      <dgm:spPr/>
      <dgm:t>
        <a:bodyPr/>
        <a:lstStyle/>
        <a:p>
          <a:endParaRPr lang="en-US"/>
        </a:p>
      </dgm:t>
    </dgm:pt>
    <dgm:pt modelId="{6AECC77F-75CB-4E4D-AD74-E0DE3B975F00}" type="pres">
      <dgm:prSet presAssocID="{76AC585D-ABE8-4C99-8800-B8DFD651DD50}" presName="vert0" presStyleCnt="0">
        <dgm:presLayoutVars>
          <dgm:dir/>
          <dgm:animOne val="branch"/>
          <dgm:animLvl val="lvl"/>
        </dgm:presLayoutVars>
      </dgm:prSet>
      <dgm:spPr/>
    </dgm:pt>
    <dgm:pt modelId="{2EF6335A-AA01-4DA1-959A-FDFABF236197}" type="pres">
      <dgm:prSet presAssocID="{3DCE2CD5-610A-48AC-BA8A-4F8AC216F4C2}" presName="thickLine" presStyleLbl="alignNode1" presStyleIdx="0" presStyleCnt="6"/>
      <dgm:spPr/>
    </dgm:pt>
    <dgm:pt modelId="{7D9CC0AA-A3C0-4A53-87ED-D2EAFF0321A2}" type="pres">
      <dgm:prSet presAssocID="{3DCE2CD5-610A-48AC-BA8A-4F8AC216F4C2}" presName="horz1" presStyleCnt="0"/>
      <dgm:spPr/>
    </dgm:pt>
    <dgm:pt modelId="{64B843B2-08EE-424A-B932-25D5325A5C0B}" type="pres">
      <dgm:prSet presAssocID="{3DCE2CD5-610A-48AC-BA8A-4F8AC216F4C2}" presName="tx1" presStyleLbl="revTx" presStyleIdx="0" presStyleCnt="6"/>
      <dgm:spPr/>
    </dgm:pt>
    <dgm:pt modelId="{5D71C302-4EEE-4E7B-BEB8-E19BB3FDD792}" type="pres">
      <dgm:prSet presAssocID="{3DCE2CD5-610A-48AC-BA8A-4F8AC216F4C2}" presName="vert1" presStyleCnt="0"/>
      <dgm:spPr/>
    </dgm:pt>
    <dgm:pt modelId="{EE827FEB-FDC6-48C2-80C2-82AF42533670}" type="pres">
      <dgm:prSet presAssocID="{F81DDBB1-289B-4A97-AD38-EFFE475A35C9}" presName="thickLine" presStyleLbl="alignNode1" presStyleIdx="1" presStyleCnt="6"/>
      <dgm:spPr/>
    </dgm:pt>
    <dgm:pt modelId="{309780C9-D1E7-4752-90FE-A8FF37309D6E}" type="pres">
      <dgm:prSet presAssocID="{F81DDBB1-289B-4A97-AD38-EFFE475A35C9}" presName="horz1" presStyleCnt="0"/>
      <dgm:spPr/>
    </dgm:pt>
    <dgm:pt modelId="{2B4E7E4F-4E27-49A9-8F2D-1204A9379A09}" type="pres">
      <dgm:prSet presAssocID="{F81DDBB1-289B-4A97-AD38-EFFE475A35C9}" presName="tx1" presStyleLbl="revTx" presStyleIdx="1" presStyleCnt="6"/>
      <dgm:spPr/>
    </dgm:pt>
    <dgm:pt modelId="{480D256B-ADB6-4A88-8B4A-0B7347E23A43}" type="pres">
      <dgm:prSet presAssocID="{F81DDBB1-289B-4A97-AD38-EFFE475A35C9}" presName="vert1" presStyleCnt="0"/>
      <dgm:spPr/>
    </dgm:pt>
    <dgm:pt modelId="{B3643141-CD79-47C3-BA0C-00F608AE35B3}" type="pres">
      <dgm:prSet presAssocID="{DA6E9466-E40A-4D29-AC7B-B3818906056D}" presName="thickLine" presStyleLbl="alignNode1" presStyleIdx="2" presStyleCnt="6"/>
      <dgm:spPr/>
    </dgm:pt>
    <dgm:pt modelId="{5F6918E6-7150-4E4A-BA88-F1CC7803C7E8}" type="pres">
      <dgm:prSet presAssocID="{DA6E9466-E40A-4D29-AC7B-B3818906056D}" presName="horz1" presStyleCnt="0"/>
      <dgm:spPr/>
    </dgm:pt>
    <dgm:pt modelId="{FDE269D0-4A5E-41BA-A3C9-0F8E7F7F585D}" type="pres">
      <dgm:prSet presAssocID="{DA6E9466-E40A-4D29-AC7B-B3818906056D}" presName="tx1" presStyleLbl="revTx" presStyleIdx="2" presStyleCnt="6"/>
      <dgm:spPr/>
    </dgm:pt>
    <dgm:pt modelId="{84370B3F-A7F7-4EE2-B6E3-4F0BC75EDBC6}" type="pres">
      <dgm:prSet presAssocID="{DA6E9466-E40A-4D29-AC7B-B3818906056D}" presName="vert1" presStyleCnt="0"/>
      <dgm:spPr/>
    </dgm:pt>
    <dgm:pt modelId="{7BFD2843-D2B3-427E-BC5E-501C9C70E07A}" type="pres">
      <dgm:prSet presAssocID="{6BADE732-3124-4C43-A682-8B90DF91332E}" presName="thickLine" presStyleLbl="alignNode1" presStyleIdx="3" presStyleCnt="6"/>
      <dgm:spPr/>
    </dgm:pt>
    <dgm:pt modelId="{EA1B09DB-6040-479D-A747-C761642402B2}" type="pres">
      <dgm:prSet presAssocID="{6BADE732-3124-4C43-A682-8B90DF91332E}" presName="horz1" presStyleCnt="0"/>
      <dgm:spPr/>
    </dgm:pt>
    <dgm:pt modelId="{1F601FF2-5AE0-41F8-A464-FF4DFA8C4C0B}" type="pres">
      <dgm:prSet presAssocID="{6BADE732-3124-4C43-A682-8B90DF91332E}" presName="tx1" presStyleLbl="revTx" presStyleIdx="3" presStyleCnt="6"/>
      <dgm:spPr/>
    </dgm:pt>
    <dgm:pt modelId="{E569B1A2-9706-40A4-BA95-EB541B4D8DD4}" type="pres">
      <dgm:prSet presAssocID="{6BADE732-3124-4C43-A682-8B90DF91332E}" presName="vert1" presStyleCnt="0"/>
      <dgm:spPr/>
    </dgm:pt>
    <dgm:pt modelId="{043D158F-698B-4A0B-A9E1-04814CA5CCB2}" type="pres">
      <dgm:prSet presAssocID="{628F4DC8-B28F-4472-B196-A629D8D5B0FB}" presName="thickLine" presStyleLbl="alignNode1" presStyleIdx="4" presStyleCnt="6"/>
      <dgm:spPr/>
    </dgm:pt>
    <dgm:pt modelId="{68795CA5-123D-4F0D-A02A-895F44F1E350}" type="pres">
      <dgm:prSet presAssocID="{628F4DC8-B28F-4472-B196-A629D8D5B0FB}" presName="horz1" presStyleCnt="0"/>
      <dgm:spPr/>
    </dgm:pt>
    <dgm:pt modelId="{0A0A6525-5123-4D0B-8F25-12F412FE84FB}" type="pres">
      <dgm:prSet presAssocID="{628F4DC8-B28F-4472-B196-A629D8D5B0FB}" presName="tx1" presStyleLbl="revTx" presStyleIdx="4" presStyleCnt="6"/>
      <dgm:spPr/>
    </dgm:pt>
    <dgm:pt modelId="{4BF1B6D1-D20A-4A9E-8D10-53A3A7F94E6C}" type="pres">
      <dgm:prSet presAssocID="{628F4DC8-B28F-4472-B196-A629D8D5B0FB}" presName="vert1" presStyleCnt="0"/>
      <dgm:spPr/>
    </dgm:pt>
    <dgm:pt modelId="{45884CF0-B9B1-4BBD-A069-667EF5B4529F}" type="pres">
      <dgm:prSet presAssocID="{415EA624-9B49-45D0-B74F-3A7E5433A400}" presName="thickLine" presStyleLbl="alignNode1" presStyleIdx="5" presStyleCnt="6"/>
      <dgm:spPr/>
    </dgm:pt>
    <dgm:pt modelId="{97610EA4-24F5-4173-A97E-1040B2124EDE}" type="pres">
      <dgm:prSet presAssocID="{415EA624-9B49-45D0-B74F-3A7E5433A400}" presName="horz1" presStyleCnt="0"/>
      <dgm:spPr/>
    </dgm:pt>
    <dgm:pt modelId="{F3EC1089-DD10-4D6C-8381-2001A651938A}" type="pres">
      <dgm:prSet presAssocID="{415EA624-9B49-45D0-B74F-3A7E5433A400}" presName="tx1" presStyleLbl="revTx" presStyleIdx="5" presStyleCnt="6"/>
      <dgm:spPr/>
    </dgm:pt>
    <dgm:pt modelId="{0D0AA351-938F-4F27-8719-573DF9C8AC5C}" type="pres">
      <dgm:prSet presAssocID="{415EA624-9B49-45D0-B74F-3A7E5433A400}" presName="vert1" presStyleCnt="0"/>
      <dgm:spPr/>
    </dgm:pt>
  </dgm:ptLst>
  <dgm:cxnLst>
    <dgm:cxn modelId="{B9851E00-0277-4174-8B68-5B24448EF833}" type="presOf" srcId="{3DCE2CD5-610A-48AC-BA8A-4F8AC216F4C2}" destId="{64B843B2-08EE-424A-B932-25D5325A5C0B}" srcOrd="0" destOrd="0" presId="urn:microsoft.com/office/officeart/2008/layout/LinedList"/>
    <dgm:cxn modelId="{B9957403-5FB3-47BF-8E31-5D1E1EA54951}" type="presOf" srcId="{6BADE732-3124-4C43-A682-8B90DF91332E}" destId="{1F601FF2-5AE0-41F8-A464-FF4DFA8C4C0B}" srcOrd="0" destOrd="0" presId="urn:microsoft.com/office/officeart/2008/layout/LinedList"/>
    <dgm:cxn modelId="{CAD8B035-F5FD-421E-BD86-C45389CA1E18}" type="presOf" srcId="{628F4DC8-B28F-4472-B196-A629D8D5B0FB}" destId="{0A0A6525-5123-4D0B-8F25-12F412FE84FB}" srcOrd="0" destOrd="0" presId="urn:microsoft.com/office/officeart/2008/layout/LinedList"/>
    <dgm:cxn modelId="{C04A098D-1C7A-4912-B053-F310F436D502}" srcId="{76AC585D-ABE8-4C99-8800-B8DFD651DD50}" destId="{6BADE732-3124-4C43-A682-8B90DF91332E}" srcOrd="3" destOrd="0" parTransId="{C128F391-DEBB-4C3F-B55A-19C6F4559609}" sibTransId="{9DBC9639-3C3A-4305-BF28-E94DF4B1D652}"/>
    <dgm:cxn modelId="{6C702290-5585-4AE6-ABE9-B1598270822E}" type="presOf" srcId="{F81DDBB1-289B-4A97-AD38-EFFE475A35C9}" destId="{2B4E7E4F-4E27-49A9-8F2D-1204A9379A09}" srcOrd="0" destOrd="0" presId="urn:microsoft.com/office/officeart/2008/layout/LinedList"/>
    <dgm:cxn modelId="{5B2CDF94-76CC-4AF4-B4A3-F0A98A10C0FC}" srcId="{76AC585D-ABE8-4C99-8800-B8DFD651DD50}" destId="{3DCE2CD5-610A-48AC-BA8A-4F8AC216F4C2}" srcOrd="0" destOrd="0" parTransId="{FDC93F96-C328-4424-AACD-ABFDE82CFAFD}" sibTransId="{EC9A9156-4931-4186-8663-C5E82D2AF5A5}"/>
    <dgm:cxn modelId="{EA7651B1-5F38-4D62-BFB9-A24B7253B631}" srcId="{76AC585D-ABE8-4C99-8800-B8DFD651DD50}" destId="{415EA624-9B49-45D0-B74F-3A7E5433A400}" srcOrd="5" destOrd="0" parTransId="{7C71860A-4103-4E65-88B6-F83150470B83}" sibTransId="{DFB7A642-DC5E-4EDF-AB16-6DA6E87F07AA}"/>
    <dgm:cxn modelId="{22B4C2CD-0771-4173-801F-1FD9FB21218A}" type="presOf" srcId="{415EA624-9B49-45D0-B74F-3A7E5433A400}" destId="{F3EC1089-DD10-4D6C-8381-2001A651938A}" srcOrd="0" destOrd="0" presId="urn:microsoft.com/office/officeart/2008/layout/LinedList"/>
    <dgm:cxn modelId="{15807DD2-D1D9-466E-BEB2-FA907870CD82}" srcId="{76AC585D-ABE8-4C99-8800-B8DFD651DD50}" destId="{628F4DC8-B28F-4472-B196-A629D8D5B0FB}" srcOrd="4" destOrd="0" parTransId="{D41CE8A0-0976-47F2-AA38-80183017B2F3}" sibTransId="{2C178657-84FE-42EE-92B3-9093CF46D5F5}"/>
    <dgm:cxn modelId="{EB93E3D3-6B25-4EE4-9DDD-0050D5DCEAAB}" type="presOf" srcId="{DA6E9466-E40A-4D29-AC7B-B3818906056D}" destId="{FDE269D0-4A5E-41BA-A3C9-0F8E7F7F585D}" srcOrd="0" destOrd="0" presId="urn:microsoft.com/office/officeart/2008/layout/LinedList"/>
    <dgm:cxn modelId="{04BF2BDA-A838-4841-9F0C-52A87CEB5BF3}" srcId="{76AC585D-ABE8-4C99-8800-B8DFD651DD50}" destId="{F81DDBB1-289B-4A97-AD38-EFFE475A35C9}" srcOrd="1" destOrd="0" parTransId="{22763682-A003-49CF-B5C5-E8EB42BE0B88}" sibTransId="{18638196-6FA5-4EF0-B76A-A1B57491B7B9}"/>
    <dgm:cxn modelId="{B105DDDC-255D-41EE-B231-F506FCCC1848}" type="presOf" srcId="{76AC585D-ABE8-4C99-8800-B8DFD651DD50}" destId="{6AECC77F-75CB-4E4D-AD74-E0DE3B975F00}" srcOrd="0" destOrd="0" presId="urn:microsoft.com/office/officeart/2008/layout/LinedList"/>
    <dgm:cxn modelId="{B4D396E0-1C70-489C-A575-99A55C1ED87F}" srcId="{76AC585D-ABE8-4C99-8800-B8DFD651DD50}" destId="{DA6E9466-E40A-4D29-AC7B-B3818906056D}" srcOrd="2" destOrd="0" parTransId="{EF9A2249-8B8E-4194-9C08-FF58B2DDAC08}" sibTransId="{12423A68-DE4E-4347-B89A-8052E7A7CA8A}"/>
    <dgm:cxn modelId="{E86C708A-6D7B-43F3-A7D7-C9E8EEB528FC}" type="presParOf" srcId="{6AECC77F-75CB-4E4D-AD74-E0DE3B975F00}" destId="{2EF6335A-AA01-4DA1-959A-FDFABF236197}" srcOrd="0" destOrd="0" presId="urn:microsoft.com/office/officeart/2008/layout/LinedList"/>
    <dgm:cxn modelId="{CC9FD57F-85F8-4AE9-A281-90794F004C6C}" type="presParOf" srcId="{6AECC77F-75CB-4E4D-AD74-E0DE3B975F00}" destId="{7D9CC0AA-A3C0-4A53-87ED-D2EAFF0321A2}" srcOrd="1" destOrd="0" presId="urn:microsoft.com/office/officeart/2008/layout/LinedList"/>
    <dgm:cxn modelId="{B3F3CE49-F1E0-4FEF-994B-D6923FBCEB10}" type="presParOf" srcId="{7D9CC0AA-A3C0-4A53-87ED-D2EAFF0321A2}" destId="{64B843B2-08EE-424A-B932-25D5325A5C0B}" srcOrd="0" destOrd="0" presId="urn:microsoft.com/office/officeart/2008/layout/LinedList"/>
    <dgm:cxn modelId="{2DEBAFAD-F75A-4C0D-9C68-A7358CEF2BAF}" type="presParOf" srcId="{7D9CC0AA-A3C0-4A53-87ED-D2EAFF0321A2}" destId="{5D71C302-4EEE-4E7B-BEB8-E19BB3FDD792}" srcOrd="1" destOrd="0" presId="urn:microsoft.com/office/officeart/2008/layout/LinedList"/>
    <dgm:cxn modelId="{EBBEF376-D63F-4B53-9C7E-2508697E0D64}" type="presParOf" srcId="{6AECC77F-75CB-4E4D-AD74-E0DE3B975F00}" destId="{EE827FEB-FDC6-48C2-80C2-82AF42533670}" srcOrd="2" destOrd="0" presId="urn:microsoft.com/office/officeart/2008/layout/LinedList"/>
    <dgm:cxn modelId="{D243702E-E646-4C7C-A317-FAC72BBE6D18}" type="presParOf" srcId="{6AECC77F-75CB-4E4D-AD74-E0DE3B975F00}" destId="{309780C9-D1E7-4752-90FE-A8FF37309D6E}" srcOrd="3" destOrd="0" presId="urn:microsoft.com/office/officeart/2008/layout/LinedList"/>
    <dgm:cxn modelId="{866C4A96-C8FC-44CF-9A37-33BA7CEC2EDB}" type="presParOf" srcId="{309780C9-D1E7-4752-90FE-A8FF37309D6E}" destId="{2B4E7E4F-4E27-49A9-8F2D-1204A9379A09}" srcOrd="0" destOrd="0" presId="urn:microsoft.com/office/officeart/2008/layout/LinedList"/>
    <dgm:cxn modelId="{68801334-422D-40BF-BA43-5EEF5183FE5E}" type="presParOf" srcId="{309780C9-D1E7-4752-90FE-A8FF37309D6E}" destId="{480D256B-ADB6-4A88-8B4A-0B7347E23A43}" srcOrd="1" destOrd="0" presId="urn:microsoft.com/office/officeart/2008/layout/LinedList"/>
    <dgm:cxn modelId="{43786AB6-1D31-4AA7-97F9-A6296A563270}" type="presParOf" srcId="{6AECC77F-75CB-4E4D-AD74-E0DE3B975F00}" destId="{B3643141-CD79-47C3-BA0C-00F608AE35B3}" srcOrd="4" destOrd="0" presId="urn:microsoft.com/office/officeart/2008/layout/LinedList"/>
    <dgm:cxn modelId="{E2A18528-4F56-452B-A925-9F406AE60EBB}" type="presParOf" srcId="{6AECC77F-75CB-4E4D-AD74-E0DE3B975F00}" destId="{5F6918E6-7150-4E4A-BA88-F1CC7803C7E8}" srcOrd="5" destOrd="0" presId="urn:microsoft.com/office/officeart/2008/layout/LinedList"/>
    <dgm:cxn modelId="{AB110B00-B21F-4891-8461-C9E60D1C45D7}" type="presParOf" srcId="{5F6918E6-7150-4E4A-BA88-F1CC7803C7E8}" destId="{FDE269D0-4A5E-41BA-A3C9-0F8E7F7F585D}" srcOrd="0" destOrd="0" presId="urn:microsoft.com/office/officeart/2008/layout/LinedList"/>
    <dgm:cxn modelId="{C8B1CBF5-9D5F-4982-8C1E-3D3FCD72F40C}" type="presParOf" srcId="{5F6918E6-7150-4E4A-BA88-F1CC7803C7E8}" destId="{84370B3F-A7F7-4EE2-B6E3-4F0BC75EDBC6}" srcOrd="1" destOrd="0" presId="urn:microsoft.com/office/officeart/2008/layout/LinedList"/>
    <dgm:cxn modelId="{98AE8D87-54ED-47C1-A24C-4E35BBBE1156}" type="presParOf" srcId="{6AECC77F-75CB-4E4D-AD74-E0DE3B975F00}" destId="{7BFD2843-D2B3-427E-BC5E-501C9C70E07A}" srcOrd="6" destOrd="0" presId="urn:microsoft.com/office/officeart/2008/layout/LinedList"/>
    <dgm:cxn modelId="{01ADE809-66D8-4EE9-BE41-96B762763395}" type="presParOf" srcId="{6AECC77F-75CB-4E4D-AD74-E0DE3B975F00}" destId="{EA1B09DB-6040-479D-A747-C761642402B2}" srcOrd="7" destOrd="0" presId="urn:microsoft.com/office/officeart/2008/layout/LinedList"/>
    <dgm:cxn modelId="{2CF14C1F-7770-4C9A-82FE-5B831B6F8F2B}" type="presParOf" srcId="{EA1B09DB-6040-479D-A747-C761642402B2}" destId="{1F601FF2-5AE0-41F8-A464-FF4DFA8C4C0B}" srcOrd="0" destOrd="0" presId="urn:microsoft.com/office/officeart/2008/layout/LinedList"/>
    <dgm:cxn modelId="{0E09CA24-318D-4066-BDDB-C5A047464DAA}" type="presParOf" srcId="{EA1B09DB-6040-479D-A747-C761642402B2}" destId="{E569B1A2-9706-40A4-BA95-EB541B4D8DD4}" srcOrd="1" destOrd="0" presId="urn:microsoft.com/office/officeart/2008/layout/LinedList"/>
    <dgm:cxn modelId="{F16A0A5A-DB0E-47AD-91D7-60BFF3ED4D56}" type="presParOf" srcId="{6AECC77F-75CB-4E4D-AD74-E0DE3B975F00}" destId="{043D158F-698B-4A0B-A9E1-04814CA5CCB2}" srcOrd="8" destOrd="0" presId="urn:microsoft.com/office/officeart/2008/layout/LinedList"/>
    <dgm:cxn modelId="{414BB243-0E52-46DD-8AB5-EE55A77A098A}" type="presParOf" srcId="{6AECC77F-75CB-4E4D-AD74-E0DE3B975F00}" destId="{68795CA5-123D-4F0D-A02A-895F44F1E350}" srcOrd="9" destOrd="0" presId="urn:microsoft.com/office/officeart/2008/layout/LinedList"/>
    <dgm:cxn modelId="{C4D63E64-E043-44C8-ADF1-BB73EA482D42}" type="presParOf" srcId="{68795CA5-123D-4F0D-A02A-895F44F1E350}" destId="{0A0A6525-5123-4D0B-8F25-12F412FE84FB}" srcOrd="0" destOrd="0" presId="urn:microsoft.com/office/officeart/2008/layout/LinedList"/>
    <dgm:cxn modelId="{2BAB6B89-5651-4CE8-9262-93A5B4239ED9}" type="presParOf" srcId="{68795CA5-123D-4F0D-A02A-895F44F1E350}" destId="{4BF1B6D1-D20A-4A9E-8D10-53A3A7F94E6C}" srcOrd="1" destOrd="0" presId="urn:microsoft.com/office/officeart/2008/layout/LinedList"/>
    <dgm:cxn modelId="{8DD12D46-F652-440F-A603-FB1D2F97DED1}" type="presParOf" srcId="{6AECC77F-75CB-4E4D-AD74-E0DE3B975F00}" destId="{45884CF0-B9B1-4BBD-A069-667EF5B4529F}" srcOrd="10" destOrd="0" presId="urn:microsoft.com/office/officeart/2008/layout/LinedList"/>
    <dgm:cxn modelId="{618D4C4E-57EE-4731-AE50-849A5BE30443}" type="presParOf" srcId="{6AECC77F-75CB-4E4D-AD74-E0DE3B975F00}" destId="{97610EA4-24F5-4173-A97E-1040B2124EDE}" srcOrd="11" destOrd="0" presId="urn:microsoft.com/office/officeart/2008/layout/LinedList"/>
    <dgm:cxn modelId="{07A57F47-5BD9-4DF1-9B57-22E546D27716}" type="presParOf" srcId="{97610EA4-24F5-4173-A97E-1040B2124EDE}" destId="{F3EC1089-DD10-4D6C-8381-2001A651938A}" srcOrd="0" destOrd="0" presId="urn:microsoft.com/office/officeart/2008/layout/LinedList"/>
    <dgm:cxn modelId="{18A2C8DB-2DC3-424A-8ED9-9B608627339C}" type="presParOf" srcId="{97610EA4-24F5-4173-A97E-1040B2124EDE}" destId="{0D0AA351-938F-4F27-8719-573DF9C8AC5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412E7-9C2A-4D19-B099-DD74F2632955}">
      <dsp:nvSpPr>
        <dsp:cNvPr id="0" name=""/>
        <dsp:cNvSpPr/>
      </dsp:nvSpPr>
      <dsp:spPr>
        <a:xfrm>
          <a:off x="582645" y="1178"/>
          <a:ext cx="2174490" cy="1304694"/>
        </a:xfrm>
        <a:prstGeom prst="rect">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Investigation overview</a:t>
          </a:r>
          <a:endParaRPr lang="en-US" sz="2900" kern="1200"/>
        </a:p>
      </dsp:txBody>
      <dsp:txXfrm>
        <a:off x="582645" y="1178"/>
        <a:ext cx="2174490" cy="1304694"/>
      </dsp:txXfrm>
    </dsp:sp>
    <dsp:sp modelId="{196558C9-8A1E-47B2-A688-F86227FBCD68}">
      <dsp:nvSpPr>
        <dsp:cNvPr id="0" name=""/>
        <dsp:cNvSpPr/>
      </dsp:nvSpPr>
      <dsp:spPr>
        <a:xfrm>
          <a:off x="2974584" y="1178"/>
          <a:ext cx="2174490" cy="1304694"/>
        </a:xfrm>
        <a:prstGeom prst="rect">
          <a:avLst/>
        </a:prstGeom>
        <a:solidFill>
          <a:schemeClr val="accent3">
            <a:shade val="50000"/>
            <a:hueOff val="53511"/>
            <a:satOff val="-854"/>
            <a:lumOff val="82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Definitions</a:t>
          </a:r>
          <a:endParaRPr lang="en-US" sz="2900" kern="1200"/>
        </a:p>
      </dsp:txBody>
      <dsp:txXfrm>
        <a:off x="2974584" y="1178"/>
        <a:ext cx="2174490" cy="1304694"/>
      </dsp:txXfrm>
    </dsp:sp>
    <dsp:sp modelId="{FECB7C33-0BF5-4726-AC0C-83A3F7C96617}">
      <dsp:nvSpPr>
        <dsp:cNvPr id="0" name=""/>
        <dsp:cNvSpPr/>
      </dsp:nvSpPr>
      <dsp:spPr>
        <a:xfrm>
          <a:off x="5366524" y="1178"/>
          <a:ext cx="2174490" cy="1304694"/>
        </a:xfrm>
        <a:prstGeom prst="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dirty="0"/>
            <a:t>Technology</a:t>
          </a:r>
          <a:endParaRPr lang="en-US" sz="2900" kern="1200" dirty="0"/>
        </a:p>
      </dsp:txBody>
      <dsp:txXfrm>
        <a:off x="5366524" y="1178"/>
        <a:ext cx="2174490" cy="1304694"/>
      </dsp:txXfrm>
    </dsp:sp>
    <dsp:sp modelId="{EC6DE6F6-9BDA-4E0D-B44D-EA081A2BB98A}">
      <dsp:nvSpPr>
        <dsp:cNvPr id="0" name=""/>
        <dsp:cNvSpPr/>
      </dsp:nvSpPr>
      <dsp:spPr>
        <a:xfrm>
          <a:off x="7758464" y="1178"/>
          <a:ext cx="2174490" cy="1304694"/>
        </a:xfrm>
        <a:prstGeom prst="rect">
          <a:avLst/>
        </a:prstGeom>
        <a:solidFill>
          <a:schemeClr val="accent3">
            <a:shade val="50000"/>
            <a:hueOff val="160534"/>
            <a:satOff val="-2561"/>
            <a:lumOff val="246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Hearing Agenda</a:t>
          </a:r>
          <a:endParaRPr lang="en-US" sz="2900" kern="1200"/>
        </a:p>
      </dsp:txBody>
      <dsp:txXfrm>
        <a:off x="7758464" y="1178"/>
        <a:ext cx="2174490" cy="1304694"/>
      </dsp:txXfrm>
    </dsp:sp>
    <dsp:sp modelId="{01A7F809-CCA6-439E-B732-7543C439DE1C}">
      <dsp:nvSpPr>
        <dsp:cNvPr id="0" name=""/>
        <dsp:cNvSpPr/>
      </dsp:nvSpPr>
      <dsp:spPr>
        <a:xfrm>
          <a:off x="582645" y="1523321"/>
          <a:ext cx="2174490" cy="1304694"/>
        </a:xfrm>
        <a:prstGeom prst="rect">
          <a:avLst/>
        </a:prstGeom>
        <a:solidFill>
          <a:schemeClr val="accent3">
            <a:shade val="50000"/>
            <a:hueOff val="214045"/>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Relevance</a:t>
          </a:r>
          <a:endParaRPr lang="en-US" sz="2900" kern="1200"/>
        </a:p>
      </dsp:txBody>
      <dsp:txXfrm>
        <a:off x="582645" y="1523321"/>
        <a:ext cx="2174490" cy="1304694"/>
      </dsp:txXfrm>
    </dsp:sp>
    <dsp:sp modelId="{F4983527-E452-4A03-ACBA-91D7C2FC2195}">
      <dsp:nvSpPr>
        <dsp:cNvPr id="0" name=""/>
        <dsp:cNvSpPr/>
      </dsp:nvSpPr>
      <dsp:spPr>
        <a:xfrm>
          <a:off x="2974584" y="1523321"/>
          <a:ext cx="2174490" cy="1304694"/>
        </a:xfrm>
        <a:prstGeom prst="rect">
          <a:avLst/>
        </a:prstGeom>
        <a:solidFill>
          <a:schemeClr val="accent3">
            <a:shade val="50000"/>
            <a:hueOff val="267556"/>
            <a:satOff val="-4269"/>
            <a:lumOff val="411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Questioning</a:t>
          </a:r>
          <a:endParaRPr lang="en-US" sz="2900" kern="1200"/>
        </a:p>
      </dsp:txBody>
      <dsp:txXfrm>
        <a:off x="2974584" y="1523321"/>
        <a:ext cx="2174490" cy="1304694"/>
      </dsp:txXfrm>
    </dsp:sp>
    <dsp:sp modelId="{69033829-716F-4AA7-B83F-31C578C4A85B}">
      <dsp:nvSpPr>
        <dsp:cNvPr id="0" name=""/>
        <dsp:cNvSpPr/>
      </dsp:nvSpPr>
      <dsp:spPr>
        <a:xfrm>
          <a:off x="5366524" y="1523321"/>
          <a:ext cx="2174490" cy="1304694"/>
        </a:xfrm>
        <a:prstGeom prst="rect">
          <a:avLst/>
        </a:prstGeom>
        <a:solidFill>
          <a:schemeClr val="accent3">
            <a:shade val="50000"/>
            <a:hueOff val="214045"/>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Cross examination</a:t>
          </a:r>
          <a:endParaRPr lang="en-US" sz="2900" kern="1200"/>
        </a:p>
      </dsp:txBody>
      <dsp:txXfrm>
        <a:off x="5366524" y="1523321"/>
        <a:ext cx="2174490" cy="1304694"/>
      </dsp:txXfrm>
    </dsp:sp>
    <dsp:sp modelId="{FAA9F9A7-2D6D-4090-B820-451562AD8786}">
      <dsp:nvSpPr>
        <dsp:cNvPr id="0" name=""/>
        <dsp:cNvSpPr/>
      </dsp:nvSpPr>
      <dsp:spPr>
        <a:xfrm>
          <a:off x="7758464" y="1523321"/>
          <a:ext cx="2174490" cy="1304694"/>
        </a:xfrm>
        <a:prstGeom prst="rect">
          <a:avLst/>
        </a:prstGeom>
        <a:solidFill>
          <a:schemeClr val="accent3">
            <a:shade val="50000"/>
            <a:hueOff val="160534"/>
            <a:satOff val="-2561"/>
            <a:lumOff val="246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Rationale</a:t>
          </a:r>
          <a:endParaRPr lang="en-US" sz="2900" kern="1200"/>
        </a:p>
      </dsp:txBody>
      <dsp:txXfrm>
        <a:off x="7758464" y="1523321"/>
        <a:ext cx="2174490" cy="1304694"/>
      </dsp:txXfrm>
    </dsp:sp>
    <dsp:sp modelId="{CACC2BBA-6DA2-4DAF-B833-A7750ED3BFB5}">
      <dsp:nvSpPr>
        <dsp:cNvPr id="0" name=""/>
        <dsp:cNvSpPr/>
      </dsp:nvSpPr>
      <dsp:spPr>
        <a:xfrm>
          <a:off x="2974584" y="3045465"/>
          <a:ext cx="2174490" cy="1304694"/>
        </a:xfrm>
        <a:prstGeom prst="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Sanctions</a:t>
          </a:r>
          <a:endParaRPr lang="en-US" sz="2900" kern="1200"/>
        </a:p>
      </dsp:txBody>
      <dsp:txXfrm>
        <a:off x="2974584" y="3045465"/>
        <a:ext cx="2174490" cy="1304694"/>
      </dsp:txXfrm>
    </dsp:sp>
    <dsp:sp modelId="{1F1DBDD8-592F-4FA0-B4D6-C47206388AB1}">
      <dsp:nvSpPr>
        <dsp:cNvPr id="0" name=""/>
        <dsp:cNvSpPr/>
      </dsp:nvSpPr>
      <dsp:spPr>
        <a:xfrm>
          <a:off x="5366524" y="3045465"/>
          <a:ext cx="2174490" cy="1304694"/>
        </a:xfrm>
        <a:prstGeom prst="rect">
          <a:avLst/>
        </a:prstGeom>
        <a:solidFill>
          <a:schemeClr val="accent3">
            <a:shade val="50000"/>
            <a:hueOff val="53511"/>
            <a:satOff val="-854"/>
            <a:lumOff val="82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Appeals</a:t>
          </a:r>
        </a:p>
      </dsp:txBody>
      <dsp:txXfrm>
        <a:off x="5366524" y="3045465"/>
        <a:ext cx="2174490" cy="1304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6335A-AA01-4DA1-959A-FDFABF236197}">
      <dsp:nvSpPr>
        <dsp:cNvPr id="0" name=""/>
        <dsp:cNvSpPr/>
      </dsp:nvSpPr>
      <dsp:spPr>
        <a:xfrm>
          <a:off x="0" y="2047"/>
          <a:ext cx="10927829"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B843B2-08EE-424A-B932-25D5325A5C0B}">
      <dsp:nvSpPr>
        <dsp:cNvPr id="0" name=""/>
        <dsp:cNvSpPr/>
      </dsp:nvSpPr>
      <dsp:spPr>
        <a:xfrm>
          <a:off x="0" y="2047"/>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Determining whether a student is responsible or not responsible for an alleged violation</a:t>
          </a:r>
        </a:p>
      </dsp:txBody>
      <dsp:txXfrm>
        <a:off x="0" y="2047"/>
        <a:ext cx="10927829" cy="698118"/>
      </dsp:txXfrm>
    </dsp:sp>
    <dsp:sp modelId="{EE827FEB-FDC6-48C2-80C2-82AF42533670}">
      <dsp:nvSpPr>
        <dsp:cNvPr id="0" name=""/>
        <dsp:cNvSpPr/>
      </dsp:nvSpPr>
      <dsp:spPr>
        <a:xfrm>
          <a:off x="0" y="700165"/>
          <a:ext cx="10927829" cy="0"/>
        </a:xfrm>
        <a:prstGeom prst="line">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4E7E4F-4E27-49A9-8F2D-1204A9379A09}">
      <dsp:nvSpPr>
        <dsp:cNvPr id="0" name=""/>
        <dsp:cNvSpPr/>
      </dsp:nvSpPr>
      <dsp:spPr>
        <a:xfrm>
          <a:off x="0" y="700165"/>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Cross examining the people that are involved in the case</a:t>
          </a:r>
        </a:p>
      </dsp:txBody>
      <dsp:txXfrm>
        <a:off x="0" y="700165"/>
        <a:ext cx="10927829" cy="698118"/>
      </dsp:txXfrm>
    </dsp:sp>
    <dsp:sp modelId="{B3643141-CD79-47C3-BA0C-00F608AE35B3}">
      <dsp:nvSpPr>
        <dsp:cNvPr id="0" name=""/>
        <dsp:cNvSpPr/>
      </dsp:nvSpPr>
      <dsp:spPr>
        <a:xfrm>
          <a:off x="0" y="1398284"/>
          <a:ext cx="10927829" cy="0"/>
        </a:xfrm>
        <a:prstGeom prst="line">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E269D0-4A5E-41BA-A3C9-0F8E7F7F585D}">
      <dsp:nvSpPr>
        <dsp:cNvPr id="0" name=""/>
        <dsp:cNvSpPr/>
      </dsp:nvSpPr>
      <dsp:spPr>
        <a:xfrm>
          <a:off x="0" y="1398284"/>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Listening intently throughout the process and looking for available information in an effective and compassionate way</a:t>
          </a:r>
        </a:p>
      </dsp:txBody>
      <dsp:txXfrm>
        <a:off x="0" y="1398284"/>
        <a:ext cx="10927829" cy="698118"/>
      </dsp:txXfrm>
    </dsp:sp>
    <dsp:sp modelId="{7BFD2843-D2B3-427E-BC5E-501C9C70E07A}">
      <dsp:nvSpPr>
        <dsp:cNvPr id="0" name=""/>
        <dsp:cNvSpPr/>
      </dsp:nvSpPr>
      <dsp:spPr>
        <a:xfrm>
          <a:off x="0" y="2096402"/>
          <a:ext cx="10927829" cy="0"/>
        </a:xfrm>
        <a:prstGeom prst="line">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01FF2-5AE0-41F8-A464-FF4DFA8C4C0B}">
      <dsp:nvSpPr>
        <dsp:cNvPr id="0" name=""/>
        <dsp:cNvSpPr/>
      </dsp:nvSpPr>
      <dsp:spPr>
        <a:xfrm>
          <a:off x="0" y="2096402"/>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Questioning process through lens for both complainant and respondent and due process</a:t>
          </a:r>
        </a:p>
      </dsp:txBody>
      <dsp:txXfrm>
        <a:off x="0" y="2096402"/>
        <a:ext cx="10927829" cy="698118"/>
      </dsp:txXfrm>
    </dsp:sp>
    <dsp:sp modelId="{043D158F-698B-4A0B-A9E1-04814CA5CCB2}">
      <dsp:nvSpPr>
        <dsp:cNvPr id="0" name=""/>
        <dsp:cNvSpPr/>
      </dsp:nvSpPr>
      <dsp:spPr>
        <a:xfrm>
          <a:off x="0" y="2794520"/>
          <a:ext cx="10927829" cy="0"/>
        </a:xfrm>
        <a:prstGeom prst="line">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0A6525-5123-4D0B-8F25-12F412FE84FB}">
      <dsp:nvSpPr>
        <dsp:cNvPr id="0" name=""/>
        <dsp:cNvSpPr/>
      </dsp:nvSpPr>
      <dsp:spPr>
        <a:xfrm>
          <a:off x="0" y="2794520"/>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Make sure everyone feels heard</a:t>
          </a:r>
        </a:p>
      </dsp:txBody>
      <dsp:txXfrm>
        <a:off x="0" y="2794520"/>
        <a:ext cx="10927829" cy="698118"/>
      </dsp:txXfrm>
    </dsp:sp>
    <dsp:sp modelId="{45884CF0-B9B1-4BBD-A069-667EF5B4529F}">
      <dsp:nvSpPr>
        <dsp:cNvPr id="0" name=""/>
        <dsp:cNvSpPr/>
      </dsp:nvSpPr>
      <dsp:spPr>
        <a:xfrm>
          <a:off x="0" y="3492639"/>
          <a:ext cx="10927829"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EC1089-DD10-4D6C-8381-2001A651938A}">
      <dsp:nvSpPr>
        <dsp:cNvPr id="0" name=""/>
        <dsp:cNvSpPr/>
      </dsp:nvSpPr>
      <dsp:spPr>
        <a:xfrm>
          <a:off x="0" y="3492639"/>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Navigating decorum in the hearing process; staying calm and polite</a:t>
          </a:r>
        </a:p>
      </dsp:txBody>
      <dsp:txXfrm>
        <a:off x="0" y="3492639"/>
        <a:ext cx="10927829" cy="6981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303A530-28D4-42BF-85AE-70E41765D721}" type="datetimeFigureOut">
              <a:rPr lang="en-US" smtClean="0"/>
              <a:t>9/8/2026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2429130-0EBF-45BC-B8C7-59E5A3EB9600}" type="slidenum">
              <a:rPr lang="en-US" smtClean="0"/>
              <a:t>‹#›</a:t>
            </a:fld>
            <a:endParaRPr lang="en-US"/>
          </a:p>
        </p:txBody>
      </p:sp>
    </p:spTree>
    <p:extLst>
      <p:ext uri="{BB962C8B-B14F-4D97-AF65-F5344CB8AC3E}">
        <p14:creationId xmlns:p14="http://schemas.microsoft.com/office/powerpoint/2010/main" val="845475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99D3E0F8-116D-4B8F-835A-0E3AB5055784}"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4178889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429130-0EBF-45BC-B8C7-59E5A3EB9600}" type="slidenum">
              <a:rPr lang="en-US" smtClean="0"/>
              <a:t>4</a:t>
            </a:fld>
            <a:endParaRPr lang="en-US"/>
          </a:p>
        </p:txBody>
      </p:sp>
    </p:spTree>
    <p:extLst>
      <p:ext uri="{BB962C8B-B14F-4D97-AF65-F5344CB8AC3E}">
        <p14:creationId xmlns:p14="http://schemas.microsoft.com/office/powerpoint/2010/main" val="1022642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429130-0EBF-45BC-B8C7-59E5A3EB9600}" type="slidenum">
              <a:rPr lang="en-US" smtClean="0"/>
              <a:t>5</a:t>
            </a:fld>
            <a:endParaRPr lang="en-US"/>
          </a:p>
        </p:txBody>
      </p:sp>
    </p:spTree>
    <p:extLst>
      <p:ext uri="{BB962C8B-B14F-4D97-AF65-F5344CB8AC3E}">
        <p14:creationId xmlns:p14="http://schemas.microsoft.com/office/powerpoint/2010/main" val="1095733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EAB5C1-201B-4B54-ABE0-C513135E055F}" type="slidenum">
              <a:rPr lang="en-US" smtClean="0"/>
              <a:t>6</a:t>
            </a:fld>
            <a:endParaRPr lang="en-US"/>
          </a:p>
        </p:txBody>
      </p:sp>
    </p:spTree>
    <p:extLst>
      <p:ext uri="{BB962C8B-B14F-4D97-AF65-F5344CB8AC3E}">
        <p14:creationId xmlns:p14="http://schemas.microsoft.com/office/powerpoint/2010/main" val="2509410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429130-0EBF-45BC-B8C7-59E5A3EB9600}" type="slidenum">
              <a:rPr lang="en-US" smtClean="0"/>
              <a:t>7</a:t>
            </a:fld>
            <a:endParaRPr lang="en-US"/>
          </a:p>
        </p:txBody>
      </p:sp>
    </p:spTree>
    <p:extLst>
      <p:ext uri="{BB962C8B-B14F-4D97-AF65-F5344CB8AC3E}">
        <p14:creationId xmlns:p14="http://schemas.microsoft.com/office/powerpoint/2010/main" val="1282477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TK</a:t>
            </a:r>
          </a:p>
        </p:txBody>
      </p:sp>
      <p:sp>
        <p:nvSpPr>
          <p:cNvPr id="4" name="Slide Number Placeholder 3"/>
          <p:cNvSpPr>
            <a:spLocks noGrp="1"/>
          </p:cNvSpPr>
          <p:nvPr>
            <p:ph type="sldNum" sz="quarter" idx="5"/>
          </p:nvPr>
        </p:nvSpPr>
        <p:spPr/>
        <p:txBody>
          <a:bodyPr/>
          <a:lstStyle/>
          <a:p>
            <a:fld id="{C0CB1D88-35B5-4B69-8D82-0B09BC44866C}" type="slidenum">
              <a:rPr lang="en-US" smtClean="0"/>
              <a:t>38</a:t>
            </a:fld>
            <a:endParaRPr lang="en-US"/>
          </a:p>
        </p:txBody>
      </p:sp>
    </p:spTree>
    <p:extLst>
      <p:ext uri="{BB962C8B-B14F-4D97-AF65-F5344CB8AC3E}">
        <p14:creationId xmlns:p14="http://schemas.microsoft.com/office/powerpoint/2010/main" val="285909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C59E1FC-CC92-6241-AF44-5BD19DCAF281}"/>
              </a:ext>
            </a:extLst>
          </p:cNvPr>
          <p:cNvSpPr>
            <a:spLocks noGrp="1"/>
          </p:cNvSpPr>
          <p:nvPr>
            <p:ph type="body" sz="half" idx="2"/>
          </p:nvPr>
        </p:nvSpPr>
        <p:spPr>
          <a:xfrm>
            <a:off x="840317" y="2209800"/>
            <a:ext cx="10640483" cy="35052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Title 1">
            <a:extLst>
              <a:ext uri="{FF2B5EF4-FFF2-40B4-BE49-F238E27FC236}">
                <a16:creationId xmlns:a16="http://schemas.microsoft.com/office/drawing/2014/main" id="{1E53639A-1292-014D-A817-84A7EB257CA5}"/>
              </a:ext>
            </a:extLst>
          </p:cNvPr>
          <p:cNvSpPr>
            <a:spLocks noGrp="1"/>
          </p:cNvSpPr>
          <p:nvPr>
            <p:ph type="ctrTitle"/>
          </p:nvPr>
        </p:nvSpPr>
        <p:spPr>
          <a:xfrm>
            <a:off x="836083" y="1019970"/>
            <a:ext cx="10651444" cy="1037431"/>
          </a:xfrm>
          <a:prstGeom prst="rect">
            <a:avLst/>
          </a:prstGeom>
        </p:spPr>
        <p:txBody>
          <a:bodyPr anchor="b"/>
          <a:lstStyle>
            <a:lvl1pPr algn="l">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29329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BA0DEE8-C1B9-174E-B489-FB4ED4378D0F}"/>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769591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208E1-99F7-BA4D-B8BD-F5D7F1C1E06A}"/>
              </a:ext>
            </a:extLst>
          </p:cNvPr>
          <p:cNvSpPr>
            <a:spLocks noGrp="1"/>
          </p:cNvSpPr>
          <p:nvPr>
            <p:ph idx="1"/>
          </p:nvPr>
        </p:nvSpPr>
        <p:spPr>
          <a:xfrm>
            <a:off x="5283200" y="987426"/>
            <a:ext cx="6072717" cy="4575175"/>
          </a:xfrm>
          <a:prstGeom prst="rect">
            <a:avLst/>
          </a:prstGeom>
        </p:spPr>
        <p:txBody>
          <a:bodyPr/>
          <a:lstStyle>
            <a:lvl1pPr>
              <a:defRPr sz="3200" b="0" i="0">
                <a:latin typeface="Arial Narrow" panose="020B0604020202020204" pitchFamily="34" charset="0"/>
              </a:defRPr>
            </a:lvl1pPr>
            <a:lvl2pPr>
              <a:defRPr sz="2800" b="0" i="0">
                <a:latin typeface="Arial Narrow" panose="020B0604020202020204" pitchFamily="34" charset="0"/>
              </a:defRPr>
            </a:lvl2pPr>
            <a:lvl3pPr>
              <a:defRPr sz="2400" b="0" i="0">
                <a:latin typeface="Arial Narrow" panose="020B0604020202020204" pitchFamily="34" charset="0"/>
              </a:defRPr>
            </a:lvl3pPr>
            <a:lvl4pPr>
              <a:defRPr sz="2000" b="0" i="0">
                <a:latin typeface="Arial Narrow" panose="020B0604020202020204" pitchFamily="34" charset="0"/>
              </a:defRPr>
            </a:lvl4pPr>
            <a:lvl5pPr>
              <a:defRPr sz="2000" b="0" i="0">
                <a:latin typeface="Arial Narrow"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3861AA0-89AF-3142-957F-E1D12BB512F8}"/>
              </a:ext>
            </a:extLst>
          </p:cNvPr>
          <p:cNvSpPr>
            <a:spLocks noGrp="1"/>
          </p:cNvSpPr>
          <p:nvPr>
            <p:ph type="body" sz="half" idx="2"/>
          </p:nvPr>
        </p:nvSpPr>
        <p:spPr>
          <a:xfrm>
            <a:off x="840318" y="2743200"/>
            <a:ext cx="4110567" cy="28194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id="{1D33E749-31CB-D04F-A6B6-75E745F84106}"/>
              </a:ext>
            </a:extLst>
          </p:cNvPr>
          <p:cNvSpPr>
            <a:spLocks noGrp="1"/>
          </p:cNvSpPr>
          <p:nvPr>
            <p:ph type="ctrTitle"/>
          </p:nvPr>
        </p:nvSpPr>
        <p:spPr>
          <a:xfrm>
            <a:off x="836084" y="1019970"/>
            <a:ext cx="4114801" cy="1579563"/>
          </a:xfrm>
          <a:prstGeom prst="rect">
            <a:avLst/>
          </a:prstGeom>
        </p:spPr>
        <p:txBody>
          <a:bodyPr anchor="b"/>
          <a:lstStyle>
            <a:lvl1pPr algn="l">
              <a:lnSpc>
                <a:spcPct val="80000"/>
              </a:lnSpc>
              <a:defRPr sz="2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44915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A18C12A-9C6B-6249-80CE-D951895B7815}"/>
              </a:ext>
            </a:extLst>
          </p:cNvPr>
          <p:cNvSpPr>
            <a:spLocks noGrp="1"/>
          </p:cNvSpPr>
          <p:nvPr>
            <p:ph type="pic" idx="1"/>
          </p:nvPr>
        </p:nvSpPr>
        <p:spPr>
          <a:xfrm>
            <a:off x="5183717" y="914400"/>
            <a:ext cx="6172200" cy="4724400"/>
          </a:xfrm>
          <a:prstGeom prst="rect">
            <a:avLst/>
          </a:prstGeom>
        </p:spPr>
        <p:txBody>
          <a:bodyPr/>
          <a:lstStyle>
            <a:lvl1pPr marL="0" indent="0">
              <a:buNone/>
              <a:defRPr sz="3200" b="0" i="0">
                <a:latin typeface="Arial Narrow"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4C3562A-036A-A643-990F-C9CAAA4036ED}"/>
              </a:ext>
            </a:extLst>
          </p:cNvPr>
          <p:cNvSpPr>
            <a:spLocks noGrp="1"/>
          </p:cNvSpPr>
          <p:nvPr>
            <p:ph type="body" sz="half" idx="2"/>
          </p:nvPr>
        </p:nvSpPr>
        <p:spPr>
          <a:xfrm>
            <a:off x="840318" y="2667000"/>
            <a:ext cx="4110567" cy="29718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id="{DF2464CB-A2A1-9A46-8B5E-E1A74FD477B8}"/>
              </a:ext>
            </a:extLst>
          </p:cNvPr>
          <p:cNvSpPr>
            <a:spLocks noGrp="1"/>
          </p:cNvSpPr>
          <p:nvPr>
            <p:ph type="ctrTitle"/>
          </p:nvPr>
        </p:nvSpPr>
        <p:spPr>
          <a:xfrm>
            <a:off x="836084" y="914401"/>
            <a:ext cx="4114801" cy="1579563"/>
          </a:xfrm>
          <a:prstGeom prst="rect">
            <a:avLst/>
          </a:prstGeom>
        </p:spPr>
        <p:txBody>
          <a:bodyPr anchor="b"/>
          <a:lstStyle>
            <a:lvl1pPr algn="l">
              <a:lnSpc>
                <a:spcPct val="80000"/>
              </a:lnSpc>
              <a:defRPr sz="2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857494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pening">
    <p:spTree>
      <p:nvGrpSpPr>
        <p:cNvPr id="1" name=""/>
        <p:cNvGrpSpPr/>
        <p:nvPr/>
      </p:nvGrpSpPr>
      <p:grpSpPr>
        <a:xfrm>
          <a:off x="0" y="0"/>
          <a:ext cx="0" cy="0"/>
          <a:chOff x="0" y="0"/>
          <a:chExt cx="0" cy="0"/>
        </a:xfrm>
      </p:grpSpPr>
      <p:sp>
        <p:nvSpPr>
          <p:cNvPr id="3" name="bk object 18">
            <a:extLst>
              <a:ext uri="{FF2B5EF4-FFF2-40B4-BE49-F238E27FC236}">
                <a16:creationId xmlns:a16="http://schemas.microsoft.com/office/drawing/2014/main" id="{8045C50D-3FEC-FF4E-A3F2-CC3A2B756135}"/>
              </a:ext>
            </a:extLst>
          </p:cNvPr>
          <p:cNvSpPr/>
          <p:nvPr userDrawn="1"/>
        </p:nvSpPr>
        <p:spPr>
          <a:xfrm>
            <a:off x="0" y="0"/>
            <a:ext cx="12192000"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endParaRPr sz="417" b="0" i="0" dirty="0">
              <a:latin typeface="Arial Narrow" panose="020B0604020202020204" pitchFamily="34" charset="0"/>
            </a:endParaRPr>
          </a:p>
        </p:txBody>
      </p:sp>
      <p:pic>
        <p:nvPicPr>
          <p:cNvPr id="4" name="Picture 3">
            <a:extLst>
              <a:ext uri="{FF2B5EF4-FFF2-40B4-BE49-F238E27FC236}">
                <a16:creationId xmlns:a16="http://schemas.microsoft.com/office/drawing/2014/main" id="{CCE02119-EA8B-624F-B02F-3225CF230E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815" b="71005"/>
          <a:stretch/>
        </p:blipFill>
        <p:spPr>
          <a:xfrm>
            <a:off x="2168066" y="2765362"/>
            <a:ext cx="7347548" cy="1572793"/>
          </a:xfrm>
          <a:prstGeom prst="rect">
            <a:avLst/>
          </a:prstGeom>
        </p:spPr>
      </p:pic>
      <p:sp>
        <p:nvSpPr>
          <p:cNvPr id="5" name="Rectangle 4">
            <a:extLst>
              <a:ext uri="{FF2B5EF4-FFF2-40B4-BE49-F238E27FC236}">
                <a16:creationId xmlns:a16="http://schemas.microsoft.com/office/drawing/2014/main" id="{E11C5FD5-1125-E847-8D82-08DD33C023B3}"/>
              </a:ext>
            </a:extLst>
          </p:cNvPr>
          <p:cNvSpPr/>
          <p:nvPr userDrawn="1"/>
        </p:nvSpPr>
        <p:spPr>
          <a:xfrm>
            <a:off x="3508184" y="5487939"/>
            <a:ext cx="8095568" cy="696986"/>
          </a:xfrm>
          <a:prstGeom prst="rect">
            <a:avLst/>
          </a:prstGeom>
        </p:spPr>
        <p:txBody>
          <a:bodyPr wrap="square">
            <a:spAutoFit/>
          </a:bodyPr>
          <a:lstStyle/>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MORE THAN READY. </a:t>
            </a:r>
          </a:p>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LOYOLA READY.</a:t>
            </a:r>
            <a:endParaRPr lang="en-US" sz="2456" b="0" i="0" dirty="0">
              <a:solidFill>
                <a:srgbClr val="FFFFFF"/>
              </a:solidFill>
              <a:latin typeface="Arial Narrow" panose="020B0604020202020204" pitchFamily="34" charset="0"/>
            </a:endParaRPr>
          </a:p>
        </p:txBody>
      </p:sp>
      <p:pic>
        <p:nvPicPr>
          <p:cNvPr id="6" name="Picture 5">
            <a:extLst>
              <a:ext uri="{FF2B5EF4-FFF2-40B4-BE49-F238E27FC236}">
                <a16:creationId xmlns:a16="http://schemas.microsoft.com/office/drawing/2014/main" id="{F074A3D2-0CFF-CC4C-BD04-794A2E2B09A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0519" t="25537" r="5167" b="62458"/>
          <a:stretch/>
        </p:blipFill>
        <p:spPr>
          <a:xfrm>
            <a:off x="8083073" y="5062028"/>
            <a:ext cx="3667527" cy="506828"/>
          </a:xfrm>
          <a:prstGeom prst="rect">
            <a:avLst/>
          </a:prstGeom>
        </p:spPr>
      </p:pic>
      <p:pic>
        <p:nvPicPr>
          <p:cNvPr id="7" name="Picture 6">
            <a:extLst>
              <a:ext uri="{FF2B5EF4-FFF2-40B4-BE49-F238E27FC236}">
                <a16:creationId xmlns:a16="http://schemas.microsoft.com/office/drawing/2014/main" id="{DAF9BFBC-A63D-8F41-8756-9E05C2A4F1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035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154035"/>
          </a:solidFill>
        </p:spPr>
        <p:txBody>
          <a:bodyPr wrap="square" lIns="0" tIns="0" rIns="0" bIns="0" rtlCol="0"/>
          <a:lstStyle/>
          <a:p>
            <a:endParaRPr sz="1200"/>
          </a:p>
        </p:txBody>
      </p:sp>
      <p:sp>
        <p:nvSpPr>
          <p:cNvPr id="17" name="bg object 17"/>
          <p:cNvSpPr/>
          <p:nvPr/>
        </p:nvSpPr>
        <p:spPr>
          <a:xfrm>
            <a:off x="507207" y="6460753"/>
            <a:ext cx="10966450" cy="0"/>
          </a:xfrm>
          <a:custGeom>
            <a:avLst/>
            <a:gdLst/>
            <a:ahLst/>
            <a:cxnLst/>
            <a:rect l="l" t="t" r="r" b="b"/>
            <a:pathLst>
              <a:path w="16449675">
                <a:moveTo>
                  <a:pt x="0" y="0"/>
                </a:moveTo>
                <a:lnTo>
                  <a:pt x="16449636" y="0"/>
                </a:lnTo>
              </a:path>
            </a:pathLst>
          </a:custGeom>
          <a:ln w="19050">
            <a:solidFill>
              <a:srgbClr val="F0B165"/>
            </a:solidFill>
          </a:ln>
        </p:spPr>
        <p:txBody>
          <a:bodyPr wrap="square" lIns="0" tIns="0" rIns="0" bIns="0" rtlCol="0"/>
          <a:lstStyle/>
          <a:p>
            <a:endParaRPr sz="1200"/>
          </a:p>
        </p:txBody>
      </p:sp>
      <p:sp>
        <p:nvSpPr>
          <p:cNvPr id="2" name="Holder 2"/>
          <p:cNvSpPr>
            <a:spLocks noGrp="1"/>
          </p:cNvSpPr>
          <p:nvPr>
            <p:ph type="title"/>
          </p:nvPr>
        </p:nvSpPr>
        <p:spPr/>
        <p:txBody>
          <a:bodyPr lIns="0" tIns="0" rIns="0" bIns="0"/>
          <a:lstStyle>
            <a:lvl1pPr>
              <a:defRPr sz="5000" b="1" i="0">
                <a:solidFill>
                  <a:srgbClr val="F0B165"/>
                </a:solidFill>
                <a:latin typeface="Roboto"/>
                <a:cs typeface="Roboto"/>
              </a:defRPr>
            </a:lvl1pPr>
          </a:lstStyle>
          <a:p>
            <a:endParaRPr/>
          </a:p>
        </p:txBody>
      </p:sp>
      <p:sp>
        <p:nvSpPr>
          <p:cNvPr id="3" name="Holder 3"/>
          <p:cNvSpPr>
            <a:spLocks noGrp="1"/>
          </p:cNvSpPr>
          <p:nvPr>
            <p:ph sz="half" idx="2"/>
          </p:nvPr>
        </p:nvSpPr>
        <p:spPr>
          <a:xfrm>
            <a:off x="498740" y="1395678"/>
            <a:ext cx="4483100" cy="251287"/>
          </a:xfrm>
          <a:prstGeom prst="rect">
            <a:avLst/>
          </a:prstGeom>
        </p:spPr>
        <p:txBody>
          <a:bodyPr wrap="square" lIns="0" tIns="0" rIns="0" bIns="0">
            <a:spAutoFit/>
          </a:bodyPr>
          <a:lstStyle>
            <a:lvl1pPr>
              <a:defRPr sz="1633" b="1" i="0">
                <a:solidFill>
                  <a:srgbClr val="F2E8DF"/>
                </a:solidFill>
                <a:latin typeface="Roboto"/>
                <a:cs typeface="Roboto"/>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5358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Opening">
    <p:spTree>
      <p:nvGrpSpPr>
        <p:cNvPr id="1" name=""/>
        <p:cNvGrpSpPr/>
        <p:nvPr/>
      </p:nvGrpSpPr>
      <p:grpSpPr>
        <a:xfrm>
          <a:off x="0" y="0"/>
          <a:ext cx="0" cy="0"/>
          <a:chOff x="0" y="0"/>
          <a:chExt cx="0" cy="0"/>
        </a:xfrm>
      </p:grpSpPr>
      <p:sp>
        <p:nvSpPr>
          <p:cNvPr id="3" name="bk object 18">
            <a:extLst>
              <a:ext uri="{FF2B5EF4-FFF2-40B4-BE49-F238E27FC236}">
                <a16:creationId xmlns:a16="http://schemas.microsoft.com/office/drawing/2014/main" id="{8045C50D-3FEC-FF4E-A3F2-CC3A2B756135}"/>
              </a:ext>
            </a:extLst>
          </p:cNvPr>
          <p:cNvSpPr/>
          <p:nvPr userDrawn="1"/>
        </p:nvSpPr>
        <p:spPr>
          <a:xfrm>
            <a:off x="0" y="0"/>
            <a:ext cx="12192000"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endParaRPr sz="417" b="0" i="0" dirty="0">
              <a:latin typeface="Arial Narrow" panose="020B0604020202020204" pitchFamily="34" charset="0"/>
            </a:endParaRPr>
          </a:p>
        </p:txBody>
      </p:sp>
      <p:pic>
        <p:nvPicPr>
          <p:cNvPr id="4" name="Picture 3">
            <a:extLst>
              <a:ext uri="{FF2B5EF4-FFF2-40B4-BE49-F238E27FC236}">
                <a16:creationId xmlns:a16="http://schemas.microsoft.com/office/drawing/2014/main" id="{CCE02119-EA8B-624F-B02F-3225CF230E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815" b="71005"/>
          <a:stretch/>
        </p:blipFill>
        <p:spPr>
          <a:xfrm>
            <a:off x="2168066" y="2765362"/>
            <a:ext cx="7347548" cy="1572793"/>
          </a:xfrm>
          <a:prstGeom prst="rect">
            <a:avLst/>
          </a:prstGeom>
        </p:spPr>
      </p:pic>
      <p:sp>
        <p:nvSpPr>
          <p:cNvPr id="5" name="Rectangle 4">
            <a:extLst>
              <a:ext uri="{FF2B5EF4-FFF2-40B4-BE49-F238E27FC236}">
                <a16:creationId xmlns:a16="http://schemas.microsoft.com/office/drawing/2014/main" id="{E11C5FD5-1125-E847-8D82-08DD33C023B3}"/>
              </a:ext>
            </a:extLst>
          </p:cNvPr>
          <p:cNvSpPr/>
          <p:nvPr userDrawn="1"/>
        </p:nvSpPr>
        <p:spPr>
          <a:xfrm>
            <a:off x="3508184" y="5487939"/>
            <a:ext cx="8095568" cy="696986"/>
          </a:xfrm>
          <a:prstGeom prst="rect">
            <a:avLst/>
          </a:prstGeom>
        </p:spPr>
        <p:txBody>
          <a:bodyPr wrap="square">
            <a:spAutoFit/>
          </a:bodyPr>
          <a:lstStyle/>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MORE THAN READY. </a:t>
            </a:r>
          </a:p>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LOYOLA READY.</a:t>
            </a:r>
            <a:endParaRPr lang="en-US" sz="2456" b="0" i="0" dirty="0">
              <a:solidFill>
                <a:srgbClr val="FFFFFF"/>
              </a:solidFill>
              <a:latin typeface="Arial Narrow" panose="020B0604020202020204" pitchFamily="34" charset="0"/>
            </a:endParaRPr>
          </a:p>
        </p:txBody>
      </p:sp>
      <p:pic>
        <p:nvPicPr>
          <p:cNvPr id="6" name="Picture 5">
            <a:extLst>
              <a:ext uri="{FF2B5EF4-FFF2-40B4-BE49-F238E27FC236}">
                <a16:creationId xmlns:a16="http://schemas.microsoft.com/office/drawing/2014/main" id="{F074A3D2-0CFF-CC4C-BD04-794A2E2B09A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0519" t="25537" r="5167" b="62458"/>
          <a:stretch/>
        </p:blipFill>
        <p:spPr>
          <a:xfrm>
            <a:off x="8083073" y="5062028"/>
            <a:ext cx="3667527" cy="506828"/>
          </a:xfrm>
          <a:prstGeom prst="rect">
            <a:avLst/>
          </a:prstGeom>
        </p:spPr>
      </p:pic>
      <p:pic>
        <p:nvPicPr>
          <p:cNvPr id="7" name="Picture 6">
            <a:extLst>
              <a:ext uri="{FF2B5EF4-FFF2-40B4-BE49-F238E27FC236}">
                <a16:creationId xmlns:a16="http://schemas.microsoft.com/office/drawing/2014/main" id="{DAF9BFBC-A63D-8F41-8756-9E05C2A4F1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766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C59E1FC-CC92-6241-AF44-5BD19DCAF281}"/>
              </a:ext>
            </a:extLst>
          </p:cNvPr>
          <p:cNvSpPr>
            <a:spLocks noGrp="1"/>
          </p:cNvSpPr>
          <p:nvPr>
            <p:ph type="body" sz="half" idx="2"/>
          </p:nvPr>
        </p:nvSpPr>
        <p:spPr>
          <a:xfrm>
            <a:off x="840317" y="2209800"/>
            <a:ext cx="10640483" cy="35052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Title 1">
            <a:extLst>
              <a:ext uri="{FF2B5EF4-FFF2-40B4-BE49-F238E27FC236}">
                <a16:creationId xmlns:a16="http://schemas.microsoft.com/office/drawing/2014/main" id="{1E53639A-1292-014D-A817-84A7EB257CA5}"/>
              </a:ext>
            </a:extLst>
          </p:cNvPr>
          <p:cNvSpPr>
            <a:spLocks noGrp="1"/>
          </p:cNvSpPr>
          <p:nvPr>
            <p:ph type="ctrTitle"/>
          </p:nvPr>
        </p:nvSpPr>
        <p:spPr>
          <a:xfrm>
            <a:off x="836083" y="1019970"/>
            <a:ext cx="10651444" cy="1037431"/>
          </a:xfrm>
          <a:prstGeom prst="rect">
            <a:avLst/>
          </a:prstGeom>
        </p:spPr>
        <p:txBody>
          <a:bodyPr anchor="b"/>
          <a:lstStyle>
            <a:lvl1pPr algn="l">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329809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5716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7B18B3B-4E64-4744-90A7-A413193C549E}"/>
              </a:ext>
            </a:extLst>
          </p:cNvPr>
          <p:cNvSpPr>
            <a:spLocks noGrp="1"/>
          </p:cNvSpPr>
          <p:nvPr>
            <p:ph type="subTitle" idx="1"/>
          </p:nvPr>
        </p:nvSpPr>
        <p:spPr>
          <a:xfrm>
            <a:off x="609600" y="2601119"/>
            <a:ext cx="10972800" cy="2732881"/>
          </a:xfrm>
          <a:prstGeom prst="rect">
            <a:avLst/>
          </a:prstGeom>
        </p:spPr>
        <p:txBody>
          <a:bodyPr/>
          <a:lstStyle>
            <a:lvl1pPr marL="0" indent="0" algn="ctr">
              <a:buNone/>
              <a:defRPr sz="2400" b="0" i="0">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Title 1">
            <a:extLst>
              <a:ext uri="{FF2B5EF4-FFF2-40B4-BE49-F238E27FC236}">
                <a16:creationId xmlns:a16="http://schemas.microsoft.com/office/drawing/2014/main" id="{D6F5E783-05D5-E34F-8CF7-6D02DD2108E2}"/>
              </a:ext>
            </a:extLst>
          </p:cNvPr>
          <p:cNvSpPr>
            <a:spLocks noGrp="1"/>
          </p:cNvSpPr>
          <p:nvPr>
            <p:ph type="ctrTitle"/>
          </p:nvPr>
        </p:nvSpPr>
        <p:spPr>
          <a:xfrm>
            <a:off x="609600" y="914400"/>
            <a:ext cx="10972800" cy="1473200"/>
          </a:xfrm>
          <a:prstGeom prst="rect">
            <a:avLst/>
          </a:prstGeom>
        </p:spPr>
        <p:txBody>
          <a:bodyPr anchor="b"/>
          <a:lstStyle>
            <a:lvl1pPr algn="ctr">
              <a:lnSpc>
                <a:spcPct val="80000"/>
              </a:lnSpc>
              <a:defRPr sz="4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07727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61200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Bullet Poi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marL="285750" indent="-285750">
              <a:buFont typeface="Arial" panose="020B0604020202020204" pitchFamily="34" charset="0"/>
              <a:buChar char="•"/>
              <a:defRPr b="0" i="0">
                <a:latin typeface="Arial Narrow" panose="020B0604020202020204" pitchFamily="34" charset="0"/>
              </a:defRPr>
            </a:lvl1pPr>
            <a:lvl2pPr marL="493669" indent="-285750">
              <a:buFont typeface="Arial" panose="020B0604020202020204" pitchFamily="34" charset="0"/>
              <a:buChar char="•"/>
              <a:defRPr b="0" i="0">
                <a:latin typeface="Arial Narrow" panose="020B0604020202020204" pitchFamily="34" charset="0"/>
              </a:defRPr>
            </a:lvl2pPr>
            <a:lvl3pPr marL="701587" indent="-285750">
              <a:buFont typeface="Arial" panose="020B0604020202020204" pitchFamily="34" charset="0"/>
              <a:buChar char="•"/>
              <a:defRPr b="0" i="0">
                <a:latin typeface="Arial Narrow" panose="020B0604020202020204" pitchFamily="34" charset="0"/>
              </a:defRPr>
            </a:lvl3pPr>
            <a:lvl4pPr marL="909506" indent="-285750">
              <a:buFont typeface="Arial" panose="020B0604020202020204" pitchFamily="34" charset="0"/>
              <a:buChar char="•"/>
              <a:defRPr b="0" i="0">
                <a:latin typeface="Arial Narrow" panose="020B0604020202020204" pitchFamily="34" charset="0"/>
              </a:defRPr>
            </a:lvl4pPr>
            <a:lvl5pPr marL="1117424" indent="-285750">
              <a:buFont typeface="Arial" panose="020B0604020202020204" pitchFamily="34" charset="0"/>
              <a:buChar cha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905755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Numbered Lis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marL="342900" indent="-342900">
              <a:buFont typeface="+mj-lt"/>
              <a:buAutoNum type="arabicPeriod"/>
              <a:defRPr b="0" i="0">
                <a:latin typeface="Arial Narrow" panose="020B0604020202020204" pitchFamily="34" charset="0"/>
              </a:defRPr>
            </a:lvl1pPr>
            <a:lvl2pPr marL="550819" indent="-342900">
              <a:buFont typeface="+mj-lt"/>
              <a:buAutoNum type="arabicPeriod"/>
              <a:defRPr b="0" i="0">
                <a:latin typeface="Arial Narrow" panose="020B0604020202020204" pitchFamily="34" charset="0"/>
              </a:defRPr>
            </a:lvl2pPr>
            <a:lvl3pPr marL="758737" indent="-342900">
              <a:buFont typeface="+mj-lt"/>
              <a:buAutoNum type="arabicPeriod"/>
              <a:defRPr b="0" i="0">
                <a:latin typeface="Arial Narrow" panose="020B0604020202020204" pitchFamily="34" charset="0"/>
              </a:defRPr>
            </a:lvl3pPr>
            <a:lvl4pPr marL="966656" indent="-342900">
              <a:buFont typeface="+mj-lt"/>
              <a:buAutoNum type="arabicPeriod"/>
              <a:defRPr b="0" i="0">
                <a:latin typeface="Arial Narrow" panose="020B0604020202020204" pitchFamily="34" charset="0"/>
              </a:defRPr>
            </a:lvl4pPr>
            <a:lvl5pPr marL="1174574" indent="-342900">
              <a:buFont typeface="+mj-lt"/>
              <a:buAutoNum type="arabicPeriod"/>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76940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5E3015C6-10E8-7549-9DE4-A083B51819DE}"/>
              </a:ext>
            </a:extLst>
          </p:cNvPr>
          <p:cNvSpPr>
            <a:spLocks noGrp="1"/>
          </p:cNvSpPr>
          <p:nvPr>
            <p:ph type="subTitle" idx="1"/>
          </p:nvPr>
        </p:nvSpPr>
        <p:spPr>
          <a:xfrm>
            <a:off x="609600" y="2601119"/>
            <a:ext cx="10972800" cy="2732881"/>
          </a:xfrm>
          <a:prstGeom prst="rect">
            <a:avLst/>
          </a:prstGeom>
        </p:spPr>
        <p:txBody>
          <a:bodyPr/>
          <a:lstStyle>
            <a:lvl1pPr marL="0" indent="0" algn="l">
              <a:buNone/>
              <a:defRPr sz="2400" b="0" i="0">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4BE5F86-EE96-6A47-9F81-B9B3E769B422}"/>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342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00B38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7C828E-18AA-BA48-B971-A10188902FDC}"/>
              </a:ext>
            </a:extLst>
          </p:cNvPr>
          <p:cNvSpPr/>
          <p:nvPr userDrawn="1"/>
        </p:nvSpPr>
        <p:spPr>
          <a:xfrm>
            <a:off x="0" y="0"/>
            <a:ext cx="12192000" cy="6248400"/>
          </a:xfrm>
          <a:prstGeom prst="rect">
            <a:avLst/>
          </a:prstGeom>
          <a:solidFill>
            <a:srgbClr val="00B38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0" i="0" cap="none" spc="0" dirty="0">
              <a:ln w="22225">
                <a:solidFill>
                  <a:schemeClr val="accent2"/>
                </a:solidFill>
                <a:prstDash val="solid"/>
              </a:ln>
              <a:solidFill>
                <a:schemeClr val="accent2">
                  <a:lumMod val="40000"/>
                  <a:lumOff val="60000"/>
                </a:schemeClr>
              </a:solidFill>
              <a:effectLst/>
              <a:latin typeface="Arial Narrow" panose="020B0604020202020204" pitchFamily="34" charset="0"/>
            </a:endParaRPr>
          </a:p>
        </p:txBody>
      </p:sp>
      <p:sp>
        <p:nvSpPr>
          <p:cNvPr id="7" name="Subtitle 2">
            <a:extLst>
              <a:ext uri="{FF2B5EF4-FFF2-40B4-BE49-F238E27FC236}">
                <a16:creationId xmlns:a16="http://schemas.microsoft.com/office/drawing/2014/main" id="{5E3015C6-10E8-7549-9DE4-A083B51819DE}"/>
              </a:ext>
            </a:extLst>
          </p:cNvPr>
          <p:cNvSpPr>
            <a:spLocks noGrp="1"/>
          </p:cNvSpPr>
          <p:nvPr>
            <p:ph type="subTitle" idx="1"/>
          </p:nvPr>
        </p:nvSpPr>
        <p:spPr>
          <a:xfrm>
            <a:off x="609600" y="2601119"/>
            <a:ext cx="10972800" cy="2732881"/>
          </a:xfrm>
          <a:prstGeom prst="rect">
            <a:avLst/>
          </a:prstGeom>
        </p:spPr>
        <p:txBody>
          <a:bodyPr/>
          <a:lstStyle>
            <a:lvl1pPr marL="0" indent="0" algn="l">
              <a:buNone/>
              <a:defRPr sz="2400" b="0" i="0">
                <a:solidFill>
                  <a:schemeClr val="bg1"/>
                </a:solidFill>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4BE5F86-EE96-6A47-9F81-B9B3E769B422}"/>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6000" b="1" i="0" cap="all" baseline="0">
                <a:solidFill>
                  <a:schemeClr val="bg1"/>
                </a:solidFill>
                <a:latin typeface="Arial Black"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2DDA09D2-2825-6243-8AFB-5537B7ACE4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827"/>
          <a:stretch/>
        </p:blipFill>
        <p:spPr>
          <a:xfrm>
            <a:off x="3424" y="6128756"/>
            <a:ext cx="12188577" cy="729244"/>
          </a:xfrm>
          <a:prstGeom prst="rect">
            <a:avLst/>
          </a:prstGeom>
        </p:spPr>
      </p:pic>
    </p:spTree>
    <p:extLst>
      <p:ext uri="{BB962C8B-B14F-4D97-AF65-F5344CB8AC3E}">
        <p14:creationId xmlns:p14="http://schemas.microsoft.com/office/powerpoint/2010/main" val="2214592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D42D89-351A-8041-BB39-149D6EDB37A4}"/>
              </a:ext>
            </a:extLst>
          </p:cNvPr>
          <p:cNvSpPr>
            <a:spLocks noGrp="1"/>
          </p:cNvSpPr>
          <p:nvPr>
            <p:ph sz="half" idx="1"/>
          </p:nvPr>
        </p:nvSpPr>
        <p:spPr>
          <a:xfrm>
            <a:off x="609600" y="2527444"/>
            <a:ext cx="4978400" cy="3111356"/>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F9D521-BCCA-0D4A-808A-75B138A7302B}"/>
              </a:ext>
            </a:extLst>
          </p:cNvPr>
          <p:cNvSpPr>
            <a:spLocks noGrp="1"/>
          </p:cNvSpPr>
          <p:nvPr>
            <p:ph sz="half" idx="2"/>
          </p:nvPr>
        </p:nvSpPr>
        <p:spPr>
          <a:xfrm>
            <a:off x="5892800" y="2527444"/>
            <a:ext cx="5994400" cy="3111356"/>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53E03B57-17ED-9546-9C9C-B82B9B8BA128}"/>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64965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F6C734-6601-C94F-8E9E-C52BCAEA5A6A}"/>
              </a:ext>
            </a:extLst>
          </p:cNvPr>
          <p:cNvSpPr>
            <a:spLocks noGrp="1"/>
          </p:cNvSpPr>
          <p:nvPr>
            <p:ph type="body" idx="1"/>
          </p:nvPr>
        </p:nvSpPr>
        <p:spPr>
          <a:xfrm>
            <a:off x="609601" y="2605089"/>
            <a:ext cx="5328521" cy="671511"/>
          </a:xfrm>
          <a:prstGeom prst="rect">
            <a:avLst/>
          </a:prstGeom>
        </p:spPr>
        <p:txBody>
          <a:bodyPr anchor="b"/>
          <a:lstStyle>
            <a:lvl1pPr marL="0" indent="0">
              <a:buNone/>
              <a:defRPr sz="2400" b="0" i="0">
                <a:latin typeface="Arial Narrow"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1A98EA7-5B92-9849-B2EA-D25C8220F736}"/>
              </a:ext>
            </a:extLst>
          </p:cNvPr>
          <p:cNvSpPr>
            <a:spLocks noGrp="1"/>
          </p:cNvSpPr>
          <p:nvPr>
            <p:ph sz="half" idx="2"/>
          </p:nvPr>
        </p:nvSpPr>
        <p:spPr>
          <a:xfrm>
            <a:off x="609601" y="3429001"/>
            <a:ext cx="5328521" cy="22098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a:extLst>
              <a:ext uri="{FF2B5EF4-FFF2-40B4-BE49-F238E27FC236}">
                <a16:creationId xmlns:a16="http://schemas.microsoft.com/office/drawing/2014/main" id="{3D4F93EC-72AF-634D-B3BF-B8F71B5E5B72}"/>
              </a:ext>
            </a:extLst>
          </p:cNvPr>
          <p:cNvSpPr>
            <a:spLocks noGrp="1"/>
          </p:cNvSpPr>
          <p:nvPr>
            <p:ph type="body" idx="10"/>
          </p:nvPr>
        </p:nvSpPr>
        <p:spPr>
          <a:xfrm>
            <a:off x="6096001" y="2605089"/>
            <a:ext cx="5328521" cy="671511"/>
          </a:xfrm>
          <a:prstGeom prst="rect">
            <a:avLst/>
          </a:prstGeom>
        </p:spPr>
        <p:txBody>
          <a:bodyPr anchor="b"/>
          <a:lstStyle>
            <a:lvl1pPr marL="0" indent="0">
              <a:buNone/>
              <a:defRPr sz="2400" b="0" i="0">
                <a:latin typeface="Arial Narrow"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0D658454-1AA1-E14D-B120-9C15DD01D3D6}"/>
              </a:ext>
            </a:extLst>
          </p:cNvPr>
          <p:cNvSpPr>
            <a:spLocks noGrp="1"/>
          </p:cNvSpPr>
          <p:nvPr>
            <p:ph sz="half" idx="11"/>
          </p:nvPr>
        </p:nvSpPr>
        <p:spPr>
          <a:xfrm>
            <a:off x="6096001" y="3429001"/>
            <a:ext cx="5328521" cy="22098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33A330ED-03E4-B443-A251-44AEB5FDFB1C}"/>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9341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82CB0C-6FCC-7548-A610-C192B4F05F35}"/>
              </a:ext>
            </a:extLst>
          </p:cNvPr>
          <p:cNvPicPr>
            <a:picLocks/>
          </p:cNvPicPr>
          <p:nvPr userDrawn="1"/>
        </p:nvPicPr>
        <p:blipFill rotWithShape="1">
          <a:blip r:embed="rId19">
            <a:extLst>
              <a:ext uri="{28A0092B-C50C-407E-A947-70E740481C1C}">
                <a14:useLocalDpi xmlns:a14="http://schemas.microsoft.com/office/drawing/2010/main" val="0"/>
              </a:ext>
            </a:extLst>
          </a:blip>
          <a:srcRect l="10322" t="62317" r="12879" b="34193"/>
          <a:stretch/>
        </p:blipFill>
        <p:spPr>
          <a:xfrm>
            <a:off x="6691176" y="152400"/>
            <a:ext cx="5500825" cy="242216"/>
          </a:xfrm>
          <a:prstGeom prst="rect">
            <a:avLst/>
          </a:prstGeom>
        </p:spPr>
      </p:pic>
      <p:pic>
        <p:nvPicPr>
          <p:cNvPr id="6" name="Picture 5">
            <a:extLst>
              <a:ext uri="{FF2B5EF4-FFF2-40B4-BE49-F238E27FC236}">
                <a16:creationId xmlns:a16="http://schemas.microsoft.com/office/drawing/2014/main" id="{DA609E4D-E646-A140-B828-4A4E1E7E7D84}"/>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t="85827"/>
          <a:stretch/>
        </p:blipFill>
        <p:spPr>
          <a:xfrm>
            <a:off x="3424" y="6128756"/>
            <a:ext cx="12188577" cy="729244"/>
          </a:xfrm>
          <a:prstGeom prst="rect">
            <a:avLst/>
          </a:prstGeom>
        </p:spPr>
      </p:pic>
    </p:spTree>
    <p:extLst>
      <p:ext uri="{BB962C8B-B14F-4D97-AF65-F5344CB8AC3E}">
        <p14:creationId xmlns:p14="http://schemas.microsoft.com/office/powerpoint/2010/main" val="10794042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8" r:id="rId14"/>
    <p:sldLayoutId id="2147483660" r:id="rId15"/>
    <p:sldLayoutId id="2147483661" r:id="rId16"/>
    <p:sldLayoutId id="2147483677" r:id="rId17"/>
  </p:sldLayoutIdLst>
  <p:txStyles>
    <p:titleStyle>
      <a:lvl1pPr>
        <a:defRPr>
          <a:latin typeface="+mj-lt"/>
          <a:ea typeface="+mj-ea"/>
          <a:cs typeface="+mj-cs"/>
        </a:defRPr>
      </a:lvl1pPr>
    </p:titleStyle>
    <p:bodyStyle>
      <a:lvl1pPr marL="0">
        <a:defRPr>
          <a:latin typeface="+mn-lt"/>
          <a:ea typeface="+mn-ea"/>
          <a:cs typeface="+mn-cs"/>
        </a:defRPr>
      </a:lvl1pPr>
      <a:lvl2pPr marL="207919">
        <a:defRPr>
          <a:latin typeface="+mn-lt"/>
          <a:ea typeface="+mn-ea"/>
          <a:cs typeface="+mn-cs"/>
        </a:defRPr>
      </a:lvl2pPr>
      <a:lvl3pPr marL="415837">
        <a:defRPr>
          <a:latin typeface="+mn-lt"/>
          <a:ea typeface="+mn-ea"/>
          <a:cs typeface="+mn-cs"/>
        </a:defRPr>
      </a:lvl3pPr>
      <a:lvl4pPr marL="623756">
        <a:defRPr>
          <a:latin typeface="+mn-lt"/>
          <a:ea typeface="+mn-ea"/>
          <a:cs typeface="+mn-cs"/>
        </a:defRPr>
      </a:lvl4pPr>
      <a:lvl5pPr marL="831674">
        <a:defRPr>
          <a:latin typeface="+mn-lt"/>
          <a:ea typeface="+mn-ea"/>
          <a:cs typeface="+mn-cs"/>
        </a:defRPr>
      </a:lvl5pPr>
      <a:lvl6pPr marL="1039593">
        <a:defRPr>
          <a:latin typeface="+mn-lt"/>
          <a:ea typeface="+mn-ea"/>
          <a:cs typeface="+mn-cs"/>
        </a:defRPr>
      </a:lvl6pPr>
      <a:lvl7pPr marL="1247511">
        <a:defRPr>
          <a:latin typeface="+mn-lt"/>
          <a:ea typeface="+mn-ea"/>
          <a:cs typeface="+mn-cs"/>
        </a:defRPr>
      </a:lvl7pPr>
      <a:lvl8pPr marL="1455430">
        <a:defRPr>
          <a:latin typeface="+mn-lt"/>
          <a:ea typeface="+mn-ea"/>
          <a:cs typeface="+mn-cs"/>
        </a:defRPr>
      </a:lvl8pPr>
      <a:lvl9pPr marL="1663348">
        <a:defRPr>
          <a:latin typeface="+mn-lt"/>
          <a:ea typeface="+mn-ea"/>
          <a:cs typeface="+mn-cs"/>
        </a:defRPr>
      </a:lvl9pPr>
    </p:bodyStyle>
    <p:otherStyle>
      <a:lvl1pPr marL="0">
        <a:defRPr>
          <a:latin typeface="+mn-lt"/>
          <a:ea typeface="+mn-ea"/>
          <a:cs typeface="+mn-cs"/>
        </a:defRPr>
      </a:lvl1pPr>
      <a:lvl2pPr marL="207919">
        <a:defRPr>
          <a:latin typeface="+mn-lt"/>
          <a:ea typeface="+mn-ea"/>
          <a:cs typeface="+mn-cs"/>
        </a:defRPr>
      </a:lvl2pPr>
      <a:lvl3pPr marL="415837">
        <a:defRPr>
          <a:latin typeface="+mn-lt"/>
          <a:ea typeface="+mn-ea"/>
          <a:cs typeface="+mn-cs"/>
        </a:defRPr>
      </a:lvl3pPr>
      <a:lvl4pPr marL="623756">
        <a:defRPr>
          <a:latin typeface="+mn-lt"/>
          <a:ea typeface="+mn-ea"/>
          <a:cs typeface="+mn-cs"/>
        </a:defRPr>
      </a:lvl4pPr>
      <a:lvl5pPr marL="831674">
        <a:defRPr>
          <a:latin typeface="+mn-lt"/>
          <a:ea typeface="+mn-ea"/>
          <a:cs typeface="+mn-cs"/>
        </a:defRPr>
      </a:lvl5pPr>
      <a:lvl6pPr marL="1039593">
        <a:defRPr>
          <a:latin typeface="+mn-lt"/>
          <a:ea typeface="+mn-ea"/>
          <a:cs typeface="+mn-cs"/>
        </a:defRPr>
      </a:lvl6pPr>
      <a:lvl7pPr marL="1247511">
        <a:defRPr>
          <a:latin typeface="+mn-lt"/>
          <a:ea typeface="+mn-ea"/>
          <a:cs typeface="+mn-cs"/>
        </a:defRPr>
      </a:lvl7pPr>
      <a:lvl8pPr marL="1455430">
        <a:defRPr>
          <a:latin typeface="+mn-lt"/>
          <a:ea typeface="+mn-ea"/>
          <a:cs typeface="+mn-cs"/>
        </a:defRPr>
      </a:lvl8pPr>
      <a:lvl9pPr marL="166334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hyperlink" Target="https://creativecommons.org/licenses/by/3.0/" TargetMode="External"/><Relationship Id="rId4" Type="http://schemas.openxmlformats.org/officeDocument/2006/relationships/hyperlink" Target="https://sffreeman.com/research_methods.cgi"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bk object 18">
            <a:extLst>
              <a:ext uri="{FF2B5EF4-FFF2-40B4-BE49-F238E27FC236}">
                <a16:creationId xmlns:a16="http://schemas.microsoft.com/office/drawing/2014/main" id="{357959B4-DB49-1E45-BE11-26243E68289B}"/>
              </a:ext>
            </a:extLst>
          </p:cNvPr>
          <p:cNvSpPr/>
          <p:nvPr/>
        </p:nvSpPr>
        <p:spPr>
          <a:xfrm>
            <a:off x="2091396" y="-25392"/>
            <a:ext cx="9809871"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pPr marL="0" marR="0" lvl="0" indent="0" algn="l" defTabSz="465476" rtl="0" eaLnBrk="1" fontAlgn="auto" latinLnBrk="0" hangingPunct="1">
              <a:lnSpc>
                <a:spcPct val="100000"/>
              </a:lnSpc>
              <a:spcBef>
                <a:spcPts val="0"/>
              </a:spcBef>
              <a:spcAft>
                <a:spcPts val="0"/>
              </a:spcAft>
              <a:buClrTx/>
              <a:buSzTx/>
              <a:buFontTx/>
              <a:buNone/>
              <a:tabLst/>
              <a:defRPr/>
            </a:pPr>
            <a:endParaRPr kumimoji="0" sz="417" b="0" i="0" u="none" strike="noStrike" kern="1200" cap="none" spc="0" normalizeH="0" baseline="0" noProof="0" dirty="0">
              <a:ln>
                <a:noFill/>
              </a:ln>
              <a:solidFill>
                <a:prstClr val="black"/>
              </a:solidFill>
              <a:effectLst/>
              <a:uLnTx/>
              <a:uFillTx/>
              <a:latin typeface="Arial Narrow" panose="020B0604020202020204" pitchFamily="34" charset="0"/>
              <a:ea typeface="+mn-ea"/>
              <a:cs typeface="+mn-cs"/>
            </a:endParaRPr>
          </a:p>
        </p:txBody>
      </p:sp>
      <p:pic>
        <p:nvPicPr>
          <p:cNvPr id="16" name="Picture 15">
            <a:extLst>
              <a:ext uri="{FF2B5EF4-FFF2-40B4-BE49-F238E27FC236}">
                <a16:creationId xmlns:a16="http://schemas.microsoft.com/office/drawing/2014/main" id="{C0C70DCF-5480-3B43-9949-7A53CD50253C}"/>
              </a:ext>
            </a:extLst>
          </p:cNvPr>
          <p:cNvPicPr>
            <a:picLocks noChangeAspect="1"/>
          </p:cNvPicPr>
          <p:nvPr/>
        </p:nvPicPr>
        <p:blipFill rotWithShape="1">
          <a:blip r:embed="rId3">
            <a:extLst>
              <a:ext uri="{28A0092B-C50C-407E-A947-70E740481C1C}">
                <a14:useLocalDpi xmlns:a14="http://schemas.microsoft.com/office/drawing/2010/main" val="0"/>
              </a:ext>
            </a:extLst>
          </a:blip>
          <a:srcRect r="43815" b="71005"/>
          <a:stretch/>
        </p:blipFill>
        <p:spPr>
          <a:xfrm>
            <a:off x="3340670" y="3772885"/>
            <a:ext cx="5510661" cy="1572793"/>
          </a:xfrm>
          <a:prstGeom prst="rect">
            <a:avLst/>
          </a:prstGeom>
        </p:spPr>
      </p:pic>
      <p:sp>
        <p:nvSpPr>
          <p:cNvPr id="17" name="Rectangle 16">
            <a:extLst>
              <a:ext uri="{FF2B5EF4-FFF2-40B4-BE49-F238E27FC236}">
                <a16:creationId xmlns:a16="http://schemas.microsoft.com/office/drawing/2014/main" id="{CC152B04-57AD-144E-9D0C-A6D05E805D25}"/>
              </a:ext>
            </a:extLst>
          </p:cNvPr>
          <p:cNvSpPr/>
          <p:nvPr/>
        </p:nvSpPr>
        <p:spPr>
          <a:xfrm>
            <a:off x="4155138" y="5487939"/>
            <a:ext cx="6071676" cy="696986"/>
          </a:xfrm>
          <a:prstGeom prst="rect">
            <a:avLst/>
          </a:prstGeom>
        </p:spPr>
        <p:txBody>
          <a:bodyPr wrap="square">
            <a:spAutoFit/>
          </a:bodyPr>
          <a:lstStyle/>
          <a:p>
            <a:pPr marL="0" marR="0" lvl="0" indent="0" algn="r" defTabSz="465476" rtl="0" eaLnBrk="1" fontAlgn="auto" latinLnBrk="0" hangingPunct="1">
              <a:lnSpc>
                <a:spcPct val="80000"/>
              </a:lnSpc>
              <a:spcBef>
                <a:spcPts val="0"/>
              </a:spcBef>
              <a:spcAft>
                <a:spcPts val="0"/>
              </a:spcAft>
              <a:buClrTx/>
              <a:buSzTx/>
              <a:buFontTx/>
              <a:buNone/>
              <a:tabLst/>
              <a:defRPr/>
            </a:pPr>
            <a:r>
              <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panose="020B0604020202020204" pitchFamily="34" charset="0"/>
              </a:rPr>
              <a:t>MORE THAN READY. </a:t>
            </a:r>
          </a:p>
          <a:p>
            <a:pPr marL="0" marR="0" lvl="0" indent="0" algn="r" defTabSz="465476" rtl="0" eaLnBrk="1" fontAlgn="auto" latinLnBrk="0" hangingPunct="1">
              <a:lnSpc>
                <a:spcPct val="80000"/>
              </a:lnSpc>
              <a:spcBef>
                <a:spcPts val="0"/>
              </a:spcBef>
              <a:spcAft>
                <a:spcPts val="0"/>
              </a:spcAft>
              <a:buClrTx/>
              <a:buSzTx/>
              <a:buFontTx/>
              <a:buNone/>
              <a:tabLst/>
              <a:defRPr/>
            </a:pPr>
            <a:r>
              <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panose="020B0604020202020204" pitchFamily="34" charset="0"/>
              </a:rPr>
              <a:t>LOYOLA READY.</a:t>
            </a:r>
            <a:endPar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mn-cs"/>
            </a:endParaRPr>
          </a:p>
        </p:txBody>
      </p:sp>
      <p:pic>
        <p:nvPicPr>
          <p:cNvPr id="18" name="Picture 17">
            <a:extLst>
              <a:ext uri="{FF2B5EF4-FFF2-40B4-BE49-F238E27FC236}">
                <a16:creationId xmlns:a16="http://schemas.microsoft.com/office/drawing/2014/main" id="{4C25A4BB-FEA4-A448-B7C7-981064204C8B}"/>
              </a:ext>
            </a:extLst>
          </p:cNvPr>
          <p:cNvPicPr>
            <a:picLocks noChangeAspect="1"/>
          </p:cNvPicPr>
          <p:nvPr/>
        </p:nvPicPr>
        <p:blipFill rotWithShape="1">
          <a:blip r:embed="rId4">
            <a:extLst>
              <a:ext uri="{28A0092B-C50C-407E-A947-70E740481C1C}">
                <a14:useLocalDpi xmlns:a14="http://schemas.microsoft.com/office/drawing/2010/main" val="0"/>
              </a:ext>
            </a:extLst>
          </a:blip>
          <a:srcRect l="10519" t="25537" r="5167" b="62458"/>
          <a:stretch/>
        </p:blipFill>
        <p:spPr>
          <a:xfrm>
            <a:off x="7586305" y="5062028"/>
            <a:ext cx="2750645" cy="506828"/>
          </a:xfrm>
          <a:prstGeom prst="rect">
            <a:avLst/>
          </a:prstGeom>
        </p:spPr>
      </p:pic>
      <p:sp>
        <p:nvSpPr>
          <p:cNvPr id="4" name="TextBox 3">
            <a:extLst>
              <a:ext uri="{FF2B5EF4-FFF2-40B4-BE49-F238E27FC236}">
                <a16:creationId xmlns:a16="http://schemas.microsoft.com/office/drawing/2014/main" id="{C7F2102D-9118-4DDD-8E11-F9FD479967E8}"/>
              </a:ext>
            </a:extLst>
          </p:cNvPr>
          <p:cNvSpPr txBox="1"/>
          <p:nvPr/>
        </p:nvSpPr>
        <p:spPr>
          <a:xfrm>
            <a:off x="91703" y="582283"/>
            <a:ext cx="11992974" cy="1446550"/>
          </a:xfrm>
          <a:prstGeom prst="rect">
            <a:avLst/>
          </a:prstGeom>
          <a:noFill/>
        </p:spPr>
        <p:txBody>
          <a:bodyPr wrap="square" lIns="91440" tIns="45720" rIns="91440" bIns="45720" rtlCol="0" anchor="t">
            <a:spAutoFit/>
          </a:bodyPr>
          <a:lstStyle/>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Arial Black"/>
                <a:ea typeface="+mn-ea"/>
                <a:cs typeface="+mn-cs"/>
              </a:rPr>
              <a:t>Title ix </a:t>
            </a:r>
          </a:p>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Arial Black"/>
                <a:ea typeface="+mn-ea"/>
                <a:cs typeface="+mn-cs"/>
              </a:rPr>
              <a:t>Hearing panel training</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66987ECE-9C0A-4FCB-85F5-102F4A399964}"/>
              </a:ext>
            </a:extLst>
          </p:cNvPr>
          <p:cNvSpPr txBox="1"/>
          <p:nvPr/>
        </p:nvSpPr>
        <p:spPr>
          <a:xfrm>
            <a:off x="1981200" y="3085117"/>
            <a:ext cx="8245614" cy="461665"/>
          </a:xfrm>
          <a:prstGeom prst="rect">
            <a:avLst/>
          </a:prstGeom>
          <a:noFill/>
        </p:spPr>
        <p:txBody>
          <a:bodyPr wrap="square" lIns="91440" tIns="45720" rIns="91440" bIns="45720" rtlCol="0" anchor="t">
            <a:spAutoFit/>
          </a:bodyPr>
          <a:lstStyle/>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Presented by David Tiscione and Sydney Quantock-Scorziello</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3026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a:solidFill>
                  <a:srgbClr val="000000"/>
                </a:solidFill>
                <a:effectLst/>
                <a:latin typeface="Calibri" panose="020F0502020204030204" pitchFamily="34" charset="0"/>
              </a:rPr>
              <a:t>Sexual Harassment</a:t>
            </a:r>
            <a:r>
              <a:rPr lang="en-US" sz="1800" b="0" i="0">
                <a:solidFill>
                  <a:srgbClr val="000000"/>
                </a:solidFill>
                <a:effectLst/>
                <a:latin typeface="Calibri" panose="020F0502020204030204" pitchFamily="34" charset="0"/>
              </a:rPr>
              <a:t> defined as </a:t>
            </a:r>
            <a:r>
              <a:rPr lang="en-US" sz="1800" b="1" i="0" u="sng">
                <a:solidFill>
                  <a:srgbClr val="000000"/>
                </a:solidFill>
                <a:effectLst/>
                <a:highlight>
                  <a:srgbClr val="FFFF00"/>
                </a:highlight>
                <a:latin typeface="Calibri" panose="020F0502020204030204" pitchFamily="34" charset="0"/>
              </a:rPr>
              <a:t>conduct on the basis of sex </a:t>
            </a:r>
            <a:r>
              <a:rPr lang="en-US" sz="1800" b="0" i="0">
                <a:solidFill>
                  <a:srgbClr val="000000"/>
                </a:solidFill>
                <a:effectLst/>
                <a:latin typeface="Calibri" panose="020F0502020204030204" pitchFamily="34" charset="0"/>
              </a:rPr>
              <a:t>which may include such behavior as unwelcome sexual advances, requests, and other verbal, written, or electronic communications or physical conduct of a sexual nature when (1) an </a:t>
            </a:r>
            <a:r>
              <a:rPr lang="en-US" sz="1800" b="1" i="0" u="sng">
                <a:solidFill>
                  <a:srgbClr val="000000"/>
                </a:solidFill>
                <a:effectLst/>
                <a:highlight>
                  <a:srgbClr val="FF0000"/>
                </a:highlight>
                <a:latin typeface="Calibri" panose="020F0502020204030204" pitchFamily="34" charset="0"/>
              </a:rPr>
              <a:t>employee</a:t>
            </a:r>
            <a:r>
              <a:rPr lang="en-US" sz="1800" b="0" i="0">
                <a:solidFill>
                  <a:srgbClr val="000000"/>
                </a:solidFill>
                <a:effectLst/>
                <a:latin typeface="Calibri" panose="020F0502020204030204" pitchFamily="34" charset="0"/>
              </a:rPr>
              <a:t> of the University </a:t>
            </a:r>
            <a:r>
              <a:rPr lang="en-US" sz="1800" b="1" i="0" u="sng">
                <a:solidFill>
                  <a:srgbClr val="000000"/>
                </a:solidFill>
                <a:effectLst/>
                <a:highlight>
                  <a:srgbClr val="00FF00"/>
                </a:highlight>
                <a:latin typeface="Calibri" panose="020F0502020204030204" pitchFamily="34" charset="0"/>
              </a:rPr>
              <a:t>conditions the provision of an aid, benefit, or service of the University on an individual’s participation in the unwelcome sexual conduct</a:t>
            </a:r>
            <a:r>
              <a:rPr lang="en-US" sz="1800" b="0" i="0">
                <a:solidFill>
                  <a:srgbClr val="000000"/>
                </a:solidFill>
                <a:effectLst/>
                <a:latin typeface="Calibri" panose="020F0502020204030204" pitchFamily="34" charset="0"/>
              </a:rPr>
              <a:t>; or (2) </a:t>
            </a:r>
            <a:r>
              <a:rPr lang="en-US" sz="1800" b="1" i="0" u="sng">
                <a:solidFill>
                  <a:srgbClr val="000000"/>
                </a:solidFill>
                <a:effectLst/>
                <a:highlight>
                  <a:srgbClr val="000080"/>
                </a:highlight>
                <a:latin typeface="Calibri" panose="020F0502020204030204" pitchFamily="34" charset="0"/>
              </a:rPr>
              <a:t>unwelcome conduct</a:t>
            </a:r>
            <a:r>
              <a:rPr lang="en-US" sz="1800" b="1" i="0">
                <a:solidFill>
                  <a:srgbClr val="000000"/>
                </a:solidFill>
                <a:effectLst/>
                <a:highlight>
                  <a:srgbClr val="000080"/>
                </a:highlight>
                <a:latin typeface="Calibri" panose="020F0502020204030204" pitchFamily="34" charset="0"/>
              </a:rPr>
              <a:t> </a:t>
            </a:r>
            <a:r>
              <a:rPr lang="en-US" sz="1800" b="0" i="0">
                <a:solidFill>
                  <a:srgbClr val="000000"/>
                </a:solidFill>
                <a:effectLst/>
                <a:latin typeface="Calibri" panose="020F0502020204030204" pitchFamily="34" charset="0"/>
              </a:rPr>
              <a:t>determined by a </a:t>
            </a:r>
            <a:r>
              <a:rPr lang="en-US" sz="1800" b="1" i="0" u="sng">
                <a:solidFill>
                  <a:srgbClr val="000000"/>
                </a:solidFill>
                <a:effectLst/>
                <a:highlight>
                  <a:srgbClr val="808080"/>
                </a:highlight>
                <a:latin typeface="Calibri" panose="020F0502020204030204" pitchFamily="34" charset="0"/>
              </a:rPr>
              <a:t>reasonable person </a:t>
            </a:r>
            <a:r>
              <a:rPr lang="en-US" sz="1800" b="0" i="0">
                <a:solidFill>
                  <a:srgbClr val="000000"/>
                </a:solidFill>
                <a:effectLst/>
                <a:latin typeface="Calibri" panose="020F0502020204030204" pitchFamily="34" charset="0"/>
              </a:rPr>
              <a:t>to be so </a:t>
            </a:r>
            <a:r>
              <a:rPr lang="en-US" sz="1800" b="1" i="0" u="sng">
                <a:solidFill>
                  <a:srgbClr val="000000"/>
                </a:solidFill>
                <a:effectLst/>
                <a:highlight>
                  <a:srgbClr val="808080"/>
                </a:highlight>
                <a:latin typeface="Calibri" panose="020F0502020204030204" pitchFamily="34" charset="0"/>
              </a:rPr>
              <a:t>severe, pervasive, and objectively offensive </a:t>
            </a:r>
            <a:r>
              <a:rPr lang="en-US" sz="1800" b="0" i="0">
                <a:solidFill>
                  <a:srgbClr val="000000"/>
                </a:solidFill>
                <a:effectLst/>
                <a:latin typeface="Calibri" panose="020F0502020204030204" pitchFamily="34" charset="0"/>
              </a:rPr>
              <a:t>that it effectively </a:t>
            </a:r>
            <a:r>
              <a:rPr lang="en-US" sz="1800" b="1" i="0" u="sng">
                <a:solidFill>
                  <a:srgbClr val="000000"/>
                </a:solidFill>
                <a:effectLst/>
                <a:highlight>
                  <a:srgbClr val="FF00FF"/>
                </a:highlight>
                <a:latin typeface="Calibri" panose="020F0502020204030204" pitchFamily="34" charset="0"/>
              </a:rPr>
              <a:t>denies a person equal access to the University’s education program or activity</a:t>
            </a:r>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800" b="0" i="0">
                <a:solidFill>
                  <a:srgbClr val="000000"/>
                </a:solidFill>
                <a:effectLst/>
                <a:latin typeface="Calibri" panose="020F0502020204030204" pitchFamily="34" charset="0"/>
              </a:rPr>
              <a:t> </a:t>
            </a:r>
            <a:endParaRPr lang="en-US"/>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300530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Calibri" panose="020F0502020204030204" pitchFamily="34" charset="0"/>
              </a:rPr>
              <a:t>Sexual assault</a:t>
            </a:r>
            <a:r>
              <a:rPr lang="en-US" sz="1800" b="0" i="0">
                <a:solidFill>
                  <a:srgbClr val="000000"/>
                </a:solidFill>
                <a:effectLst/>
                <a:latin typeface="Calibri" panose="020F0502020204030204" pitchFamily="34" charset="0"/>
              </a:rPr>
              <a:t> is defined as </a:t>
            </a:r>
            <a:r>
              <a:rPr lang="en-US" sz="1800" b="1" i="0" u="sng">
                <a:solidFill>
                  <a:srgbClr val="000000"/>
                </a:solidFill>
                <a:effectLst/>
                <a:highlight>
                  <a:srgbClr val="FF00FF"/>
                </a:highlight>
                <a:latin typeface="Calibri" panose="020F0502020204030204" pitchFamily="34" charset="0"/>
              </a:rPr>
              <a:t>any sexual act directed against another person</a:t>
            </a:r>
            <a:r>
              <a:rPr lang="en-US" sz="1800" b="0" i="0">
                <a:solidFill>
                  <a:srgbClr val="000000"/>
                </a:solidFill>
                <a:effectLst/>
                <a:latin typeface="Calibri" panose="020F0502020204030204" pitchFamily="34" charset="0"/>
              </a:rPr>
              <a:t>, </a:t>
            </a:r>
            <a:r>
              <a:rPr lang="en-US" sz="1800" b="1" i="0" u="sng">
                <a:solidFill>
                  <a:srgbClr val="000000"/>
                </a:solidFill>
                <a:effectLst/>
                <a:highlight>
                  <a:srgbClr val="FFFF00"/>
                </a:highlight>
                <a:latin typeface="Calibri" panose="020F0502020204030204" pitchFamily="34" charset="0"/>
              </a:rPr>
              <a:t>without consent </a:t>
            </a:r>
            <a:r>
              <a:rPr lang="en-US" sz="1800" b="0" i="0">
                <a:solidFill>
                  <a:srgbClr val="000000"/>
                </a:solidFill>
                <a:effectLst/>
                <a:latin typeface="Calibri" panose="020F0502020204030204" pitchFamily="34" charset="0"/>
              </a:rPr>
              <a:t>of the complainant, including instances where the complainant is incapable of giving consent.  Sexual assault includes </a:t>
            </a:r>
            <a:r>
              <a:rPr lang="en-US" sz="1800" b="1" i="0" u="sng">
                <a:solidFill>
                  <a:srgbClr val="000000"/>
                </a:solidFill>
                <a:effectLst/>
                <a:highlight>
                  <a:srgbClr val="FF0000"/>
                </a:highlight>
                <a:latin typeface="Calibri" panose="020F0502020204030204" pitchFamily="34" charset="0"/>
              </a:rPr>
              <a:t>penetration</a:t>
            </a:r>
            <a:r>
              <a:rPr lang="en-US" sz="1800" b="0" i="0">
                <a:solidFill>
                  <a:srgbClr val="000000"/>
                </a:solidFill>
                <a:effectLst/>
                <a:latin typeface="Calibri" panose="020F0502020204030204" pitchFamily="34" charset="0"/>
              </a:rPr>
              <a:t>, no matter how slight, </a:t>
            </a:r>
            <a:r>
              <a:rPr lang="en-US" sz="1800" b="1" i="0" u="sng">
                <a:solidFill>
                  <a:srgbClr val="000000"/>
                </a:solidFill>
                <a:effectLst/>
                <a:highlight>
                  <a:srgbClr val="FF0000"/>
                </a:highlight>
                <a:latin typeface="Calibri" panose="020F0502020204030204" pitchFamily="34" charset="0"/>
              </a:rPr>
              <a:t>of the vagina or anus with any body part or object, </a:t>
            </a:r>
            <a:r>
              <a:rPr lang="en-US" sz="1800" b="1" i="0" u="sng">
                <a:solidFill>
                  <a:srgbClr val="000000"/>
                </a:solidFill>
                <a:effectLst/>
                <a:highlight>
                  <a:srgbClr val="800080"/>
                </a:highlight>
                <a:latin typeface="Calibri" panose="020F0502020204030204" pitchFamily="34" charset="0"/>
              </a:rPr>
              <a:t>or oral penetration</a:t>
            </a:r>
            <a:r>
              <a:rPr lang="en-US" sz="1800" b="0" i="0">
                <a:solidFill>
                  <a:srgbClr val="000000"/>
                </a:solidFill>
                <a:effectLst/>
                <a:highlight>
                  <a:srgbClr val="800080"/>
                </a:highlight>
                <a:latin typeface="Calibri" panose="020F0502020204030204" pitchFamily="34" charset="0"/>
              </a:rPr>
              <a:t> </a:t>
            </a:r>
            <a:r>
              <a:rPr lang="en-US" sz="1800" b="1" i="0" u="sng">
                <a:solidFill>
                  <a:srgbClr val="000000"/>
                </a:solidFill>
                <a:effectLst/>
                <a:highlight>
                  <a:srgbClr val="800080"/>
                </a:highlight>
                <a:latin typeface="Calibri" panose="020F0502020204030204" pitchFamily="34" charset="0"/>
              </a:rPr>
              <a:t>by a sex organ of another person</a:t>
            </a:r>
            <a:r>
              <a:rPr lang="en-US" sz="1800" b="0" i="0">
                <a:solidFill>
                  <a:srgbClr val="000000"/>
                </a:solidFill>
                <a:effectLst/>
                <a:latin typeface="Calibri" panose="020F0502020204030204" pitchFamily="34" charset="0"/>
              </a:rPr>
              <a:t>, without the consent of the complainant.  This definition includes any gender of the complainant or respondent.</a:t>
            </a:r>
            <a:endParaRPr lang="en-US"/>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1306724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Non-Consensual Sexual Contact</a:t>
            </a:r>
            <a:r>
              <a:rPr lang="en-US" sz="1800" b="0" i="0" dirty="0">
                <a:solidFill>
                  <a:srgbClr val="000000"/>
                </a:solidFill>
                <a:effectLst/>
                <a:latin typeface="Calibri" panose="020F0502020204030204" pitchFamily="34" charset="0"/>
              </a:rPr>
              <a:t> is another form of sexual assault which is defined as the intentional </a:t>
            </a:r>
            <a:r>
              <a:rPr lang="en-US" sz="1800" b="1" i="0" u="sng" dirty="0">
                <a:solidFill>
                  <a:srgbClr val="000000"/>
                </a:solidFill>
                <a:effectLst/>
                <a:highlight>
                  <a:srgbClr val="FFFF00"/>
                </a:highlight>
                <a:latin typeface="Calibri" panose="020F0502020204030204" pitchFamily="34" charset="0"/>
              </a:rPr>
              <a:t>touching of the clothed or unclothed body parts</a:t>
            </a:r>
            <a:r>
              <a:rPr lang="en-US" sz="1800" b="0" i="0" dirty="0">
                <a:solidFill>
                  <a:srgbClr val="000000"/>
                </a:solidFill>
                <a:effectLst/>
                <a:latin typeface="Calibri" panose="020F0502020204030204" pitchFamily="34" charset="0"/>
              </a:rPr>
              <a:t>, </a:t>
            </a:r>
            <a:r>
              <a:rPr lang="en-US" sz="1800" b="1" i="0" u="sng" dirty="0">
                <a:solidFill>
                  <a:srgbClr val="000000"/>
                </a:solidFill>
                <a:effectLst/>
                <a:highlight>
                  <a:srgbClr val="00FF00"/>
                </a:highlight>
                <a:latin typeface="Calibri" panose="020F0502020204030204" pitchFamily="34" charset="0"/>
              </a:rPr>
              <a:t>without the consent </a:t>
            </a:r>
            <a:r>
              <a:rPr lang="en-US" sz="1800" b="0" i="0" dirty="0">
                <a:solidFill>
                  <a:srgbClr val="000000"/>
                </a:solidFill>
                <a:effectLst/>
                <a:latin typeface="Calibri" panose="020F0502020204030204" pitchFamily="34" charset="0"/>
              </a:rPr>
              <a:t>of the </a:t>
            </a:r>
            <a:r>
              <a:rPr lang="en-US" sz="1800" dirty="0">
                <a:solidFill>
                  <a:srgbClr val="000000"/>
                </a:solidFill>
                <a:latin typeface="Calibri" panose="020F0502020204030204" pitchFamily="34" charset="0"/>
              </a:rPr>
              <a:t>Complainant for the purpose of sexual degradation, sexual gratification, or sexual humiliation, or the Respondent forcing the touching by the Complainant of the Respondent’s clothed or unclothed body parts, without the consent of the Complainant for the purpose of sexual degradation, sexual gratification, or sexual humiliation. </a:t>
            </a:r>
            <a:endParaRPr lang="en-US" b="0" i="0" dirty="0">
              <a:solidFill>
                <a:srgbClr val="000000"/>
              </a:solidFill>
              <a:effectLst/>
              <a:latin typeface="Segoe UI" panose="020B0502040204020203" pitchFamily="34" charset="0"/>
            </a:endParaRPr>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dirty="0"/>
              <a:t>Definitions</a:t>
            </a:r>
          </a:p>
        </p:txBody>
      </p:sp>
    </p:spTree>
    <p:extLst>
      <p:ext uri="{BB962C8B-B14F-4D97-AF65-F5344CB8AC3E}">
        <p14:creationId xmlns:p14="http://schemas.microsoft.com/office/powerpoint/2010/main" val="3606836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Incest</a:t>
            </a:r>
            <a:r>
              <a:rPr lang="en-US" sz="1800" b="0" i="0" dirty="0">
                <a:solidFill>
                  <a:srgbClr val="000000"/>
                </a:solidFill>
                <a:effectLst/>
                <a:latin typeface="Calibri" panose="020F0502020204030204" pitchFamily="34" charset="0"/>
              </a:rPr>
              <a:t> is also a form of sexual assault when non-forcible </a:t>
            </a:r>
            <a:r>
              <a:rPr lang="en-US" sz="1800" b="1" i="0" u="sng" dirty="0">
                <a:solidFill>
                  <a:srgbClr val="000000"/>
                </a:solidFill>
                <a:effectLst/>
                <a:highlight>
                  <a:srgbClr val="FFFF00"/>
                </a:highlight>
                <a:latin typeface="Calibri" panose="020F0502020204030204" pitchFamily="34" charset="0"/>
              </a:rPr>
              <a:t>sexual intercourse </a:t>
            </a:r>
            <a:r>
              <a:rPr lang="en-US" sz="1800" b="0" i="0" dirty="0">
                <a:solidFill>
                  <a:srgbClr val="000000"/>
                </a:solidFill>
                <a:effectLst/>
                <a:latin typeface="Calibri" panose="020F0502020204030204" pitchFamily="34" charset="0"/>
              </a:rPr>
              <a:t>occurs </a:t>
            </a:r>
            <a:r>
              <a:rPr lang="en-US" sz="1800" b="1" i="0" u="sng" dirty="0">
                <a:solidFill>
                  <a:srgbClr val="000000"/>
                </a:solidFill>
                <a:effectLst/>
                <a:highlight>
                  <a:srgbClr val="00FF00"/>
                </a:highlight>
                <a:latin typeface="Calibri" panose="020F0502020204030204" pitchFamily="34" charset="0"/>
              </a:rPr>
              <a:t>between persons who are related to each other within the degrees wherein marriage is prohibited by Maryland law</a:t>
            </a:r>
            <a:r>
              <a:rPr lang="en-US" sz="1800" b="0" i="0" dirty="0">
                <a:solidFill>
                  <a:srgbClr val="000000"/>
                </a:solidFill>
                <a:effectLst/>
                <a:latin typeface="Calibri" panose="020F0502020204030204" pitchFamily="34" charset="0"/>
              </a:rPr>
              <a:t>. </a:t>
            </a:r>
          </a:p>
          <a:p>
            <a:pPr algn="l" rtl="0" fontAlgn="base"/>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r>
              <a:rPr lang="en-US" sz="1800" b="0" i="1" dirty="0">
                <a:solidFill>
                  <a:srgbClr val="000000"/>
                </a:solidFill>
                <a:effectLst/>
                <a:latin typeface="Calibri" panose="020F0502020204030204" pitchFamily="34" charset="0"/>
              </a:rPr>
              <a:t>Statutory Rape</a:t>
            </a:r>
            <a:r>
              <a:rPr lang="en-US" sz="1800" b="0" i="0" dirty="0">
                <a:solidFill>
                  <a:srgbClr val="000000"/>
                </a:solidFill>
                <a:effectLst/>
                <a:latin typeface="Calibri" panose="020F0502020204030204" pitchFamily="34" charset="0"/>
              </a:rPr>
              <a:t> is non-forcible </a:t>
            </a:r>
            <a:r>
              <a:rPr lang="en-US" sz="1800" b="1" i="0" u="sng" dirty="0">
                <a:solidFill>
                  <a:srgbClr val="000000"/>
                </a:solidFill>
                <a:effectLst/>
                <a:highlight>
                  <a:srgbClr val="00FFFF"/>
                </a:highlight>
                <a:latin typeface="Calibri" panose="020F0502020204030204" pitchFamily="34" charset="0"/>
              </a:rPr>
              <a:t>sexual intercourse </a:t>
            </a:r>
            <a:r>
              <a:rPr lang="en-US" sz="1800" b="0" i="0" dirty="0">
                <a:solidFill>
                  <a:srgbClr val="000000"/>
                </a:solidFill>
                <a:effectLst/>
                <a:latin typeface="Calibri" panose="020F0502020204030204" pitchFamily="34" charset="0"/>
              </a:rPr>
              <a:t>with a </a:t>
            </a:r>
            <a:r>
              <a:rPr lang="en-US" sz="1800" b="0" i="0" dirty="0">
                <a:solidFill>
                  <a:srgbClr val="000000"/>
                </a:solidFill>
                <a:effectLst/>
                <a:highlight>
                  <a:srgbClr val="FF00FF"/>
                </a:highlight>
                <a:latin typeface="Calibri" panose="020F0502020204030204" pitchFamily="34" charset="0"/>
              </a:rPr>
              <a:t>person who is under the statutory age of consent which is 16 years of age in the state of Maryland</a:t>
            </a:r>
            <a:r>
              <a:rPr lang="en-US" sz="1800" b="0" i="0" dirty="0">
                <a:solidFill>
                  <a:srgbClr val="000000"/>
                </a:solidFill>
                <a:effectLst/>
                <a:latin typeface="Calibri" panose="020F0502020204030204" pitchFamily="34" charset="0"/>
              </a:rPr>
              <a:t> (which means the victim must be under 16); however, 14- and 15-year-olds may consent if the offender is less than four years older than the victim. </a:t>
            </a:r>
            <a:endParaRPr lang="en-US" b="0" i="0" dirty="0">
              <a:solidFill>
                <a:srgbClr val="000000"/>
              </a:solidFill>
              <a:effectLst/>
              <a:latin typeface="Segoe UI" panose="020B0502040204020203" pitchFamily="34" charset="0"/>
            </a:endParaRPr>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375697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Dating Violence</a:t>
            </a:r>
            <a:r>
              <a:rPr lang="en-US" sz="1800" b="0" i="0" dirty="0">
                <a:solidFill>
                  <a:srgbClr val="000000"/>
                </a:solidFill>
                <a:effectLst/>
                <a:latin typeface="Calibri" panose="020F0502020204030204" pitchFamily="34" charset="0"/>
              </a:rPr>
              <a:t> violence committed by a person who is or has been in a social relationship of</a:t>
            </a:r>
          </a:p>
          <a:p>
            <a:pPr algn="l" rtl="0" fontAlgn="base"/>
            <a:r>
              <a:rPr lang="en-US" sz="1800" b="0" i="0" dirty="0">
                <a:solidFill>
                  <a:srgbClr val="000000"/>
                </a:solidFill>
                <a:effectLst/>
                <a:latin typeface="Calibri" panose="020F0502020204030204" pitchFamily="34" charset="0"/>
              </a:rPr>
              <a:t>a romantic or intimate nature with the Complainant. The existence of such a relationship shall be</a:t>
            </a:r>
          </a:p>
          <a:p>
            <a:pPr algn="l" rtl="0" fontAlgn="base"/>
            <a:r>
              <a:rPr lang="en-US" sz="1800" b="0" i="0" dirty="0">
                <a:solidFill>
                  <a:srgbClr val="000000"/>
                </a:solidFill>
                <a:effectLst/>
                <a:latin typeface="Calibri" panose="020F0502020204030204" pitchFamily="34" charset="0"/>
              </a:rPr>
              <a:t>determined based on the Complainant’s statement and with consideration of the length of the</a:t>
            </a:r>
          </a:p>
          <a:p>
            <a:pPr algn="l" rtl="0" fontAlgn="base"/>
            <a:r>
              <a:rPr lang="en-US" sz="1800" b="0" i="0" dirty="0">
                <a:solidFill>
                  <a:srgbClr val="000000"/>
                </a:solidFill>
                <a:effectLst/>
                <a:latin typeface="Calibri" panose="020F0502020204030204" pitchFamily="34" charset="0"/>
              </a:rPr>
              <a:t>relationship, the type of relationship, and the frequency of interaction between the persons</a:t>
            </a:r>
          </a:p>
          <a:p>
            <a:pPr algn="l" rtl="0" fontAlgn="base"/>
            <a:r>
              <a:rPr lang="en-US" sz="1800" b="0" i="0" dirty="0">
                <a:solidFill>
                  <a:srgbClr val="000000"/>
                </a:solidFill>
                <a:effectLst/>
                <a:latin typeface="Calibri" panose="020F0502020204030204" pitchFamily="34" charset="0"/>
              </a:rPr>
              <a:t>involved in the relationship. For the purposes of this definition, dating violence includes, but is</a:t>
            </a:r>
          </a:p>
          <a:p>
            <a:pPr algn="l" rtl="0" fontAlgn="base"/>
            <a:r>
              <a:rPr lang="en-US" sz="1800" b="0" i="0" dirty="0">
                <a:solidFill>
                  <a:srgbClr val="000000"/>
                </a:solidFill>
                <a:effectLst/>
                <a:latin typeface="Calibri" panose="020F0502020204030204" pitchFamily="34" charset="0"/>
              </a:rPr>
              <a:t>not limited to, sexual or physical abuse or the threat of such abuse. Dating violence does not</a:t>
            </a:r>
          </a:p>
          <a:p>
            <a:pPr algn="l" rtl="0" fontAlgn="base"/>
            <a:r>
              <a:rPr lang="en-US" sz="1800" b="0" i="0" dirty="0">
                <a:solidFill>
                  <a:srgbClr val="000000"/>
                </a:solidFill>
                <a:effectLst/>
                <a:latin typeface="Calibri" panose="020F0502020204030204" pitchFamily="34" charset="0"/>
              </a:rPr>
              <a:t>include acts covered under the definition of domestic violence.</a:t>
            </a:r>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4145933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Domestic Violence</a:t>
            </a:r>
            <a:r>
              <a:rPr lang="en-US" sz="1800" b="0" i="0" dirty="0">
                <a:solidFill>
                  <a:srgbClr val="000000"/>
                </a:solidFill>
                <a:effectLst/>
                <a:latin typeface="Calibri" panose="020F0502020204030204" pitchFamily="34" charset="0"/>
              </a:rPr>
              <a:t> is violence committed by a current or former spouse or intimate partner of the</a:t>
            </a:r>
          </a:p>
          <a:p>
            <a:pPr algn="l" rtl="0" fontAlgn="base"/>
            <a:r>
              <a:rPr lang="en-US" sz="1800" b="0" i="0" dirty="0">
                <a:solidFill>
                  <a:srgbClr val="000000"/>
                </a:solidFill>
                <a:effectLst/>
                <a:latin typeface="Calibri" panose="020F0502020204030204" pitchFamily="34" charset="0"/>
              </a:rPr>
              <a:t>Complainant; by a person with whom the Complainant shares a child in common; by a person</a:t>
            </a:r>
          </a:p>
          <a:p>
            <a:pPr algn="l" rtl="0" fontAlgn="base"/>
            <a:r>
              <a:rPr lang="en-US" sz="1800" b="0" i="0" dirty="0">
                <a:solidFill>
                  <a:srgbClr val="000000"/>
                </a:solidFill>
                <a:effectLst/>
                <a:latin typeface="Calibri" panose="020F0502020204030204" pitchFamily="34" charset="0"/>
              </a:rPr>
              <a:t>who is cohabitating with or has cohabitated with the Complainant as a spouse or intimate partner;</a:t>
            </a:r>
          </a:p>
          <a:p>
            <a:pPr algn="l" rtl="0" fontAlgn="base"/>
            <a:r>
              <a:rPr lang="en-US" sz="1800" b="0" i="0" dirty="0">
                <a:solidFill>
                  <a:srgbClr val="000000"/>
                </a:solidFill>
                <a:effectLst/>
                <a:latin typeface="Calibri" panose="020F0502020204030204" pitchFamily="34" charset="0"/>
              </a:rPr>
              <a:t>by a person similarly situated to a spouse of the Complainant, or by any other person against an</a:t>
            </a:r>
          </a:p>
          <a:p>
            <a:pPr algn="l" rtl="0" fontAlgn="base"/>
            <a:r>
              <a:rPr lang="en-US" sz="1800" b="0" i="0" dirty="0">
                <a:solidFill>
                  <a:srgbClr val="000000"/>
                </a:solidFill>
                <a:effectLst/>
                <a:latin typeface="Calibri" panose="020F0502020204030204" pitchFamily="34" charset="0"/>
              </a:rPr>
              <a:t>adult or youth Complainant protected from those acts by domestic or family violence laws of</a:t>
            </a:r>
          </a:p>
          <a:p>
            <a:pPr algn="l" rtl="0" fontAlgn="base"/>
            <a:r>
              <a:rPr lang="en-US" sz="1800" b="0" i="0" dirty="0">
                <a:solidFill>
                  <a:srgbClr val="000000"/>
                </a:solidFill>
                <a:effectLst/>
                <a:latin typeface="Calibri" panose="020F0502020204030204" pitchFamily="34" charset="0"/>
              </a:rPr>
              <a:t>Maryland. </a:t>
            </a:r>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1579290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Stalking i</a:t>
            </a:r>
            <a:r>
              <a:rPr lang="en-US" sz="1800" b="0" i="0" dirty="0">
                <a:solidFill>
                  <a:srgbClr val="000000"/>
                </a:solidFill>
                <a:effectLst/>
                <a:latin typeface="Calibri" panose="020F0502020204030204" pitchFamily="34" charset="0"/>
              </a:rPr>
              <a:t>s defined </a:t>
            </a:r>
            <a:r>
              <a:rPr lang="en-US" sz="1800" b="1" i="0" u="sng" dirty="0">
                <a:solidFill>
                  <a:srgbClr val="000000"/>
                </a:solidFill>
                <a:effectLst/>
                <a:highlight>
                  <a:srgbClr val="FFFF00"/>
                </a:highlight>
                <a:latin typeface="Calibri" panose="020F0502020204030204" pitchFamily="34" charset="0"/>
              </a:rPr>
              <a:t>as engaging in a course of conduct </a:t>
            </a:r>
            <a:r>
              <a:rPr lang="en-US" sz="1800" b="1" i="0" u="sng" dirty="0">
                <a:solidFill>
                  <a:srgbClr val="000000"/>
                </a:solidFill>
                <a:effectLst/>
                <a:highlight>
                  <a:srgbClr val="00FF00"/>
                </a:highlight>
                <a:latin typeface="Calibri" panose="020F0502020204030204" pitchFamily="34" charset="0"/>
              </a:rPr>
              <a:t>directed at a specific person </a:t>
            </a:r>
            <a:r>
              <a:rPr lang="en-US" sz="1800" b="0" i="0" dirty="0">
                <a:solidFill>
                  <a:srgbClr val="000000"/>
                </a:solidFill>
                <a:effectLst/>
                <a:latin typeface="Calibri" panose="020F0502020204030204" pitchFamily="34" charset="0"/>
              </a:rPr>
              <a:t>that would </a:t>
            </a:r>
            <a:r>
              <a:rPr lang="en-US" sz="1800" b="1" i="0" u="sng" dirty="0">
                <a:solidFill>
                  <a:srgbClr val="000000"/>
                </a:solidFill>
                <a:effectLst/>
                <a:highlight>
                  <a:srgbClr val="00FFFF"/>
                </a:highlight>
                <a:latin typeface="Calibri" panose="020F0502020204030204" pitchFamily="34" charset="0"/>
              </a:rPr>
              <a:t>cause a reasonable person to fear for the person’s safety or the safety of others or suffer substantial emotional distress</a:t>
            </a:r>
            <a:r>
              <a:rPr lang="en-US" sz="1800" b="0" i="0" dirty="0">
                <a:solidFill>
                  <a:srgbClr val="000000"/>
                </a:solidFill>
                <a:effectLst/>
                <a:latin typeface="Calibri" panose="020F0502020204030204" pitchFamily="34" charset="0"/>
              </a:rPr>
              <a:t>. A course of conduct means two or more acts, including, but not limited to, acts in which the Respondent directly, indirectly, or through third Parties, by any action, method, device, or means, follows, monitors, observes, surveils, threatens, or communicates to or about a person, or interferes with a person’s property. Substantial emotional distress means significant mental suffering or anguish that may but does not necessarily require medical or other</a:t>
            </a:r>
          </a:p>
          <a:p>
            <a:pPr algn="l" rtl="0" fontAlgn="base"/>
            <a:r>
              <a:rPr lang="en-US" sz="1800" b="0" i="0" dirty="0">
                <a:solidFill>
                  <a:srgbClr val="000000"/>
                </a:solidFill>
                <a:effectLst/>
                <a:latin typeface="Calibri" panose="020F0502020204030204" pitchFamily="34" charset="0"/>
              </a:rPr>
              <a:t>professional treatment or counseling</a:t>
            </a:r>
          </a:p>
          <a:p>
            <a:pPr algn="l" rtl="0" fontAlgn="base"/>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263224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7711681-29E8-439C-812A-326E5787D760}"/>
              </a:ext>
            </a:extLst>
          </p:cNvPr>
          <p:cNvSpPr>
            <a:spLocks noGrp="1"/>
          </p:cNvSpPr>
          <p:nvPr>
            <p:ph type="subTitle" idx="1"/>
          </p:nvPr>
        </p:nvSpPr>
        <p:spPr/>
        <p:txBody>
          <a:bodyPr/>
          <a:lstStyle/>
          <a:p>
            <a:pPr marL="342900" indent="-342900" algn="l">
              <a:buFont typeface="Arial" panose="020B0604020202020204" pitchFamily="34" charset="0"/>
              <a:buChar char="•"/>
            </a:pPr>
            <a:r>
              <a:rPr lang="en-US" dirty="0"/>
              <a:t>“Could not be objective toward them based on previous interactions”</a:t>
            </a:r>
          </a:p>
          <a:p>
            <a:pPr marL="800100" lvl="1" indent="-342900" algn="l">
              <a:buFont typeface="Arial" panose="020B0604020202020204" pitchFamily="34" charset="0"/>
              <a:buChar char="•"/>
            </a:pPr>
            <a:r>
              <a:rPr lang="en-US" dirty="0"/>
              <a:t>Notify us if you have had any interactions with the parties or witnesses</a:t>
            </a:r>
          </a:p>
          <a:p>
            <a:pPr marL="800100" lvl="1" indent="-342900" algn="l">
              <a:buFont typeface="Arial" panose="020B0604020202020204" pitchFamily="34" charset="0"/>
              <a:buChar char="•"/>
            </a:pPr>
            <a:r>
              <a:rPr lang="en-US" dirty="0"/>
              <a:t>Perceived and actual bias</a:t>
            </a:r>
          </a:p>
          <a:p>
            <a:pPr marL="1257300" lvl="2" indent="-342900" algn="l">
              <a:buFont typeface="Arial" panose="020B0604020202020204" pitchFamily="34" charset="0"/>
              <a:buChar char="•"/>
            </a:pPr>
            <a:r>
              <a:rPr lang="en-US" dirty="0"/>
              <a:t>Bad grade</a:t>
            </a:r>
          </a:p>
          <a:p>
            <a:pPr marL="1257300" lvl="2" indent="-342900" algn="l">
              <a:buFont typeface="Arial" panose="020B0604020202020204" pitchFamily="34" charset="0"/>
              <a:buChar char="•"/>
            </a:pPr>
            <a:r>
              <a:rPr lang="en-US" dirty="0"/>
              <a:t>A previous disagreement with the party</a:t>
            </a:r>
          </a:p>
          <a:p>
            <a:pPr marL="1257300" lvl="2" indent="-342900" algn="l">
              <a:buFont typeface="Arial" panose="020B0604020202020204" pitchFamily="34" charset="0"/>
              <a:buChar char="•"/>
            </a:pPr>
            <a:r>
              <a:rPr lang="en-US" dirty="0"/>
              <a:t>A positive relationship with the party</a:t>
            </a:r>
          </a:p>
          <a:p>
            <a:pPr marL="1714500" lvl="3" indent="-342900" algn="l">
              <a:buFont typeface="Arial" panose="020B0604020202020204" pitchFamily="34" charset="0"/>
              <a:buChar char="•"/>
            </a:pPr>
            <a:r>
              <a:rPr lang="en-US" dirty="0"/>
              <a:t>Advise a party’s student group</a:t>
            </a:r>
          </a:p>
          <a:p>
            <a:pPr marL="1714500" lvl="3" indent="-342900" algn="l">
              <a:buFont typeface="Arial" panose="020B0604020202020204" pitchFamily="34" charset="0"/>
              <a:buChar char="•"/>
            </a:pPr>
            <a:r>
              <a:rPr lang="en-US" dirty="0"/>
              <a:t>Supervises the party</a:t>
            </a:r>
          </a:p>
          <a:p>
            <a:pPr marL="1257300" lvl="2" indent="-342900" algn="l">
              <a:buFont typeface="Arial" panose="020B0604020202020204" pitchFamily="34" charset="0"/>
              <a:buChar char="•"/>
            </a:pPr>
            <a:r>
              <a:rPr lang="en-US" dirty="0"/>
              <a:t>Social media posts that parties should or should not be believed</a:t>
            </a:r>
          </a:p>
          <a:p>
            <a:pPr marL="1257300" lvl="2" indent="-342900" algn="l">
              <a:buFont typeface="Arial" panose="020B0604020202020204" pitchFamily="34" charset="0"/>
              <a:buChar char="•"/>
            </a:pPr>
            <a:r>
              <a:rPr lang="en-US" dirty="0"/>
              <a:t>Others?</a:t>
            </a:r>
          </a:p>
        </p:txBody>
      </p:sp>
      <p:sp>
        <p:nvSpPr>
          <p:cNvPr id="3" name="Title 2">
            <a:extLst>
              <a:ext uri="{FF2B5EF4-FFF2-40B4-BE49-F238E27FC236}">
                <a16:creationId xmlns:a16="http://schemas.microsoft.com/office/drawing/2014/main" id="{9F1636C1-C77F-48C9-A86C-CD0DD25C9AFE}"/>
              </a:ext>
            </a:extLst>
          </p:cNvPr>
          <p:cNvSpPr>
            <a:spLocks noGrp="1"/>
          </p:cNvSpPr>
          <p:nvPr>
            <p:ph type="ctrTitle"/>
          </p:nvPr>
        </p:nvSpPr>
        <p:spPr/>
        <p:txBody>
          <a:bodyPr/>
          <a:lstStyle/>
          <a:p>
            <a:r>
              <a:rPr lang="en-US" dirty="0"/>
              <a:t>Bias</a:t>
            </a:r>
          </a:p>
        </p:txBody>
      </p:sp>
    </p:spTree>
    <p:extLst>
      <p:ext uri="{BB962C8B-B14F-4D97-AF65-F5344CB8AC3E}">
        <p14:creationId xmlns:p14="http://schemas.microsoft.com/office/powerpoint/2010/main" val="192257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1ADBA47-1E84-4692-850E-ED9AA531BF5A}"/>
              </a:ext>
            </a:extLst>
          </p:cNvPr>
          <p:cNvSpPr>
            <a:spLocks noGrp="1"/>
          </p:cNvSpPr>
          <p:nvPr>
            <p:ph type="subTitle" idx="1"/>
          </p:nvPr>
        </p:nvSpPr>
        <p:spPr/>
        <p:txBody>
          <a:bodyPr/>
          <a:lstStyle/>
          <a:p>
            <a:pPr marL="342900" indent="-342900" algn="l">
              <a:buFont typeface="Arial" panose="020B0604020202020204" pitchFamily="34" charset="0"/>
              <a:buChar char="•"/>
            </a:pPr>
            <a:r>
              <a:rPr lang="en-US" dirty="0">
                <a:latin typeface="Arial Narrow" panose="020B0606020202030204" pitchFamily="34" charset="0"/>
              </a:rPr>
              <a:t>Do not pre-judge information</a:t>
            </a:r>
          </a:p>
          <a:p>
            <a:pPr marL="800100" lvl="1" indent="-342900" algn="l">
              <a:buFont typeface="Arial" panose="020B0604020202020204" pitchFamily="34" charset="0"/>
              <a:buChar char="•"/>
            </a:pPr>
            <a:r>
              <a:rPr lang="en-US" dirty="0">
                <a:latin typeface="Arial Narrow" panose="020B0606020202030204" pitchFamily="34" charset="0"/>
              </a:rPr>
              <a:t>Hearing the case before deciding it</a:t>
            </a:r>
          </a:p>
          <a:p>
            <a:pPr marL="342900" indent="-342900" algn="l">
              <a:buFont typeface="Arial" panose="020B0604020202020204" pitchFamily="34" charset="0"/>
              <a:buChar char="•"/>
            </a:pPr>
            <a:r>
              <a:rPr lang="en-US" dirty="0">
                <a:latin typeface="Arial Narrow" panose="020B0606020202030204" pitchFamily="34" charset="0"/>
                <a:cs typeface="Arial" panose="020B0604020202020204" pitchFamily="34" charset="0"/>
              </a:rPr>
              <a:t>“R</a:t>
            </a:r>
            <a:r>
              <a:rPr lang="en-US" b="0" i="0" dirty="0">
                <a:solidFill>
                  <a:srgbClr val="000000"/>
                </a:solidFill>
                <a:effectLst/>
                <a:latin typeface="Arial Narrow" panose="020B0606020202030204" pitchFamily="34" charset="0"/>
                <a:cs typeface="Arial" panose="020B0604020202020204" pitchFamily="34" charset="0"/>
              </a:rPr>
              <a:t>espondent is presumed not responsible for the alleged conduct” until conclusion of a grievance process</a:t>
            </a:r>
            <a:endParaRPr lang="en-US" dirty="0">
              <a:latin typeface="Arial Narrow" panose="020B0606020202030204" pitchFamily="34" charset="0"/>
              <a:cs typeface="Arial" panose="020B0604020202020204" pitchFamily="34" charset="0"/>
            </a:endParaRPr>
          </a:p>
        </p:txBody>
      </p:sp>
      <p:sp>
        <p:nvSpPr>
          <p:cNvPr id="3" name="Title 2">
            <a:extLst>
              <a:ext uri="{FF2B5EF4-FFF2-40B4-BE49-F238E27FC236}">
                <a16:creationId xmlns:a16="http://schemas.microsoft.com/office/drawing/2014/main" id="{E3F5B16E-1FF5-45D0-BD0B-518F8AF74761}"/>
              </a:ext>
            </a:extLst>
          </p:cNvPr>
          <p:cNvSpPr>
            <a:spLocks noGrp="1"/>
          </p:cNvSpPr>
          <p:nvPr>
            <p:ph type="ctrTitle"/>
          </p:nvPr>
        </p:nvSpPr>
        <p:spPr/>
        <p:txBody>
          <a:bodyPr/>
          <a:lstStyle/>
          <a:p>
            <a:r>
              <a:rPr lang="en-US" dirty="0"/>
              <a:t>Bias</a:t>
            </a:r>
          </a:p>
        </p:txBody>
      </p:sp>
    </p:spTree>
    <p:extLst>
      <p:ext uri="{BB962C8B-B14F-4D97-AF65-F5344CB8AC3E}">
        <p14:creationId xmlns:p14="http://schemas.microsoft.com/office/powerpoint/2010/main" val="2143885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E5E401-2267-4F2D-8568-E83AF4EC94B7}"/>
              </a:ext>
            </a:extLst>
          </p:cNvPr>
          <p:cNvSpPr>
            <a:spLocks noGrp="1"/>
          </p:cNvSpPr>
          <p:nvPr>
            <p:ph idx="1"/>
          </p:nvPr>
        </p:nvSpPr>
        <p:spPr>
          <a:xfrm>
            <a:off x="609600" y="1847461"/>
            <a:ext cx="11277600" cy="3638939"/>
          </a:xfrm>
        </p:spPr>
        <p:txBody>
          <a:bodyPr/>
          <a:lstStyle/>
          <a:p>
            <a:pPr marL="285750" indent="-285750">
              <a:buFont typeface="Arial" panose="020B0604020202020204" pitchFamily="34" charset="0"/>
              <a:buChar char="•"/>
            </a:pPr>
            <a:r>
              <a:rPr lang="en-US" dirty="0"/>
              <a:t>Regulations require parties to be seen and heard when answering questions in Title IX cases</a:t>
            </a:r>
          </a:p>
          <a:p>
            <a:pPr marL="493669" lvl="1" indent="-285750">
              <a:buFont typeface="Arial" panose="020B0604020202020204" pitchFamily="34" charset="0"/>
              <a:buChar char="•"/>
            </a:pPr>
            <a:r>
              <a:rPr lang="en-US" dirty="0"/>
              <a:t>Regulations do not require parties to watch or listen</a:t>
            </a:r>
          </a:p>
          <a:p>
            <a:pPr marL="493669" lvl="1" indent="-285750">
              <a:buFont typeface="Arial" panose="020B0604020202020204" pitchFamily="34" charset="0"/>
              <a:buChar char="•"/>
            </a:pPr>
            <a:r>
              <a:rPr lang="en-US" dirty="0"/>
              <a:t>We will utilize Zoom or similar platforms to conduct the hearings</a:t>
            </a:r>
          </a:p>
          <a:p>
            <a:pPr marL="493669" lvl="1" indent="-285750">
              <a:buFont typeface="Arial" panose="020B0604020202020204" pitchFamily="34" charset="0"/>
              <a:buChar char="•"/>
            </a:pPr>
            <a:r>
              <a:rPr lang="en-US" dirty="0"/>
              <a:t>Parties not answering questions may be asked to turn off their cameras and mute themselves</a:t>
            </a:r>
          </a:p>
          <a:p>
            <a:pPr marL="493669" lvl="1" indent="-285750">
              <a:buFont typeface="Arial" panose="020B0604020202020204" pitchFamily="34" charset="0"/>
              <a:buChar char="•"/>
            </a:pPr>
            <a:r>
              <a:rPr lang="en-US" dirty="0"/>
              <a:t>Parties and their advisors will be able to connect via phone or breakout room</a:t>
            </a:r>
          </a:p>
          <a:p>
            <a:pPr marL="493669" lvl="1" indent="-285750">
              <a:buFont typeface="Arial" panose="020B0604020202020204" pitchFamily="34" charset="0"/>
              <a:buChar char="•"/>
            </a:pPr>
            <a:r>
              <a:rPr lang="en-US" dirty="0"/>
              <a:t>A practice session may be conducted in the pre-hearing conference, if </a:t>
            </a:r>
            <a:r>
              <a:rPr lang="en-US" dirty="0" err="1"/>
              <a:t>requestsed</a:t>
            </a:r>
            <a:endParaRPr lang="en-US" dirty="0"/>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Regulations do not apply to non-Title IX cases</a:t>
            </a:r>
          </a:p>
          <a:p>
            <a:pPr marL="493669" lvl="1" indent="-285750">
              <a:buFont typeface="Arial" panose="020B0604020202020204" pitchFamily="34" charset="0"/>
              <a:buChar char="•"/>
            </a:pPr>
            <a:r>
              <a:rPr lang="en-US" dirty="0"/>
              <a:t>We are only required for parties to be heard</a:t>
            </a:r>
          </a:p>
          <a:p>
            <a:pPr marL="493669" lvl="1" indent="-285750">
              <a:buFont typeface="Arial" panose="020B0604020202020204" pitchFamily="34" charset="0"/>
              <a:buChar char="•"/>
            </a:pPr>
            <a:r>
              <a:rPr lang="en-US" dirty="0"/>
              <a:t>This may be done through phone and/or a combination of zoom and breakout rooms</a:t>
            </a:r>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343DE1BE-4B13-466D-A454-C4A0706E0F87}"/>
              </a:ext>
            </a:extLst>
          </p:cNvPr>
          <p:cNvSpPr>
            <a:spLocks noGrp="1"/>
          </p:cNvSpPr>
          <p:nvPr>
            <p:ph type="ctrTitle"/>
          </p:nvPr>
        </p:nvSpPr>
        <p:spPr>
          <a:xfrm>
            <a:off x="609600" y="718457"/>
            <a:ext cx="11277600" cy="885371"/>
          </a:xfrm>
        </p:spPr>
        <p:txBody>
          <a:bodyPr/>
          <a:lstStyle/>
          <a:p>
            <a:r>
              <a:rPr lang="en-US" dirty="0"/>
              <a:t>Technology overview</a:t>
            </a:r>
          </a:p>
        </p:txBody>
      </p:sp>
    </p:spTree>
    <p:extLst>
      <p:ext uri="{BB962C8B-B14F-4D97-AF65-F5344CB8AC3E}">
        <p14:creationId xmlns:p14="http://schemas.microsoft.com/office/powerpoint/2010/main" val="355563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09ACD-6395-4845-9FC8-C497DC0F97DB}"/>
              </a:ext>
            </a:extLst>
          </p:cNvPr>
          <p:cNvSpPr>
            <a:spLocks noGrp="1"/>
          </p:cNvSpPr>
          <p:nvPr>
            <p:ph type="ctrTitle"/>
          </p:nvPr>
        </p:nvSpPr>
        <p:spPr>
          <a:xfrm>
            <a:off x="838200" y="556995"/>
            <a:ext cx="10515600" cy="1133693"/>
          </a:xfrm>
        </p:spPr>
        <p:txBody>
          <a:bodyPr vert="horz" lIns="91440" tIns="45720" rIns="91440" bIns="45720" rtlCol="0" anchor="ctr">
            <a:normAutofit/>
          </a:bodyPr>
          <a:lstStyle/>
          <a:p>
            <a:pPr>
              <a:lnSpc>
                <a:spcPct val="90000"/>
              </a:lnSpc>
            </a:pPr>
            <a:r>
              <a:rPr lang="en-US" sz="5200" kern="1200">
                <a:solidFill>
                  <a:schemeClr val="tx1"/>
                </a:solidFill>
                <a:latin typeface="+mj-lt"/>
                <a:ea typeface="+mj-ea"/>
                <a:cs typeface="+mj-cs"/>
              </a:rPr>
              <a:t>Overview of today</a:t>
            </a:r>
          </a:p>
        </p:txBody>
      </p:sp>
      <p:graphicFrame>
        <p:nvGraphicFramePr>
          <p:cNvPr id="5" name="Text Placeholder 1">
            <a:extLst>
              <a:ext uri="{FF2B5EF4-FFF2-40B4-BE49-F238E27FC236}">
                <a16:creationId xmlns:a16="http://schemas.microsoft.com/office/drawing/2014/main" id="{564172C1-F42C-DC20-6A9D-E93B9367592B}"/>
              </a:ext>
            </a:extLst>
          </p:cNvPr>
          <p:cNvGraphicFramePr/>
          <p:nvPr>
            <p:extLst>
              <p:ext uri="{D42A27DB-BD31-4B8C-83A1-F6EECF244321}">
                <p14:modId xmlns:p14="http://schemas.microsoft.com/office/powerpoint/2010/main" val="28196666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405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919EFBF8-3435-41AA-A79C-9493725F9A7B}"/>
              </a:ext>
            </a:extLst>
          </p:cNvPr>
          <p:cNvSpPr>
            <a:spLocks noGrp="1"/>
          </p:cNvSpPr>
          <p:nvPr>
            <p:ph type="subTitle" idx="1"/>
          </p:nvPr>
        </p:nvSpPr>
        <p:spPr/>
        <p:txBody>
          <a:bodyPr/>
          <a:lstStyle/>
          <a:p>
            <a:pPr marL="342900" indent="-342900">
              <a:buFont typeface="Arial" panose="020B0604020202020204" pitchFamily="34" charset="0"/>
              <a:buChar char="•"/>
            </a:pPr>
            <a:r>
              <a:rPr lang="en-US" dirty="0"/>
              <a:t>Pre-hearing conference</a:t>
            </a:r>
          </a:p>
          <a:p>
            <a:pPr marL="342900" indent="-342900">
              <a:buFont typeface="Arial" panose="020B0604020202020204" pitchFamily="34" charset="0"/>
              <a:buChar char="•"/>
            </a:pPr>
            <a:r>
              <a:rPr lang="en-US" dirty="0"/>
              <a:t>Day of hearing preparation</a:t>
            </a:r>
          </a:p>
          <a:p>
            <a:pPr marL="342900" indent="-342900">
              <a:buFont typeface="Arial" panose="020B0604020202020204" pitchFamily="34" charset="0"/>
              <a:buChar char="•"/>
            </a:pPr>
            <a:r>
              <a:rPr lang="en-US" dirty="0"/>
              <a:t>Agenda for hearing</a:t>
            </a:r>
          </a:p>
          <a:p>
            <a:pPr marL="342900" indent="-342900">
              <a:buFont typeface="Arial" panose="020B0604020202020204" pitchFamily="34" charset="0"/>
              <a:buChar char="•"/>
            </a:pPr>
            <a:r>
              <a:rPr lang="en-US" dirty="0"/>
              <a:t>Cross examination</a:t>
            </a:r>
          </a:p>
          <a:p>
            <a:pPr marL="342900" indent="-342900">
              <a:buFont typeface="Arial" panose="020B0604020202020204" pitchFamily="34" charset="0"/>
              <a:buChar char="•"/>
            </a:pPr>
            <a:r>
              <a:rPr lang="en-US" dirty="0"/>
              <a:t>Hearing outcome</a:t>
            </a:r>
          </a:p>
        </p:txBody>
      </p:sp>
      <p:sp>
        <p:nvSpPr>
          <p:cNvPr id="4" name="Title 3">
            <a:extLst>
              <a:ext uri="{FF2B5EF4-FFF2-40B4-BE49-F238E27FC236}">
                <a16:creationId xmlns:a16="http://schemas.microsoft.com/office/drawing/2014/main" id="{83858800-C47F-46E3-B8CA-1E9692D09549}"/>
              </a:ext>
            </a:extLst>
          </p:cNvPr>
          <p:cNvSpPr>
            <a:spLocks noGrp="1"/>
          </p:cNvSpPr>
          <p:nvPr>
            <p:ph type="ctrTitle"/>
          </p:nvPr>
        </p:nvSpPr>
        <p:spPr/>
        <p:txBody>
          <a:bodyPr/>
          <a:lstStyle/>
          <a:p>
            <a:r>
              <a:rPr lang="en-US" dirty="0"/>
              <a:t>Overview of hearing</a:t>
            </a:r>
          </a:p>
        </p:txBody>
      </p:sp>
    </p:spTree>
    <p:extLst>
      <p:ext uri="{BB962C8B-B14F-4D97-AF65-F5344CB8AC3E}">
        <p14:creationId xmlns:p14="http://schemas.microsoft.com/office/powerpoint/2010/main" val="3660459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68057CB0-1A97-4BA4-9A38-5439BB9F4C6B}"/>
              </a:ext>
            </a:extLst>
          </p:cNvPr>
          <p:cNvSpPr>
            <a:spLocks noGrp="1"/>
          </p:cNvSpPr>
          <p:nvPr>
            <p:ph type="body" sz="half" idx="2"/>
          </p:nvPr>
        </p:nvSpPr>
        <p:spPr/>
        <p:txBody>
          <a:bodyPr>
            <a:normAutofit/>
          </a:bodyPr>
          <a:lstStyle/>
          <a:p>
            <a:pPr marL="285750" indent="-285750">
              <a:spcAft>
                <a:spcPts val="600"/>
              </a:spcAft>
              <a:buFont typeface="Arial" panose="020B0604020202020204" pitchFamily="34" charset="0"/>
              <a:buChar char="•"/>
            </a:pPr>
            <a:r>
              <a:rPr lang="en-US"/>
              <a:t>Pre-hearing Conference will be scheduled after investigation report has been finalized and before the scheduled hearing (likely within 10 days of the report being finalized)</a:t>
            </a:r>
          </a:p>
          <a:p>
            <a:pPr marL="285750" indent="-285750">
              <a:spcAft>
                <a:spcPts val="600"/>
              </a:spcAft>
              <a:buFont typeface="Arial" panose="020B0604020202020204" pitchFamily="34" charset="0"/>
              <a:buChar char="•"/>
            </a:pPr>
            <a:r>
              <a:rPr lang="en-US"/>
              <a:t>Prior to or during conference, student will be asked to complete a panel member strike list</a:t>
            </a:r>
          </a:p>
          <a:p>
            <a:pPr marL="285750" indent="-285750">
              <a:spcAft>
                <a:spcPts val="600"/>
              </a:spcAft>
              <a:buFont typeface="Arial" panose="020B0604020202020204" pitchFamily="34" charset="0"/>
              <a:buChar char="•"/>
            </a:pPr>
            <a:r>
              <a:rPr lang="en-US"/>
              <a:t>Student should submit questions or topics about which they wish ask at the hearing 2 business days prior to conference</a:t>
            </a:r>
          </a:p>
          <a:p>
            <a:pPr marL="493669" lvl="1" indent="-285750">
              <a:spcAft>
                <a:spcPts val="600"/>
              </a:spcAft>
              <a:buFont typeface="Arial" panose="020B0604020202020204" pitchFamily="34" charset="0"/>
              <a:buChar char="•"/>
            </a:pPr>
            <a:r>
              <a:rPr lang="en-US" sz="1600"/>
              <a:t>Chair will rule on relevance and document ruling</a:t>
            </a:r>
          </a:p>
          <a:p>
            <a:pPr marL="493669" lvl="1" indent="-285750">
              <a:spcAft>
                <a:spcPts val="600"/>
              </a:spcAft>
              <a:buFont typeface="Arial" panose="020B0604020202020204" pitchFamily="34" charset="0"/>
              <a:buChar char="•"/>
            </a:pPr>
            <a:r>
              <a:rPr lang="en-US" sz="1600"/>
              <a:t>Does not preclude questions from being asked, especially based on testimony provided</a:t>
            </a:r>
          </a:p>
          <a:p>
            <a:pPr marL="285750" indent="-285750">
              <a:spcAft>
                <a:spcPts val="600"/>
              </a:spcAft>
              <a:buFont typeface="Arial" panose="020B0604020202020204" pitchFamily="34" charset="0"/>
              <a:buChar char="•"/>
            </a:pPr>
            <a:r>
              <a:rPr lang="en-US"/>
              <a:t>Chair may consider arguments for relevance and document ruling</a:t>
            </a:r>
          </a:p>
          <a:p>
            <a:pPr marL="285750" indent="-285750">
              <a:spcAft>
                <a:spcPts val="600"/>
              </a:spcAft>
              <a:buFont typeface="Arial" panose="020B0604020202020204" pitchFamily="34" charset="0"/>
              <a:buChar char="•"/>
            </a:pPr>
            <a:r>
              <a:rPr lang="en-US"/>
              <a:t>Chair will conduct a technology overview</a:t>
            </a:r>
          </a:p>
          <a:p>
            <a:pPr marL="285750" indent="-285750">
              <a:spcAft>
                <a:spcPts val="600"/>
              </a:spcAft>
              <a:buFont typeface="Arial" panose="020B0604020202020204" pitchFamily="34" charset="0"/>
              <a:buChar char="•"/>
            </a:pPr>
            <a:r>
              <a:rPr lang="en-US"/>
              <a:t>Chair will review the hearing agenda</a:t>
            </a:r>
          </a:p>
          <a:p>
            <a:pPr marL="285750" indent="-285750">
              <a:spcAft>
                <a:spcPts val="600"/>
              </a:spcAft>
              <a:buFont typeface="Arial" panose="020B0604020202020204" pitchFamily="34" charset="0"/>
              <a:buChar char="•"/>
            </a:pPr>
            <a:r>
              <a:rPr lang="en-US"/>
              <a:t>Chair will review advisor roles and responsibilities</a:t>
            </a:r>
          </a:p>
        </p:txBody>
      </p:sp>
      <p:sp>
        <p:nvSpPr>
          <p:cNvPr id="3" name="Title 2">
            <a:extLst>
              <a:ext uri="{FF2B5EF4-FFF2-40B4-BE49-F238E27FC236}">
                <a16:creationId xmlns:a16="http://schemas.microsoft.com/office/drawing/2014/main" id="{9FD33B7A-0B43-474B-BA7B-EA99316EF676}"/>
              </a:ext>
            </a:extLst>
          </p:cNvPr>
          <p:cNvSpPr>
            <a:spLocks noGrp="1"/>
          </p:cNvSpPr>
          <p:nvPr>
            <p:ph type="ctrTitle"/>
          </p:nvPr>
        </p:nvSpPr>
        <p:spPr/>
        <p:txBody>
          <a:bodyPr anchor="b">
            <a:normAutofit/>
          </a:bodyPr>
          <a:lstStyle/>
          <a:p>
            <a:r>
              <a:rPr lang="en-US" dirty="0"/>
              <a:t>Pre-hearing conference</a:t>
            </a:r>
          </a:p>
        </p:txBody>
      </p:sp>
    </p:spTree>
    <p:extLst>
      <p:ext uri="{BB962C8B-B14F-4D97-AF65-F5344CB8AC3E}">
        <p14:creationId xmlns:p14="http://schemas.microsoft.com/office/powerpoint/2010/main" val="128399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21AB47-7EAB-4C58-AFA9-3F4963F5E563}"/>
              </a:ext>
            </a:extLst>
          </p:cNvPr>
          <p:cNvSpPr>
            <a:spLocks noGrp="1"/>
          </p:cNvSpPr>
          <p:nvPr>
            <p:ph idx="1"/>
          </p:nvPr>
        </p:nvSpPr>
        <p:spPr>
          <a:xfrm>
            <a:off x="609600" y="1384917"/>
            <a:ext cx="11277600" cy="4101483"/>
          </a:xfrm>
        </p:spPr>
        <p:txBody>
          <a:bodyPr/>
          <a:lstStyle/>
          <a:p>
            <a:pPr marL="285750" indent="-285750">
              <a:buFont typeface="Arial" panose="020B0604020202020204" pitchFamily="34" charset="0"/>
              <a:buChar char="•"/>
            </a:pPr>
            <a:r>
              <a:rPr lang="en-US" dirty="0"/>
              <a:t>Review and understand all charges</a:t>
            </a:r>
          </a:p>
          <a:p>
            <a:pPr marL="285750" indent="-285750">
              <a:buFont typeface="Arial" panose="020B0604020202020204" pitchFamily="34" charset="0"/>
              <a:buChar char="•"/>
            </a:pPr>
            <a:r>
              <a:rPr lang="en-US" dirty="0"/>
              <a:t>Review all material carefully and check with chair for questions or concerns</a:t>
            </a:r>
          </a:p>
          <a:p>
            <a:pPr marL="493669" lvl="1" indent="-285750">
              <a:buFont typeface="Arial" panose="020B0604020202020204" pitchFamily="34" charset="0"/>
              <a:buChar char="•"/>
            </a:pPr>
            <a:r>
              <a:rPr lang="en-US" dirty="0"/>
              <a:t>Ensure you have all information referenced</a:t>
            </a:r>
          </a:p>
          <a:p>
            <a:pPr marL="285750" indent="-285750">
              <a:buFont typeface="Arial" panose="020B0604020202020204" pitchFamily="34" charset="0"/>
              <a:buChar char="•"/>
            </a:pPr>
            <a:r>
              <a:rPr lang="en-US" dirty="0"/>
              <a:t>Review it a second time and note all consistencies between parties</a:t>
            </a:r>
          </a:p>
          <a:p>
            <a:pPr marL="285750" indent="-285750">
              <a:buFont typeface="Arial" panose="020B0604020202020204" pitchFamily="34" charset="0"/>
              <a:buChar char="•"/>
            </a:pPr>
            <a:r>
              <a:rPr lang="en-US" dirty="0"/>
              <a:t>Review it a third time and note all inconsistencies between parties</a:t>
            </a:r>
          </a:p>
          <a:p>
            <a:pPr marL="285750" indent="-285750">
              <a:buFont typeface="Arial" panose="020B0604020202020204" pitchFamily="34" charset="0"/>
              <a:buChar char="•"/>
            </a:pPr>
            <a:r>
              <a:rPr lang="en-US" dirty="0"/>
              <a:t>Prepare your questions based on the inconsistencies</a:t>
            </a:r>
          </a:p>
          <a:p>
            <a:pPr marL="493669" lvl="1" indent="-285750">
              <a:buFont typeface="Arial" panose="020B0604020202020204" pitchFamily="34" charset="0"/>
              <a:buChar char="•"/>
            </a:pPr>
            <a:r>
              <a:rPr lang="en-US" dirty="0"/>
              <a:t>Be mindful of not unnecessarily repeating questions or asking questions to which we already know the answers</a:t>
            </a:r>
          </a:p>
          <a:p>
            <a:pPr marL="493669" lvl="1" indent="-285750">
              <a:buFont typeface="Arial" panose="020B0604020202020204" pitchFamily="34" charset="0"/>
              <a:buChar char="•"/>
            </a:pPr>
            <a:r>
              <a:rPr lang="en-US" dirty="0"/>
              <a:t>Prepare questions for:</a:t>
            </a:r>
          </a:p>
          <a:p>
            <a:pPr marL="701587" lvl="2" indent="-285750">
              <a:buFont typeface="Arial" panose="020B0604020202020204" pitchFamily="34" charset="0"/>
              <a:buChar char="•"/>
            </a:pPr>
            <a:r>
              <a:rPr lang="en-US" dirty="0"/>
              <a:t>Investigator</a:t>
            </a:r>
          </a:p>
          <a:p>
            <a:pPr marL="701587" lvl="2" indent="-285750">
              <a:buFont typeface="Arial" panose="020B0604020202020204" pitchFamily="34" charset="0"/>
              <a:buChar char="•"/>
            </a:pPr>
            <a:r>
              <a:rPr lang="en-US" dirty="0"/>
              <a:t>Respondent</a:t>
            </a:r>
          </a:p>
          <a:p>
            <a:pPr marL="701587" lvl="2" indent="-285750">
              <a:buFont typeface="Arial" panose="020B0604020202020204" pitchFamily="34" charset="0"/>
              <a:buChar char="•"/>
            </a:pPr>
            <a:r>
              <a:rPr lang="en-US" dirty="0"/>
              <a:t>Complainant</a:t>
            </a:r>
          </a:p>
          <a:p>
            <a:pPr marL="701587" lvl="2" indent="-285750">
              <a:buFont typeface="Arial" panose="020B0604020202020204" pitchFamily="34" charset="0"/>
              <a:buChar char="•"/>
            </a:pPr>
            <a:r>
              <a:rPr lang="en-US" dirty="0"/>
              <a:t>Witnesses</a:t>
            </a:r>
          </a:p>
          <a:p>
            <a:pPr marL="701587"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2F43CDDA-35F9-4069-967D-75ABCABA825C}"/>
              </a:ext>
            </a:extLst>
          </p:cNvPr>
          <p:cNvSpPr>
            <a:spLocks noGrp="1"/>
          </p:cNvSpPr>
          <p:nvPr>
            <p:ph type="ctrTitle"/>
          </p:nvPr>
        </p:nvSpPr>
        <p:spPr>
          <a:xfrm>
            <a:off x="609600" y="541538"/>
            <a:ext cx="11277600" cy="762986"/>
          </a:xfrm>
        </p:spPr>
        <p:txBody>
          <a:bodyPr/>
          <a:lstStyle/>
          <a:p>
            <a:r>
              <a:rPr lang="en-US" dirty="0"/>
              <a:t>Pre-hearing preparation</a:t>
            </a:r>
          </a:p>
        </p:txBody>
      </p:sp>
    </p:spTree>
    <p:extLst>
      <p:ext uri="{BB962C8B-B14F-4D97-AF65-F5344CB8AC3E}">
        <p14:creationId xmlns:p14="http://schemas.microsoft.com/office/powerpoint/2010/main" val="3859617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989B29-9DF3-4A7F-95F2-6E186E239F4C}"/>
              </a:ext>
            </a:extLst>
          </p:cNvPr>
          <p:cNvSpPr>
            <a:spLocks noGrp="1"/>
          </p:cNvSpPr>
          <p:nvPr>
            <p:ph idx="1"/>
          </p:nvPr>
        </p:nvSpPr>
        <p:spPr>
          <a:xfrm>
            <a:off x="609600" y="1722268"/>
            <a:ext cx="11277600" cy="3764132"/>
          </a:xfrm>
        </p:spPr>
        <p:txBody>
          <a:bodyPr/>
          <a:lstStyle/>
          <a:p>
            <a:pPr marL="285750" indent="-285750">
              <a:buFont typeface="Arial" panose="020B0604020202020204" pitchFamily="34" charset="0"/>
              <a:buChar char="•"/>
            </a:pPr>
            <a:r>
              <a:rPr lang="en-US" dirty="0"/>
              <a:t>Hearing length will vary</a:t>
            </a:r>
          </a:p>
          <a:p>
            <a:pPr marL="285750" indent="-285750">
              <a:buFont typeface="Arial" panose="020B0604020202020204" pitchFamily="34" charset="0"/>
              <a:buChar char="•"/>
            </a:pPr>
            <a:r>
              <a:rPr lang="en-US" dirty="0"/>
              <a:t>Hearings will likely span multiple days</a:t>
            </a:r>
          </a:p>
          <a:p>
            <a:pPr marL="285750" indent="-285750">
              <a:buFont typeface="Arial" panose="020B0604020202020204" pitchFamily="34" charset="0"/>
              <a:buChar char="•"/>
            </a:pPr>
            <a:r>
              <a:rPr lang="en-US" dirty="0"/>
              <a:t>Given the additional length of time, we will focus on shorter hearing periods within a day</a:t>
            </a:r>
          </a:p>
          <a:p>
            <a:pPr marL="285750" indent="-285750">
              <a:buFont typeface="Arial" panose="020B0604020202020204" pitchFamily="34" charset="0"/>
              <a:buChar char="•"/>
            </a:pPr>
            <a:r>
              <a:rPr lang="en-US" dirty="0"/>
              <a:t>Chair or Office of Student Integrity will work with yours and student schedules to schedule the hearings</a:t>
            </a:r>
          </a:p>
          <a:p>
            <a:pPr marL="285750" indent="-285750">
              <a:buFont typeface="Arial" panose="020B0604020202020204" pitchFamily="34" charset="0"/>
              <a:buChar char="•"/>
            </a:pPr>
            <a:r>
              <a:rPr lang="en-US" dirty="0"/>
              <a:t>Deliberation will occur typically on separate day from hearing</a:t>
            </a:r>
          </a:p>
          <a:p>
            <a:pPr marL="285750" indent="-285750">
              <a:buFont typeface="Arial" panose="020B0604020202020204" pitchFamily="34" charset="0"/>
              <a:buChar char="•"/>
            </a:pPr>
            <a:r>
              <a:rPr lang="en-US" dirty="0"/>
              <a:t>Outcome including rationale will be drafted and reviewed with panel within the 10 days after the hearing</a:t>
            </a:r>
          </a:p>
        </p:txBody>
      </p:sp>
      <p:sp>
        <p:nvSpPr>
          <p:cNvPr id="3" name="Title 2">
            <a:extLst>
              <a:ext uri="{FF2B5EF4-FFF2-40B4-BE49-F238E27FC236}">
                <a16:creationId xmlns:a16="http://schemas.microsoft.com/office/drawing/2014/main" id="{BED904F7-6C8E-4500-B287-1C738D270A72}"/>
              </a:ext>
            </a:extLst>
          </p:cNvPr>
          <p:cNvSpPr>
            <a:spLocks noGrp="1"/>
          </p:cNvSpPr>
          <p:nvPr>
            <p:ph type="ctrTitle"/>
          </p:nvPr>
        </p:nvSpPr>
        <p:spPr>
          <a:xfrm>
            <a:off x="609600" y="519837"/>
            <a:ext cx="11277600" cy="851763"/>
          </a:xfrm>
        </p:spPr>
        <p:txBody>
          <a:bodyPr/>
          <a:lstStyle/>
          <a:p>
            <a:r>
              <a:rPr lang="en-US" dirty="0"/>
              <a:t>Hearing timelines</a:t>
            </a:r>
          </a:p>
        </p:txBody>
      </p:sp>
    </p:spTree>
    <p:extLst>
      <p:ext uri="{BB962C8B-B14F-4D97-AF65-F5344CB8AC3E}">
        <p14:creationId xmlns:p14="http://schemas.microsoft.com/office/powerpoint/2010/main" val="3653181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7F10F066-EB24-47CA-BEA4-CE7BA3F2C50A}"/>
              </a:ext>
            </a:extLst>
          </p:cNvPr>
          <p:cNvSpPr>
            <a:spLocks noGrp="1"/>
          </p:cNvSpPr>
          <p:nvPr>
            <p:ph type="body" sz="half" idx="2"/>
          </p:nvPr>
        </p:nvSpPr>
        <p:spPr/>
        <p:txBody>
          <a:bodyPr numCol="2">
            <a:normAutofit/>
          </a:bodyPr>
          <a:lstStyle/>
          <a:p>
            <a:pPr marL="285750" indent="-285750">
              <a:lnSpc>
                <a:spcPct val="90000"/>
              </a:lnSpc>
              <a:spcAft>
                <a:spcPts val="600"/>
              </a:spcAft>
              <a:buFont typeface="Arial" panose="020B0604020202020204" pitchFamily="34" charset="0"/>
              <a:buChar char="•"/>
            </a:pPr>
            <a:r>
              <a:rPr lang="en-US"/>
              <a:t>Introduction</a:t>
            </a:r>
          </a:p>
          <a:p>
            <a:pPr marL="493669" lvl="1" indent="-285750">
              <a:lnSpc>
                <a:spcPct val="90000"/>
              </a:lnSpc>
              <a:spcAft>
                <a:spcPts val="600"/>
              </a:spcAft>
              <a:buFont typeface="Arial" panose="020B0604020202020204" pitchFamily="34" charset="0"/>
              <a:buChar char="•"/>
            </a:pPr>
            <a:r>
              <a:rPr lang="en-US" sz="1600"/>
              <a:t>Panel, parties, and advisors introduce themselves</a:t>
            </a:r>
          </a:p>
          <a:p>
            <a:pPr marL="493669" lvl="1" indent="-285750">
              <a:lnSpc>
                <a:spcPct val="90000"/>
              </a:lnSpc>
              <a:spcAft>
                <a:spcPts val="600"/>
              </a:spcAft>
              <a:buFont typeface="Arial" panose="020B0604020202020204" pitchFamily="34" charset="0"/>
              <a:buChar char="•"/>
            </a:pPr>
            <a:r>
              <a:rPr lang="en-US" sz="1600"/>
              <a:t>Rights and responsibilities are reviewed</a:t>
            </a:r>
          </a:p>
          <a:p>
            <a:pPr marL="493669" lvl="1" indent="-285750">
              <a:lnSpc>
                <a:spcPct val="90000"/>
              </a:lnSpc>
              <a:spcAft>
                <a:spcPts val="600"/>
              </a:spcAft>
              <a:buFont typeface="Arial" panose="020B0604020202020204" pitchFamily="34" charset="0"/>
              <a:buChar char="•"/>
            </a:pPr>
            <a:r>
              <a:rPr lang="en-US" sz="1600"/>
              <a:t>Charges are read and respondent pleads responsible or not responsible</a:t>
            </a:r>
          </a:p>
          <a:p>
            <a:pPr marL="285750" indent="-285750">
              <a:lnSpc>
                <a:spcPct val="90000"/>
              </a:lnSpc>
              <a:spcAft>
                <a:spcPts val="600"/>
              </a:spcAft>
              <a:buFont typeface="Arial" panose="020B0604020202020204" pitchFamily="34" charset="0"/>
              <a:buChar char="•"/>
            </a:pPr>
            <a:r>
              <a:rPr lang="en-US"/>
              <a:t>Investigator will present a summary of the investigation and be questions by panel</a:t>
            </a:r>
          </a:p>
          <a:p>
            <a:pPr marL="493669" lvl="1" indent="-285750">
              <a:lnSpc>
                <a:spcPct val="90000"/>
              </a:lnSpc>
              <a:spcAft>
                <a:spcPts val="600"/>
              </a:spcAft>
              <a:buFont typeface="Arial" panose="020B0604020202020204" pitchFamily="34" charset="0"/>
              <a:buChar char="•"/>
            </a:pPr>
            <a:r>
              <a:rPr lang="en-US" sz="1600"/>
              <a:t>Cross examinations by parties’ advisor (Title IX hearing)</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Respondent opening statement and questions by panel</a:t>
            </a:r>
          </a:p>
          <a:p>
            <a:pPr marL="493669" lvl="1" indent="-285750">
              <a:lnSpc>
                <a:spcPct val="90000"/>
              </a:lnSpc>
              <a:spcAft>
                <a:spcPts val="600"/>
              </a:spcAft>
              <a:buFont typeface="Arial" panose="020B0604020202020204" pitchFamily="34" charset="0"/>
              <a:buChar char="•"/>
            </a:pPr>
            <a:r>
              <a:rPr lang="en-US" sz="1600"/>
              <a:t>Cross examination by complainant advisor</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Complainant opening statement and questions by panel</a:t>
            </a:r>
          </a:p>
          <a:p>
            <a:pPr marL="493669" lvl="1" indent="-285750">
              <a:lnSpc>
                <a:spcPct val="90000"/>
              </a:lnSpc>
              <a:spcAft>
                <a:spcPts val="600"/>
              </a:spcAft>
              <a:buFont typeface="Arial" panose="020B0604020202020204" pitchFamily="34" charset="0"/>
              <a:buChar char="•"/>
            </a:pPr>
            <a:r>
              <a:rPr lang="en-US" sz="1600"/>
              <a:t>Cross examination by respondent advisor</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Witness testimony and question by panel</a:t>
            </a:r>
          </a:p>
          <a:p>
            <a:pPr marL="493669" lvl="1" indent="-285750">
              <a:lnSpc>
                <a:spcPct val="90000"/>
              </a:lnSpc>
              <a:spcAft>
                <a:spcPts val="600"/>
              </a:spcAft>
              <a:buFont typeface="Arial" panose="020B0604020202020204" pitchFamily="34" charset="0"/>
              <a:buChar char="•"/>
            </a:pPr>
            <a:r>
              <a:rPr lang="en-US" sz="1600"/>
              <a:t>Cross examination by parties’ advisors</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493669" lvl="1" indent="-285750">
              <a:lnSpc>
                <a:spcPct val="90000"/>
              </a:lnSpc>
              <a:spcAft>
                <a:spcPts val="600"/>
              </a:spcAft>
              <a:buFont typeface="Arial" panose="020B0604020202020204" pitchFamily="34" charset="0"/>
              <a:buChar char="•"/>
            </a:pPr>
            <a:r>
              <a:rPr lang="en-US" sz="1600"/>
              <a:t>All witnesses will be called in title IX hearings</a:t>
            </a:r>
          </a:p>
          <a:p>
            <a:pPr marL="493669" lvl="1" indent="-285750">
              <a:lnSpc>
                <a:spcPct val="90000"/>
              </a:lnSpc>
              <a:spcAft>
                <a:spcPts val="600"/>
              </a:spcAft>
              <a:buFont typeface="Arial" panose="020B0604020202020204" pitchFamily="34" charset="0"/>
              <a:buChar char="•"/>
            </a:pPr>
            <a:r>
              <a:rPr lang="en-US" sz="1600"/>
              <a:t>Only witnesses the panel or parties call will be called for non-Title IX hearings</a:t>
            </a:r>
          </a:p>
          <a:p>
            <a:pPr marL="285750" indent="-285750">
              <a:lnSpc>
                <a:spcPct val="90000"/>
              </a:lnSpc>
              <a:spcAft>
                <a:spcPts val="600"/>
              </a:spcAft>
              <a:buFont typeface="Arial" panose="020B0604020202020204" pitchFamily="34" charset="0"/>
              <a:buChar char="•"/>
            </a:pPr>
            <a:r>
              <a:rPr lang="en-US"/>
              <a:t>Closing statement by complainant</a:t>
            </a:r>
          </a:p>
          <a:p>
            <a:pPr marL="285750" indent="-285750">
              <a:lnSpc>
                <a:spcPct val="90000"/>
              </a:lnSpc>
              <a:spcAft>
                <a:spcPts val="600"/>
              </a:spcAft>
              <a:buFont typeface="Arial" panose="020B0604020202020204" pitchFamily="34" charset="0"/>
              <a:buChar char="•"/>
            </a:pPr>
            <a:r>
              <a:rPr lang="en-US"/>
              <a:t>Closing statement by respondent</a:t>
            </a:r>
          </a:p>
          <a:p>
            <a:pPr marL="285750" indent="-285750">
              <a:lnSpc>
                <a:spcPct val="90000"/>
              </a:lnSpc>
              <a:spcAft>
                <a:spcPts val="600"/>
              </a:spcAft>
              <a:buFont typeface="Arial" panose="020B0604020202020204" pitchFamily="34" charset="0"/>
              <a:buChar char="•"/>
            </a:pPr>
            <a:r>
              <a:rPr lang="en-US"/>
              <a:t>Closed deliberation</a:t>
            </a:r>
          </a:p>
        </p:txBody>
      </p:sp>
      <p:sp>
        <p:nvSpPr>
          <p:cNvPr id="3" name="Title 2">
            <a:extLst>
              <a:ext uri="{FF2B5EF4-FFF2-40B4-BE49-F238E27FC236}">
                <a16:creationId xmlns:a16="http://schemas.microsoft.com/office/drawing/2014/main" id="{77F283F4-9697-45B2-92A1-A7CD63C88EFC}"/>
              </a:ext>
            </a:extLst>
          </p:cNvPr>
          <p:cNvSpPr>
            <a:spLocks noGrp="1"/>
          </p:cNvSpPr>
          <p:nvPr>
            <p:ph type="ctrTitle"/>
          </p:nvPr>
        </p:nvSpPr>
        <p:spPr/>
        <p:txBody>
          <a:bodyPr anchor="b">
            <a:normAutofit/>
          </a:bodyPr>
          <a:lstStyle/>
          <a:p>
            <a:r>
              <a:rPr lang="en-US" dirty="0"/>
              <a:t>Hearing agenda</a:t>
            </a:r>
          </a:p>
        </p:txBody>
      </p:sp>
    </p:spTree>
    <p:extLst>
      <p:ext uri="{BB962C8B-B14F-4D97-AF65-F5344CB8AC3E}">
        <p14:creationId xmlns:p14="http://schemas.microsoft.com/office/powerpoint/2010/main" val="457075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285750" indent="-285750">
              <a:buFont typeface="Arial" panose="020B0604020202020204" pitchFamily="34" charset="0"/>
              <a:buChar char="•"/>
            </a:pPr>
            <a:r>
              <a:rPr lang="en-US" dirty="0"/>
              <a:t>Chair determines relevance</a:t>
            </a:r>
          </a:p>
          <a:p>
            <a:pPr marL="285750" indent="-285750">
              <a:buFont typeface="Arial" panose="020B0604020202020204" pitchFamily="34" charset="0"/>
              <a:buChar char="•"/>
            </a:pPr>
            <a:r>
              <a:rPr lang="en-US" dirty="0"/>
              <a:t>Relevance can be defined as directly related to the issue and helps prove (inculpatory) or disprove (exculpatory) the allegation</a:t>
            </a:r>
          </a:p>
          <a:p>
            <a:pPr marL="285750" indent="-285750">
              <a:buFont typeface="Arial" panose="020B0604020202020204" pitchFamily="34" charset="0"/>
              <a:buChar char="•"/>
            </a:pPr>
            <a:r>
              <a:rPr lang="en-US" dirty="0"/>
              <a:t>The following is irrelevant:</a:t>
            </a:r>
          </a:p>
          <a:p>
            <a:pPr marL="493669" lvl="1" indent="-285750">
              <a:buFont typeface="Arial" panose="020B0604020202020204" pitchFamily="34" charset="0"/>
              <a:buChar char="•"/>
            </a:pPr>
            <a:r>
              <a:rPr lang="en-US" dirty="0"/>
              <a:t>Sexual predisposition or prior sexual behavior (rape shield law)</a:t>
            </a:r>
          </a:p>
          <a:p>
            <a:pPr marL="701587" lvl="2" indent="-285750">
              <a:buFont typeface="Arial" panose="020B0604020202020204" pitchFamily="34" charset="0"/>
              <a:buChar char="•"/>
            </a:pPr>
            <a:r>
              <a:rPr lang="en-US" dirty="0"/>
              <a:t>Unless such questions and evidence about the complainant’s prior sexual behavior are offered to prove:</a:t>
            </a:r>
          </a:p>
          <a:p>
            <a:pPr marL="909506" lvl="3" indent="-285750">
              <a:buFont typeface="Arial" panose="020B0604020202020204" pitchFamily="34" charset="0"/>
              <a:buChar char="•"/>
            </a:pPr>
            <a:r>
              <a:rPr lang="en-US" dirty="0"/>
              <a:t>That someone other than the respondent committed the conduct alleged by the complainant</a:t>
            </a:r>
          </a:p>
          <a:p>
            <a:pPr marL="909506" lvl="3" indent="-285750">
              <a:buFont typeface="Arial" panose="020B0604020202020204" pitchFamily="34" charset="0"/>
              <a:buChar char="•"/>
            </a:pPr>
            <a:r>
              <a:rPr lang="en-US" dirty="0"/>
              <a:t>Consent when the questions and evidence concern specific incidents of the complainant’s prior sexual behavior with respect to the respondent</a:t>
            </a:r>
          </a:p>
          <a:p>
            <a:pPr marL="493669" lvl="1" indent="-285750">
              <a:buFont typeface="Arial" panose="020B0604020202020204" pitchFamily="34" charset="0"/>
              <a:buChar char="•"/>
            </a:pPr>
            <a:r>
              <a:rPr lang="en-US" dirty="0"/>
              <a:t>Privileged information</a:t>
            </a:r>
          </a:p>
          <a:p>
            <a:pPr marL="493669" lvl="1" indent="-285750">
              <a:buFont typeface="Arial" panose="020B0604020202020204" pitchFamily="34" charset="0"/>
              <a:buChar char="•"/>
            </a:pPr>
            <a:r>
              <a:rPr lang="en-US" dirty="0"/>
              <a:t>Medical Records</a:t>
            </a:r>
          </a:p>
          <a:p>
            <a:pPr marL="493669" lvl="1" indent="-285750">
              <a:buFont typeface="Arial" panose="020B0604020202020204" pitchFamily="34" charset="0"/>
              <a:buChar char="•"/>
            </a:pPr>
            <a:r>
              <a:rPr lang="en-US" dirty="0"/>
              <a:t>Duplicative or abusive questions</a:t>
            </a:r>
          </a:p>
          <a:p>
            <a:pPr marL="493669" lvl="1" indent="-285750">
              <a:buFont typeface="Arial" panose="020B0604020202020204" pitchFamily="34" charset="0"/>
              <a:buChar char="•"/>
            </a:pPr>
            <a:r>
              <a:rPr lang="en-US" dirty="0"/>
              <a:t>New information (can be remanded to investigation)</a:t>
            </a:r>
          </a:p>
          <a:p>
            <a:pPr marL="285750" indent="-285750">
              <a:buFont typeface="Arial" panose="020B0604020202020204" pitchFamily="34" charset="0"/>
              <a:buChar char="•"/>
            </a:pPr>
            <a:r>
              <a:rPr lang="en-US" dirty="0"/>
              <a:t>Panels should not ask questions about irrelevant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3514345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285750"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R</a:t>
            </a:r>
            <a:r>
              <a:rPr lang="en-US" sz="1800" dirty="0">
                <a:effectLst/>
                <a:latin typeface="Times New Roman" panose="02020603050405020304" pitchFamily="18" charset="0"/>
                <a:ea typeface="Times New Roman" panose="02020603050405020304" pitchFamily="18" charset="0"/>
              </a:rPr>
              <a:t>elevance of crosses examination questions should not be based on:</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W</a:t>
            </a:r>
            <a:r>
              <a:rPr lang="en-US" dirty="0">
                <a:effectLst/>
                <a:latin typeface="Times New Roman" panose="02020603050405020304" pitchFamily="18" charset="0"/>
                <a:ea typeface="Times New Roman" panose="02020603050405020304" pitchFamily="18" charset="0"/>
              </a:rPr>
              <a:t>ho asked the question</a:t>
            </a:r>
          </a:p>
          <a:p>
            <a:pPr marL="493669" lvl="1"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a:t>
            </a:r>
            <a:r>
              <a:rPr lang="en-US" dirty="0">
                <a:latin typeface="Times New Roman" panose="02020603050405020304" pitchFamily="18" charset="0"/>
                <a:ea typeface="Times New Roman" panose="02020603050405020304" pitchFamily="18" charset="0"/>
              </a:rPr>
              <a:t>h</a:t>
            </a:r>
            <a:r>
              <a:rPr lang="en-US" dirty="0">
                <a:effectLst/>
                <a:latin typeface="Times New Roman" panose="02020603050405020304" pitchFamily="18" charset="0"/>
                <a:ea typeface="Times New Roman" panose="02020603050405020304" pitchFamily="18" charset="0"/>
              </a:rPr>
              <a:t>eir possible (or clearly stated) motives</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W</a:t>
            </a:r>
            <a:r>
              <a:rPr lang="en-US" dirty="0">
                <a:effectLst/>
                <a:latin typeface="Times New Roman" panose="02020603050405020304" pitchFamily="18" charset="0"/>
                <a:ea typeface="Times New Roman" panose="02020603050405020304" pitchFamily="18" charset="0"/>
              </a:rPr>
              <a:t>ho the question is directed to</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dirty="0">
                <a:effectLst/>
                <a:latin typeface="Times New Roman" panose="02020603050405020304" pitchFamily="18" charset="0"/>
                <a:ea typeface="Times New Roman" panose="02020603050405020304" pitchFamily="18" charset="0"/>
              </a:rPr>
              <a:t>he tone or style used to ask about the fact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dirty="0">
                <a:effectLst/>
                <a:latin typeface="Times New Roman" panose="02020603050405020304" pitchFamily="18" charset="0"/>
                <a:ea typeface="Times New Roman" panose="02020603050405020304" pitchFamily="18" charset="0"/>
              </a:rPr>
              <a:t>he sex or </a:t>
            </a:r>
            <a:r>
              <a:rPr lang="en-US" sz="1800" dirty="0">
                <a:effectLst/>
                <a:latin typeface="Times New Roman" panose="02020603050405020304" pitchFamily="18" charset="0"/>
                <a:ea typeface="Times New Roman" panose="02020603050405020304" pitchFamily="18" charset="0"/>
              </a:rPr>
              <a:t>gender of the party for whom it is asked or to whom it is asked</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heir status as complainant or respondent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P</a:t>
            </a:r>
            <a:r>
              <a:rPr lang="en-US" sz="1800" dirty="0">
                <a:effectLst/>
                <a:latin typeface="Times New Roman" panose="02020603050405020304" pitchFamily="18" charset="0"/>
                <a:ea typeface="Times New Roman" panose="02020603050405020304" pitchFamily="18" charset="0"/>
              </a:rPr>
              <a:t>ast status as complainant or respondent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ny organizations of which they are a member</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ny other protected class covered by federal or state law (e.g. race, sexual orientation, disability).</a:t>
            </a:r>
          </a:p>
          <a:p>
            <a:pPr marL="493669" lvl="1" indent="-285750">
              <a:buFont typeface="Arial" panose="020B0604020202020204" pitchFamily="34" charset="0"/>
              <a:buChar char="•"/>
            </a:pPr>
            <a:endParaRPr lang="en-US" dirty="0">
              <a:latin typeface="Times New Roman" panose="02020603050405020304" pitchFamily="18" charset="0"/>
              <a:ea typeface="Arial" panose="020B0604020202020204" pitchFamily="34" charset="0"/>
            </a:endParaRPr>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1131513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Question regarding Probative Information</a:t>
            </a:r>
            <a:endParaRPr lang="en-US" sz="1800" dirty="0">
              <a:effectLst/>
              <a:latin typeface="Arial" panose="020B0604020202020204" pitchFamily="34" charset="0"/>
              <a:ea typeface="Arial" panose="020B0604020202020204" pitchFamily="34" charset="0"/>
            </a:endParaRPr>
          </a:p>
          <a:p>
            <a:pPr marL="701587" lvl="2"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The question is relevant because it asks whether a fact material to the allegations is more or less likely to be true.</a:t>
            </a:r>
            <a:endParaRPr lang="en-US" dirty="0">
              <a:latin typeface="Arial" panose="020B0604020202020204" pitchFamily="34" charset="0"/>
              <a:ea typeface="Times New Roman" panose="02020603050405020304" pitchFamily="18" charset="0"/>
            </a:endParaRPr>
          </a:p>
          <a:p>
            <a:pPr marL="701587" lvl="2"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The question is irrelevant because it asks about a detail that does not touch on whether a material fact concerning the allegations is more or less likely to be true. </a:t>
            </a:r>
          </a:p>
          <a:p>
            <a:pPr marL="701587" lvl="2" indent="-285750">
              <a:buFont typeface="Arial" panose="020B0604020202020204" pitchFamily="34" charset="0"/>
              <a:buChar char="•"/>
            </a:pPr>
            <a:endParaRPr lang="en-US" dirty="0">
              <a:effectLst/>
              <a:latin typeface="Times New Roman" panose="02020603050405020304" pitchFamily="18" charset="0"/>
              <a:ea typeface="Times New Roman" panose="02020603050405020304" pitchFamily="18" charset="0"/>
            </a:endParaRPr>
          </a:p>
          <a:p>
            <a:r>
              <a:rPr lang="en-US" i="1" dirty="0">
                <a:effectLst/>
                <a:latin typeface="Times New Roman" panose="02020603050405020304" pitchFamily="18" charset="0"/>
                <a:ea typeface="Times New Roman" panose="02020603050405020304" pitchFamily="18" charset="0"/>
              </a:rPr>
              <a:t>Question regarding Prior Sexual History</a:t>
            </a:r>
            <a:endParaRPr lang="en-US" dirty="0">
              <a:latin typeface="Times New Roman" panose="02020603050405020304" pitchFamily="18" charset="0"/>
            </a:endParaRPr>
          </a:p>
          <a:p>
            <a:pPr marL="701587" lvl="2" indent="-285750">
              <a:buFont typeface="Arial" panose="020B0604020202020204" pitchFamily="34" charset="0"/>
              <a:buChar char="•"/>
            </a:pPr>
            <a:r>
              <a:rPr lang="en-US" dirty="0">
                <a:latin typeface="Times New Roman" panose="02020603050405020304" pitchFamily="18" charset="0"/>
              </a:rPr>
              <a:t>The question is relevant because although it calls for prior sexual behavior information about the complainant, it meets one of the two exceptions to the rape shield protections defined in 34 C.F.R. § 106.45(b)(6)(</a:t>
            </a:r>
            <a:r>
              <a:rPr lang="en-US" dirty="0" err="1">
                <a:latin typeface="Times New Roman" panose="02020603050405020304" pitchFamily="18" charset="0"/>
              </a:rPr>
              <a:t>i</a:t>
            </a:r>
            <a:r>
              <a:rPr lang="en-US" dirty="0">
                <a:latin typeface="Times New Roman" panose="02020603050405020304" pitchFamily="18" charset="0"/>
              </a:rPr>
              <a:t>), and it tends to prove that a material fact at issue is more or less likely to be true [denote which exception].</a:t>
            </a:r>
          </a:p>
          <a:p>
            <a:pPr marL="701587" lvl="2" indent="-285750">
              <a:buFont typeface="Arial" panose="020B0604020202020204" pitchFamily="34" charset="0"/>
              <a:buChar char="•"/>
            </a:pPr>
            <a:r>
              <a:rPr lang="en-US" dirty="0">
                <a:latin typeface="Times New Roman" panose="02020603050405020304" pitchFamily="18" charset="0"/>
              </a:rPr>
              <a:t>The question is irrelevant because it calls for prior sexual behavior information about the complainant without meeting one of the two exceptions to the rape shield protections defined in 34 C.F.R. § 106.45(b)(6)(</a:t>
            </a:r>
            <a:r>
              <a:rPr lang="en-US" dirty="0" err="1">
                <a:latin typeface="Times New Roman" panose="02020603050405020304" pitchFamily="18" charset="0"/>
              </a:rPr>
              <a:t>i</a:t>
            </a:r>
            <a:r>
              <a:rPr lang="en-US" dirty="0">
                <a:latin typeface="Times New Roman" panose="02020603050405020304" pitchFamily="18" charset="0"/>
              </a:rPr>
              <a:t>).</a:t>
            </a:r>
          </a:p>
          <a:p>
            <a:pPr marL="701587"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 determinations by chair:</a:t>
            </a:r>
          </a:p>
        </p:txBody>
      </p:sp>
    </p:spTree>
    <p:extLst>
      <p:ext uri="{BB962C8B-B14F-4D97-AF65-F5344CB8AC3E}">
        <p14:creationId xmlns:p14="http://schemas.microsoft.com/office/powerpoint/2010/main" val="3848803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Question regarding Privileged Information</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calls for information shielded by a legally-recognized privilege [identify the privilege].</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relevant because, although it calls for information shielded by a legally-recognized privilege [identify the privilege], that privilege has been waived in writing, and the question tends to prove that a material fact at issue is more or less likely to be true.</a:t>
            </a:r>
          </a:p>
          <a:p>
            <a:pPr marL="342900" marR="0" lvl="0" indent="-342900">
              <a:lnSpc>
                <a:spcPct val="115000"/>
              </a:lnSpc>
              <a:spcBef>
                <a:spcPts val="0"/>
              </a:spcBef>
              <a:spcAft>
                <a:spcPts val="0"/>
              </a:spcAft>
              <a:buFont typeface="Symbol" panose="05050102010706020507" pitchFamily="18" charset="2"/>
              <a:buChar char=""/>
            </a:pPr>
            <a:endParaRPr lang="en-US" sz="1800" dirty="0">
              <a:effectLst/>
              <a:latin typeface="Arial" panose="020B0604020202020204" pitchFamily="34" charset="0"/>
              <a:ea typeface="Arial" panose="020B0604020202020204" pitchFamily="34" charset="0"/>
            </a:endParaRPr>
          </a:p>
          <a:p>
            <a:r>
              <a:rPr lang="en-US" i="1" dirty="0">
                <a:effectLst/>
                <a:latin typeface="Times New Roman" panose="02020603050405020304" pitchFamily="18" charset="0"/>
                <a:ea typeface="Times New Roman" panose="02020603050405020304" pitchFamily="18" charset="0"/>
              </a:rPr>
              <a:t>Questions about Undisclosed Medical Records</a:t>
            </a:r>
            <a:endParaRPr lang="en-US"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calls for information regarding a party’s medical, psychological, or similar record without that party’s voluntary, written consent. 85 Fed. Reg. 30026, 30294.</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This question is relevant because although it calls for a party’s medical, psychological, or similar records, that party has given their voluntary, written consent to including this material, and it tends to prove that a material fact at issue is more or less likely to be true. 85 Fed. Reg. 30026, 30294 (May 19, 2020).</a:t>
            </a:r>
            <a:endParaRPr lang="en-US" sz="1800" dirty="0">
              <a:effectLst/>
              <a:latin typeface="Arial" panose="020B0604020202020204" pitchFamily="34" charset="0"/>
              <a:ea typeface="Arial" panose="020B0604020202020204" pitchFamily="34" charset="0"/>
            </a:endParaRPr>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2423216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Duplicative Questions</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is duplicative of a question that was asked and answered.</a:t>
            </a:r>
            <a:endParaRPr lang="en-US" sz="1800" dirty="0">
              <a:effectLst/>
              <a:latin typeface="Arial" panose="020B0604020202020204" pitchFamily="34" charset="0"/>
              <a:ea typeface="Arial" panose="020B0604020202020204" pitchFamily="34" charset="0"/>
            </a:endParaRPr>
          </a:p>
          <a:p>
            <a:pPr lvl="1"/>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90875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1">
            <a:extLst>
              <a:ext uri="{FF2B5EF4-FFF2-40B4-BE49-F238E27FC236}">
                <a16:creationId xmlns:a16="http://schemas.microsoft.com/office/drawing/2014/main" id="{6F291CC7-937C-CE36-D4FC-59B35CBFEBF1}"/>
              </a:ext>
            </a:extLst>
          </p:cNvPr>
          <p:cNvGraphicFramePr>
            <a:graphicFrameLocks noGrp="1"/>
          </p:cNvGraphicFramePr>
          <p:nvPr>
            <p:ph idx="1"/>
            <p:extLst>
              <p:ext uri="{D42A27DB-BD31-4B8C-83A1-F6EECF244321}">
                <p14:modId xmlns:p14="http://schemas.microsoft.com/office/powerpoint/2010/main" val="1362280293"/>
              </p:ext>
            </p:extLst>
          </p:nvPr>
        </p:nvGraphicFramePr>
        <p:xfrm>
          <a:off x="632085" y="1621690"/>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1371597" y="348865"/>
            <a:ext cx="10044023" cy="877729"/>
          </a:xfrm>
        </p:spPr>
        <p:txBody>
          <a:bodyPr vert="horz" lIns="91440" tIns="45720" rIns="91440" bIns="45720" rtlCol="0" anchor="ctr">
            <a:normAutofit/>
          </a:bodyPr>
          <a:lstStyle/>
          <a:p>
            <a:pPr algn="l">
              <a:lnSpc>
                <a:spcPct val="90000"/>
              </a:lnSpc>
            </a:pPr>
            <a:r>
              <a:rPr lang="en-US" sz="4000" kern="1200" dirty="0">
                <a:solidFill>
                  <a:schemeClr val="tx1"/>
                </a:solidFill>
                <a:latin typeface="+mj-lt"/>
                <a:ea typeface="+mj-ea"/>
                <a:cs typeface="+mj-cs"/>
              </a:rPr>
              <a:t>Sharing Role of hearing panel member</a:t>
            </a:r>
          </a:p>
        </p:txBody>
      </p:sp>
    </p:spTree>
    <p:extLst>
      <p:ext uri="{BB962C8B-B14F-4D97-AF65-F5344CB8AC3E}">
        <p14:creationId xmlns:p14="http://schemas.microsoft.com/office/powerpoint/2010/main" val="1276962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379CF9FC-F502-425C-A2C5-1A8FCDA081C8}"/>
              </a:ext>
            </a:extLst>
          </p:cNvPr>
          <p:cNvSpPr>
            <a:spLocks noGrp="1"/>
          </p:cNvSpPr>
          <p:nvPr>
            <p:ph type="subTitle" idx="1"/>
          </p:nvPr>
        </p:nvSpPr>
        <p:spPr/>
        <p:txBody>
          <a:bodyPr/>
          <a:lstStyle/>
          <a:p>
            <a:endParaRPr lang="en-US" dirty="0"/>
          </a:p>
          <a:p>
            <a:r>
              <a:rPr lang="en-US" dirty="0"/>
              <a:t>What are some questions we might ask the investigator?</a:t>
            </a:r>
          </a:p>
        </p:txBody>
      </p:sp>
      <p:sp>
        <p:nvSpPr>
          <p:cNvPr id="3" name="Title 2">
            <a:extLst>
              <a:ext uri="{FF2B5EF4-FFF2-40B4-BE49-F238E27FC236}">
                <a16:creationId xmlns:a16="http://schemas.microsoft.com/office/drawing/2014/main" id="{46E3A0DB-5269-4829-8B04-76A8136D7F84}"/>
              </a:ext>
            </a:extLst>
          </p:cNvPr>
          <p:cNvSpPr>
            <a:spLocks noGrp="1"/>
          </p:cNvSpPr>
          <p:nvPr>
            <p:ph type="ctrTitle"/>
          </p:nvPr>
        </p:nvSpPr>
        <p:spPr/>
        <p:txBody>
          <a:bodyPr/>
          <a:lstStyle/>
          <a:p>
            <a:r>
              <a:rPr lang="en-US" dirty="0"/>
              <a:t>Questioning the investigator</a:t>
            </a:r>
          </a:p>
        </p:txBody>
      </p:sp>
    </p:spTree>
    <p:extLst>
      <p:ext uri="{BB962C8B-B14F-4D97-AF65-F5344CB8AC3E}">
        <p14:creationId xmlns:p14="http://schemas.microsoft.com/office/powerpoint/2010/main" val="81099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0EB120-1384-4558-A314-56085B3E4FF7}"/>
              </a:ext>
            </a:extLst>
          </p:cNvPr>
          <p:cNvSpPr>
            <a:spLocks noGrp="1"/>
          </p:cNvSpPr>
          <p:nvPr>
            <p:ph idx="1"/>
          </p:nvPr>
        </p:nvSpPr>
        <p:spPr>
          <a:xfrm>
            <a:off x="609600" y="1731146"/>
            <a:ext cx="11277600" cy="3755254"/>
          </a:xfrm>
        </p:spPr>
        <p:txBody>
          <a:bodyPr/>
          <a:lstStyle/>
          <a:p>
            <a:pPr marL="285750" indent="-285750">
              <a:buFont typeface="Arial" panose="020B0604020202020204" pitchFamily="34" charset="0"/>
              <a:buChar char="•"/>
            </a:pPr>
            <a:r>
              <a:rPr lang="en-US" dirty="0"/>
              <a:t>Advisors will have the opportunity to cross examine the investigator, other party, and all witnesses during Title IX hearings</a:t>
            </a:r>
          </a:p>
          <a:p>
            <a:pPr marL="285750" indent="-285750">
              <a:buFont typeface="Arial" panose="020B0604020202020204" pitchFamily="34" charset="0"/>
              <a:buChar char="•"/>
            </a:pPr>
            <a:r>
              <a:rPr lang="en-US" dirty="0"/>
              <a:t>Cannot make determination solely based on someone's absence and/or level of participation</a:t>
            </a:r>
          </a:p>
          <a:p>
            <a:pPr marL="285750" indent="-285750">
              <a:buFont typeface="Arial" panose="020B0604020202020204" pitchFamily="34" charset="0"/>
              <a:buChar char="•"/>
            </a:pPr>
            <a:r>
              <a:rPr lang="en-US" dirty="0"/>
              <a:t>We cannot compel anyone to participate</a:t>
            </a:r>
          </a:p>
          <a:p>
            <a:pPr marL="285750" indent="-285750">
              <a:buFont typeface="Arial" panose="020B0604020202020204" pitchFamily="34" charset="0"/>
              <a:buChar char="•"/>
            </a:pPr>
            <a:r>
              <a:rPr lang="en-US" dirty="0"/>
              <a:t>If there is no advisor or an advisor has been removed, an advisor will be provided</a:t>
            </a:r>
          </a:p>
          <a:p>
            <a:pPr marL="285750" indent="-285750">
              <a:buFont typeface="Arial" panose="020B0604020202020204" pitchFamily="34" charset="0"/>
              <a:buChar char="•"/>
            </a:pPr>
            <a:r>
              <a:rPr lang="en-US" dirty="0"/>
              <a:t>Advisor will ask question verbally and live</a:t>
            </a:r>
          </a:p>
          <a:p>
            <a:pPr marL="285750" indent="-285750">
              <a:buFont typeface="Arial" panose="020B0604020202020204" pitchFamily="34" charset="0"/>
              <a:buChar char="•"/>
            </a:pPr>
            <a:r>
              <a:rPr lang="en-US" dirty="0"/>
              <a:t>Chair will determine and state if the question is relevant or ask the advisor to rephrase </a:t>
            </a:r>
          </a:p>
          <a:p>
            <a:pPr marL="285750" indent="-285750">
              <a:buFont typeface="Arial" panose="020B0604020202020204" pitchFamily="34" charset="0"/>
              <a:buChar char="•"/>
            </a:pPr>
            <a:r>
              <a:rPr lang="en-US" dirty="0"/>
              <a:t>If the question is relevant, the person will be asked to answer</a:t>
            </a:r>
          </a:p>
          <a:p>
            <a:pPr marL="285750" indent="-285750">
              <a:buFont typeface="Arial" panose="020B0604020202020204" pitchFamily="34" charset="0"/>
              <a:buChar char="•"/>
            </a:pPr>
            <a:r>
              <a:rPr lang="en-US" dirty="0"/>
              <a:t>If the question is not relevant, the person will be asked not to answer</a:t>
            </a:r>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0F5F82FD-A81C-4196-89D2-848CD07C60CD}"/>
              </a:ext>
            </a:extLst>
          </p:cNvPr>
          <p:cNvSpPr>
            <a:spLocks noGrp="1"/>
          </p:cNvSpPr>
          <p:nvPr>
            <p:ph type="ctrTitle"/>
          </p:nvPr>
        </p:nvSpPr>
        <p:spPr>
          <a:xfrm>
            <a:off x="609600" y="656948"/>
            <a:ext cx="11277600" cy="816252"/>
          </a:xfrm>
        </p:spPr>
        <p:txBody>
          <a:bodyPr/>
          <a:lstStyle/>
          <a:p>
            <a:r>
              <a:rPr lang="en-US" dirty="0"/>
              <a:t>Cross examination</a:t>
            </a:r>
          </a:p>
        </p:txBody>
      </p:sp>
    </p:spTree>
    <p:extLst>
      <p:ext uri="{BB962C8B-B14F-4D97-AF65-F5344CB8AC3E}">
        <p14:creationId xmlns:p14="http://schemas.microsoft.com/office/powerpoint/2010/main" val="1411368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EB2839-48AA-4F03-98E6-BAE88A3794A6}"/>
              </a:ext>
            </a:extLst>
          </p:cNvPr>
          <p:cNvSpPr>
            <a:spLocks noGrp="1"/>
          </p:cNvSpPr>
          <p:nvPr>
            <p:ph idx="1"/>
          </p:nvPr>
        </p:nvSpPr>
        <p:spPr>
          <a:xfrm>
            <a:off x="609600" y="2006353"/>
            <a:ext cx="11277600" cy="2929631"/>
          </a:xfrm>
        </p:spPr>
        <p:txBody>
          <a:bodyPr/>
          <a:lstStyle/>
          <a:p>
            <a:pPr marL="285750" indent="-285750">
              <a:buFont typeface="Arial" panose="020B0604020202020204" pitchFamily="34" charset="0"/>
              <a:buChar char="•"/>
            </a:pPr>
            <a:r>
              <a:rPr lang="en-US" dirty="0"/>
              <a:t>We may hear more:</a:t>
            </a:r>
          </a:p>
          <a:p>
            <a:pPr marL="493669" lvl="1" indent="-285750">
              <a:buFont typeface="Arial" panose="020B0604020202020204" pitchFamily="34" charset="0"/>
              <a:buChar char="•"/>
            </a:pPr>
            <a:r>
              <a:rPr lang="en-US" dirty="0"/>
              <a:t>Leading questions to suggest a point</a:t>
            </a:r>
          </a:p>
          <a:p>
            <a:pPr marL="493669" lvl="1" indent="-285750">
              <a:buFont typeface="Arial" panose="020B0604020202020204" pitchFamily="34" charset="0"/>
              <a:buChar char="•"/>
            </a:pPr>
            <a:r>
              <a:rPr lang="en-US" dirty="0"/>
              <a:t>Closed-ended questions help to pin down a point - Didn’t you say “you don’t remember exactly what was said”?</a:t>
            </a:r>
          </a:p>
          <a:p>
            <a:pPr marL="285750" indent="-285750">
              <a:buFont typeface="Arial" panose="020B0604020202020204" pitchFamily="34" charset="0"/>
              <a:buChar char="•"/>
            </a:pPr>
            <a:r>
              <a:rPr lang="en-US" dirty="0"/>
              <a:t>Advisors don’t have to ask questions</a:t>
            </a:r>
          </a:p>
        </p:txBody>
      </p:sp>
      <p:sp>
        <p:nvSpPr>
          <p:cNvPr id="3" name="Title 2">
            <a:extLst>
              <a:ext uri="{FF2B5EF4-FFF2-40B4-BE49-F238E27FC236}">
                <a16:creationId xmlns:a16="http://schemas.microsoft.com/office/drawing/2014/main" id="{0276CA88-3C2E-41E8-941F-90E346E15300}"/>
              </a:ext>
            </a:extLst>
          </p:cNvPr>
          <p:cNvSpPr>
            <a:spLocks noGrp="1"/>
          </p:cNvSpPr>
          <p:nvPr>
            <p:ph type="ctrTitle"/>
          </p:nvPr>
        </p:nvSpPr>
        <p:spPr>
          <a:xfrm>
            <a:off x="609600" y="514905"/>
            <a:ext cx="11277600" cy="1153604"/>
          </a:xfrm>
        </p:spPr>
        <p:txBody>
          <a:bodyPr/>
          <a:lstStyle/>
          <a:p>
            <a:r>
              <a:rPr lang="en-US" dirty="0"/>
              <a:t>Cross examination- types of questions</a:t>
            </a:r>
          </a:p>
        </p:txBody>
      </p:sp>
      <p:sp>
        <p:nvSpPr>
          <p:cNvPr id="4" name="TextBox 3">
            <a:extLst>
              <a:ext uri="{FF2B5EF4-FFF2-40B4-BE49-F238E27FC236}">
                <a16:creationId xmlns:a16="http://schemas.microsoft.com/office/drawing/2014/main" id="{2B6149CF-B8F3-4463-B822-5833A41B456A}"/>
              </a:ext>
            </a:extLst>
          </p:cNvPr>
          <p:cNvSpPr txBox="1"/>
          <p:nvPr/>
        </p:nvSpPr>
        <p:spPr>
          <a:xfrm>
            <a:off x="2107770" y="5751593"/>
            <a:ext cx="7702657" cy="369332"/>
          </a:xfrm>
          <a:prstGeom prst="rect">
            <a:avLst/>
          </a:prstGeom>
          <a:noFill/>
        </p:spPr>
        <p:txBody>
          <a:bodyPr wrap="square" rtlCol="0">
            <a:spAutoFit/>
          </a:bodyPr>
          <a:lstStyle/>
          <a:p>
            <a:r>
              <a:rPr lang="en-US" dirty="0"/>
              <a:t>Adapted from ATIXA Guide to Effective Advising in Formal Title IX Proceedings</a:t>
            </a:r>
          </a:p>
        </p:txBody>
      </p:sp>
    </p:spTree>
    <p:extLst>
      <p:ext uri="{BB962C8B-B14F-4D97-AF65-F5344CB8AC3E}">
        <p14:creationId xmlns:p14="http://schemas.microsoft.com/office/powerpoint/2010/main" val="340761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D7FB07-FF85-4173-9233-314AE00D5740}"/>
              </a:ext>
            </a:extLst>
          </p:cNvPr>
          <p:cNvSpPr>
            <a:spLocks noGrp="1"/>
          </p:cNvSpPr>
          <p:nvPr>
            <p:ph idx="1"/>
          </p:nvPr>
        </p:nvSpPr>
        <p:spPr>
          <a:xfrm>
            <a:off x="609600" y="1491449"/>
            <a:ext cx="11277600" cy="3994951"/>
          </a:xfrm>
        </p:spPr>
        <p:txBody>
          <a:bodyPr/>
          <a:lstStyle/>
          <a:p>
            <a:pPr marL="285750" indent="-285750">
              <a:buFont typeface="Arial" panose="020B0604020202020204" pitchFamily="34" charset="0"/>
              <a:buChar char="•"/>
            </a:pPr>
            <a:r>
              <a:rPr lang="en-US" dirty="0"/>
              <a:t>Normally within 10 business days of hearing</a:t>
            </a:r>
          </a:p>
          <a:p>
            <a:pPr marL="285750" indent="-285750">
              <a:buFont typeface="Arial" panose="020B0604020202020204" pitchFamily="34" charset="0"/>
              <a:buChar char="•"/>
            </a:pPr>
            <a:r>
              <a:rPr lang="en-US" dirty="0"/>
              <a:t>Be prepared for any outcome and to manage response to any outcome</a:t>
            </a:r>
          </a:p>
          <a:p>
            <a:pPr marL="285750" indent="-285750">
              <a:buFont typeface="Arial" panose="020B0604020202020204" pitchFamily="34" charset="0"/>
              <a:buChar char="•"/>
            </a:pPr>
            <a:r>
              <a:rPr lang="en-US" dirty="0"/>
              <a:t>Outcome is usually provided electronically and then an optional meeting either in-persona and/or virtual is offered to Parties</a:t>
            </a:r>
          </a:p>
          <a:p>
            <a:pPr marL="285750" indent="-285750">
              <a:buFont typeface="Arial" panose="020B0604020202020204" pitchFamily="34" charset="0"/>
              <a:buChar char="•"/>
            </a:pPr>
            <a:r>
              <a:rPr lang="en-US" dirty="0"/>
              <a:t>Outcome letter will include:</a:t>
            </a:r>
          </a:p>
          <a:p>
            <a:pPr marL="493669" lvl="1" indent="-285750">
              <a:buFont typeface="Arial" panose="020B0604020202020204" pitchFamily="34" charset="0"/>
              <a:buChar char="•"/>
            </a:pPr>
            <a:r>
              <a:rPr lang="en-US" dirty="0"/>
              <a:t>Whether the respondent was responsible or not for each charge</a:t>
            </a:r>
          </a:p>
          <a:p>
            <a:pPr marL="493669" lvl="1" indent="-285750">
              <a:buFont typeface="Arial" panose="020B0604020202020204" pitchFamily="34" charset="0"/>
              <a:buChar char="•"/>
            </a:pPr>
            <a:r>
              <a:rPr lang="en-US" dirty="0"/>
              <a:t>A detailed rationale for the findings</a:t>
            </a:r>
          </a:p>
          <a:p>
            <a:pPr marL="493669" lvl="1" indent="-285750">
              <a:buFont typeface="Arial" panose="020B0604020202020204" pitchFamily="34" charset="0"/>
              <a:buChar char="•"/>
            </a:pPr>
            <a:r>
              <a:rPr lang="en-US" dirty="0"/>
              <a:t>Sanctions for the outcome, if any</a:t>
            </a:r>
          </a:p>
          <a:p>
            <a:pPr marL="493669" lvl="1" indent="-285750">
              <a:buFont typeface="Arial" panose="020B0604020202020204" pitchFamily="34" charset="0"/>
              <a:buChar char="•"/>
            </a:pPr>
            <a:r>
              <a:rPr lang="en-US" dirty="0"/>
              <a:t>A detailed rationale for the sanctions, if any</a:t>
            </a:r>
          </a:p>
          <a:p>
            <a:pPr marL="493669" lvl="1" indent="-285750">
              <a:buFont typeface="Arial" panose="020B0604020202020204" pitchFamily="34" charset="0"/>
              <a:buChar char="•"/>
            </a:pPr>
            <a:r>
              <a:rPr lang="en-US" dirty="0"/>
              <a:t>A list of procedural steps taken from formal complaint to determination</a:t>
            </a:r>
          </a:p>
          <a:p>
            <a:pPr marL="493669" lvl="1" indent="-285750">
              <a:buFont typeface="Arial" panose="020B0604020202020204" pitchFamily="34" charset="0"/>
              <a:buChar char="•"/>
            </a:pPr>
            <a:r>
              <a:rPr lang="en-US" dirty="0"/>
              <a:t>Whether complainant received remedies</a:t>
            </a:r>
          </a:p>
          <a:p>
            <a:pPr marL="493669" lvl="1" indent="-285750">
              <a:buFont typeface="Arial" panose="020B0604020202020204" pitchFamily="34" charset="0"/>
              <a:buChar char="•"/>
            </a:pPr>
            <a:r>
              <a:rPr lang="en-US" dirty="0"/>
              <a:t>Procedures for appeal</a:t>
            </a:r>
          </a:p>
          <a:p>
            <a:pPr marL="285750" indent="-285750">
              <a:buFont typeface="Arial" panose="020B0604020202020204" pitchFamily="34" charset="0"/>
              <a:buChar char="•"/>
            </a:pPr>
            <a:r>
              <a:rPr lang="en-US" dirty="0"/>
              <a:t>Chair will review outcome and answer questions</a:t>
            </a:r>
          </a:p>
        </p:txBody>
      </p:sp>
      <p:sp>
        <p:nvSpPr>
          <p:cNvPr id="3" name="Title 2">
            <a:extLst>
              <a:ext uri="{FF2B5EF4-FFF2-40B4-BE49-F238E27FC236}">
                <a16:creationId xmlns:a16="http://schemas.microsoft.com/office/drawing/2014/main" id="{7D2CD145-0954-45C5-A3D4-4D6F27393BEE}"/>
              </a:ext>
            </a:extLst>
          </p:cNvPr>
          <p:cNvSpPr>
            <a:spLocks noGrp="1"/>
          </p:cNvSpPr>
          <p:nvPr>
            <p:ph type="ctrTitle"/>
          </p:nvPr>
        </p:nvSpPr>
        <p:spPr>
          <a:xfrm>
            <a:off x="642151" y="644124"/>
            <a:ext cx="11277600" cy="727476"/>
          </a:xfrm>
        </p:spPr>
        <p:txBody>
          <a:bodyPr/>
          <a:lstStyle/>
          <a:p>
            <a:r>
              <a:rPr lang="en-US" dirty="0"/>
              <a:t>outcome</a:t>
            </a:r>
          </a:p>
        </p:txBody>
      </p:sp>
    </p:spTree>
    <p:extLst>
      <p:ext uri="{BB962C8B-B14F-4D97-AF65-F5344CB8AC3E}">
        <p14:creationId xmlns:p14="http://schemas.microsoft.com/office/powerpoint/2010/main" val="1692418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C60D46-1C84-42F3-8AC2-FC2D95759A79}"/>
              </a:ext>
            </a:extLst>
          </p:cNvPr>
          <p:cNvSpPr>
            <a:spLocks noGrp="1"/>
          </p:cNvSpPr>
          <p:nvPr>
            <p:ph idx="1"/>
          </p:nvPr>
        </p:nvSpPr>
        <p:spPr>
          <a:xfrm>
            <a:off x="609600" y="1686757"/>
            <a:ext cx="11277600" cy="3799643"/>
          </a:xfrm>
        </p:spPr>
        <p:txBody>
          <a:bodyPr/>
          <a:lstStyle/>
          <a:p>
            <a:pPr marL="285750" indent="-285750">
              <a:buFont typeface="Arial" panose="020B0604020202020204" pitchFamily="34" charset="0"/>
              <a:buChar char="•"/>
            </a:pPr>
            <a:r>
              <a:rPr lang="en-US" dirty="0"/>
              <a:t>Findings of fact</a:t>
            </a:r>
          </a:p>
          <a:p>
            <a:pPr marL="493669" lvl="1" indent="-285750">
              <a:buFont typeface="Arial" panose="020B0604020202020204" pitchFamily="34" charset="0"/>
              <a:buChar char="•"/>
            </a:pPr>
            <a:r>
              <a:rPr lang="en-US" dirty="0"/>
              <a:t>Analysis o</a:t>
            </a:r>
            <a:r>
              <a:rPr lang="en-US" sz="1800" b="0" i="0" dirty="0">
                <a:solidFill>
                  <a:srgbClr val="000000"/>
                </a:solidFill>
                <a:effectLst/>
                <a:latin typeface="Calibri" panose="020F0502020204030204" pitchFamily="34" charset="0"/>
              </a:rPr>
              <a:t>f what findings of fact support the determination of responsibility or non-responsibility</a:t>
            </a:r>
            <a:r>
              <a:rPr lang="en-US" sz="1800" b="0" i="0" dirty="0">
                <a:solidFill>
                  <a:srgbClr val="000000"/>
                </a:solidFill>
                <a:effectLst/>
                <a:latin typeface="WordVisiCarriageReturn_MSFontService"/>
              </a:rPr>
              <a:t> </a:t>
            </a:r>
            <a:endParaRPr lang="en-US" dirty="0"/>
          </a:p>
          <a:p>
            <a:pPr marL="285750" indent="-285750">
              <a:buFont typeface="Arial" panose="020B0604020202020204" pitchFamily="34" charset="0"/>
              <a:buChar char="•"/>
            </a:pPr>
            <a:r>
              <a:rPr lang="en-US" dirty="0"/>
              <a:t>Detailed description of the major components </a:t>
            </a:r>
          </a:p>
          <a:p>
            <a:pPr marL="285750" indent="-285750">
              <a:buFont typeface="Arial" panose="020B0604020202020204" pitchFamily="34" charset="0"/>
              <a:buChar char="•"/>
            </a:pPr>
            <a:r>
              <a:rPr lang="en-US" dirty="0"/>
              <a:t>How evidence and information presented was weighed </a:t>
            </a:r>
          </a:p>
          <a:p>
            <a:pPr marL="285750" indent="-285750">
              <a:buFont typeface="Arial" panose="020B0604020202020204" pitchFamily="34" charset="0"/>
              <a:buChar char="•"/>
            </a:pPr>
            <a:r>
              <a:rPr lang="en-US" dirty="0"/>
              <a:t>How the evidence and information support the result and the sanctions (if applicable)</a:t>
            </a:r>
          </a:p>
          <a:p>
            <a:pPr marL="285750" indent="-285750">
              <a:buFont typeface="Arial" panose="020B0604020202020204" pitchFamily="34" charset="0"/>
              <a:buChar char="•"/>
            </a:pPr>
            <a:r>
              <a:rPr lang="en-US" dirty="0"/>
              <a:t>How preponderance of the evidence was applied to facts and outcome</a:t>
            </a:r>
          </a:p>
        </p:txBody>
      </p:sp>
      <p:sp>
        <p:nvSpPr>
          <p:cNvPr id="3" name="Title 2">
            <a:extLst>
              <a:ext uri="{FF2B5EF4-FFF2-40B4-BE49-F238E27FC236}">
                <a16:creationId xmlns:a16="http://schemas.microsoft.com/office/drawing/2014/main" id="{B7B3FE08-DF9A-44AB-A3BD-B18ABF633C19}"/>
              </a:ext>
            </a:extLst>
          </p:cNvPr>
          <p:cNvSpPr>
            <a:spLocks noGrp="1"/>
          </p:cNvSpPr>
          <p:nvPr>
            <p:ph type="ctrTitle"/>
          </p:nvPr>
        </p:nvSpPr>
        <p:spPr>
          <a:xfrm>
            <a:off x="609600" y="648069"/>
            <a:ext cx="11277600" cy="860641"/>
          </a:xfrm>
        </p:spPr>
        <p:txBody>
          <a:bodyPr/>
          <a:lstStyle/>
          <a:p>
            <a:r>
              <a:rPr lang="en-US" dirty="0"/>
              <a:t>Rationale</a:t>
            </a:r>
          </a:p>
        </p:txBody>
      </p:sp>
    </p:spTree>
    <p:extLst>
      <p:ext uri="{BB962C8B-B14F-4D97-AF65-F5344CB8AC3E}">
        <p14:creationId xmlns:p14="http://schemas.microsoft.com/office/powerpoint/2010/main" val="3432164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FD0490-17F5-4DB7-896F-3DC2B1D2E740}"/>
              </a:ext>
            </a:extLst>
          </p:cNvPr>
          <p:cNvSpPr>
            <a:spLocks noGrp="1"/>
          </p:cNvSpPr>
          <p:nvPr>
            <p:ph idx="1"/>
          </p:nvPr>
        </p:nvSpPr>
        <p:spPr>
          <a:xfrm>
            <a:off x="609600" y="1873188"/>
            <a:ext cx="11277600" cy="3613212"/>
          </a:xfrm>
        </p:spPr>
        <p:txBody>
          <a:bodyPr/>
          <a:lstStyle/>
          <a:p>
            <a:pPr marL="285750" indent="-285750">
              <a:buFont typeface="Arial" panose="020B0604020202020204" pitchFamily="34" charset="0"/>
              <a:buChar char="•"/>
            </a:pPr>
            <a:r>
              <a:rPr lang="en-US" dirty="0"/>
              <a:t>Consider:</a:t>
            </a:r>
          </a:p>
          <a:p>
            <a:pPr marL="493669" lvl="1" indent="-285750">
              <a:buFont typeface="Arial" panose="020B0604020202020204" pitchFamily="34" charset="0"/>
              <a:buChar char="•"/>
            </a:pPr>
            <a:r>
              <a:rPr lang="en-US" dirty="0"/>
              <a:t>Interests of the University community</a:t>
            </a:r>
          </a:p>
          <a:p>
            <a:pPr marL="493669" lvl="1" indent="-285750">
              <a:buFont typeface="Arial" panose="020B0604020202020204" pitchFamily="34" charset="0"/>
              <a:buChar char="•"/>
            </a:pPr>
            <a:r>
              <a:rPr lang="en-US" dirty="0"/>
              <a:t>The impact of the violations on the victim(s)</a:t>
            </a:r>
          </a:p>
          <a:p>
            <a:pPr marL="493669" lvl="1" indent="-285750">
              <a:buFont typeface="Arial" panose="020B0604020202020204" pitchFamily="34" charset="0"/>
              <a:buChar char="•"/>
            </a:pPr>
            <a:r>
              <a:rPr lang="en-US" dirty="0"/>
              <a:t>Previous documented student conduct history</a:t>
            </a:r>
          </a:p>
          <a:p>
            <a:pPr marL="493669" lvl="1" indent="-285750">
              <a:buFont typeface="Arial" panose="020B0604020202020204" pitchFamily="34" charset="0"/>
              <a:buChar char="•"/>
            </a:pPr>
            <a:r>
              <a:rPr lang="en-US" dirty="0"/>
              <a:t>Any mitigating or aggravating circumstances</a:t>
            </a:r>
          </a:p>
          <a:p>
            <a:pPr marL="285750" indent="-285750">
              <a:buFont typeface="Arial" panose="020B0604020202020204" pitchFamily="34" charset="0"/>
              <a:buChar char="•"/>
            </a:pPr>
            <a:r>
              <a:rPr lang="en-US" dirty="0"/>
              <a:t>Precedent – review Community Standards suggested standard sanctions, where appropriate</a:t>
            </a:r>
          </a:p>
          <a:p>
            <a:pPr marL="285750" indent="-285750">
              <a:buFont typeface="Arial" panose="020B0604020202020204" pitchFamily="34" charset="0"/>
              <a:buChar char="•"/>
            </a:pPr>
            <a:r>
              <a:rPr lang="en-US" dirty="0"/>
              <a:t>Should be designed to restore access for complainant</a:t>
            </a:r>
          </a:p>
        </p:txBody>
      </p:sp>
      <p:sp>
        <p:nvSpPr>
          <p:cNvPr id="3" name="Title 2">
            <a:extLst>
              <a:ext uri="{FF2B5EF4-FFF2-40B4-BE49-F238E27FC236}">
                <a16:creationId xmlns:a16="http://schemas.microsoft.com/office/drawing/2014/main" id="{4398C786-6505-4550-8E7A-ED501F492EB7}"/>
              </a:ext>
            </a:extLst>
          </p:cNvPr>
          <p:cNvSpPr>
            <a:spLocks noGrp="1"/>
          </p:cNvSpPr>
          <p:nvPr>
            <p:ph type="ctrTitle"/>
          </p:nvPr>
        </p:nvSpPr>
        <p:spPr>
          <a:xfrm>
            <a:off x="609600" y="701334"/>
            <a:ext cx="11277600" cy="807375"/>
          </a:xfrm>
        </p:spPr>
        <p:txBody>
          <a:bodyPr/>
          <a:lstStyle/>
          <a:p>
            <a:r>
              <a:rPr lang="en-US" dirty="0"/>
              <a:t>Sanctions</a:t>
            </a:r>
          </a:p>
        </p:txBody>
      </p:sp>
    </p:spTree>
    <p:extLst>
      <p:ext uri="{BB962C8B-B14F-4D97-AF65-F5344CB8AC3E}">
        <p14:creationId xmlns:p14="http://schemas.microsoft.com/office/powerpoint/2010/main" val="2095183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CA8BD-D1FB-FAA9-3AE4-DB6A07A74F2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532C33-2023-5A3B-E270-1246D659C955}"/>
              </a:ext>
            </a:extLst>
          </p:cNvPr>
          <p:cNvSpPr>
            <a:spLocks noGrp="1"/>
          </p:cNvSpPr>
          <p:nvPr>
            <p:ph idx="1"/>
          </p:nvPr>
        </p:nvSpPr>
        <p:spPr>
          <a:xfrm>
            <a:off x="609600" y="1718733"/>
            <a:ext cx="11277600" cy="3928534"/>
          </a:xfrm>
        </p:spPr>
        <p:txBody>
          <a:bodyPr>
            <a:normAutofit lnSpcReduction="10000"/>
          </a:bodyPr>
          <a:lstStyle/>
          <a:p>
            <a:pPr marL="285764" indent="-285764">
              <a:lnSpc>
                <a:spcPct val="90000"/>
              </a:lnSpc>
              <a:spcAft>
                <a:spcPts val="400"/>
              </a:spcAft>
              <a:buFont typeface="Arial" panose="020B0604020202020204" pitchFamily="34" charset="0"/>
              <a:buChar char="•"/>
            </a:pPr>
            <a:r>
              <a:rPr lang="en-US" sz="1600" dirty="0"/>
              <a:t>Due by either party within 5 business days</a:t>
            </a:r>
          </a:p>
          <a:p>
            <a:pPr marL="285764" indent="-285764">
              <a:lnSpc>
                <a:spcPct val="90000"/>
              </a:lnSpc>
              <a:spcAft>
                <a:spcPts val="400"/>
              </a:spcAft>
              <a:buFont typeface="Arial" panose="020B0604020202020204" pitchFamily="34" charset="0"/>
              <a:buChar char="•"/>
            </a:pPr>
            <a:r>
              <a:rPr lang="en-US" sz="1600" dirty="0"/>
              <a:t>May appeal on:</a:t>
            </a:r>
          </a:p>
          <a:p>
            <a:pPr marL="590580" lvl="1" indent="-285764">
              <a:lnSpc>
                <a:spcPct val="90000"/>
              </a:lnSpc>
              <a:spcAft>
                <a:spcPts val="400"/>
              </a:spcAft>
              <a:buFont typeface="Arial" panose="020B0604020202020204" pitchFamily="34" charset="0"/>
              <a:buChar char="•"/>
            </a:pPr>
            <a:r>
              <a:rPr lang="en-US" sz="1600" dirty="0"/>
              <a:t>The Party alleges that there were procedural irregularities that affected the outcome of the matter;  </a:t>
            </a:r>
          </a:p>
          <a:p>
            <a:pPr marL="590580" lvl="1" indent="-285764">
              <a:lnSpc>
                <a:spcPct val="90000"/>
              </a:lnSpc>
              <a:spcAft>
                <a:spcPts val="400"/>
              </a:spcAft>
              <a:buFont typeface="Arial" panose="020B0604020202020204" pitchFamily="34" charset="0"/>
              <a:buChar char="•"/>
            </a:pPr>
            <a:r>
              <a:rPr lang="en-US" sz="1600" dirty="0"/>
              <a:t>The Party alleges new evidence that was not reasonably available when the determination of responsibility was made that could affect the outcome of the matter; </a:t>
            </a:r>
          </a:p>
          <a:p>
            <a:pPr marL="590580" lvl="1" indent="-285764">
              <a:lnSpc>
                <a:spcPct val="90000"/>
              </a:lnSpc>
              <a:spcAft>
                <a:spcPts val="400"/>
              </a:spcAft>
              <a:buFont typeface="Arial" panose="020B0604020202020204" pitchFamily="34" charset="0"/>
              <a:buChar char="•"/>
            </a:pPr>
            <a:r>
              <a:rPr lang="en-US" sz="1600" dirty="0"/>
              <a:t>The Party alleges the Title IX Coordinator or Deputies, Investigators, or Hearing Panel had a conflict of interest or bias for or against Complainants or Respondents generally or the specific Complainant or Respondent that affected the outcome of the matter. </a:t>
            </a:r>
          </a:p>
          <a:p>
            <a:pPr marL="590580" lvl="1" indent="-285764">
              <a:lnSpc>
                <a:spcPct val="90000"/>
              </a:lnSpc>
              <a:spcAft>
                <a:spcPts val="400"/>
              </a:spcAft>
              <a:buFont typeface="Arial" panose="020B0604020202020204" pitchFamily="34" charset="0"/>
              <a:buChar char="•"/>
            </a:pPr>
            <a:r>
              <a:rPr lang="en-US" sz="1600" dirty="0"/>
              <a:t>The Party alleges that the sanctions imposed are grossly disproportionate to the findings of responsibility. </a:t>
            </a:r>
          </a:p>
          <a:p>
            <a:pPr marL="285764" indent="-285764">
              <a:lnSpc>
                <a:spcPct val="90000"/>
              </a:lnSpc>
              <a:spcAft>
                <a:spcPts val="400"/>
              </a:spcAft>
              <a:buFont typeface="Arial" panose="020B0604020202020204" pitchFamily="34" charset="0"/>
              <a:buChar char="•"/>
            </a:pPr>
            <a:r>
              <a:rPr lang="en-US" sz="1600" dirty="0"/>
              <a:t>Appeal panel chair determines if ground are met and allows other party to respond within 5 days</a:t>
            </a:r>
          </a:p>
          <a:p>
            <a:pPr marL="285764" indent="-285764">
              <a:lnSpc>
                <a:spcPct val="90000"/>
              </a:lnSpc>
              <a:spcAft>
                <a:spcPts val="400"/>
              </a:spcAft>
              <a:buFont typeface="Arial" panose="020B0604020202020204" pitchFamily="34" charset="0"/>
              <a:buChar char="•"/>
            </a:pPr>
            <a:r>
              <a:rPr lang="en-US" sz="1600" dirty="0"/>
              <a:t>3 person panel including chair</a:t>
            </a:r>
          </a:p>
          <a:p>
            <a:pPr marL="285764" indent="-285764">
              <a:lnSpc>
                <a:spcPct val="90000"/>
              </a:lnSpc>
              <a:spcAft>
                <a:spcPts val="400"/>
              </a:spcAft>
              <a:buFont typeface="Arial" panose="020B0604020202020204" pitchFamily="34" charset="0"/>
              <a:buChar char="•"/>
            </a:pPr>
            <a:r>
              <a:rPr lang="en-US" sz="1600" dirty="0"/>
              <a:t>Paper based appeal; no hearing. Appellate body may consider:</a:t>
            </a:r>
          </a:p>
          <a:p>
            <a:pPr marL="590580" lvl="1" indent="-285764">
              <a:lnSpc>
                <a:spcPct val="90000"/>
              </a:lnSpc>
              <a:spcAft>
                <a:spcPts val="400"/>
              </a:spcAft>
              <a:buFont typeface="Arial" panose="020B0604020202020204" pitchFamily="34" charset="0"/>
              <a:buChar char="•"/>
            </a:pPr>
            <a:r>
              <a:rPr lang="en-US" sz="1600" dirty="0"/>
              <a:t>Hearing record</a:t>
            </a:r>
          </a:p>
          <a:p>
            <a:pPr marL="590580" lvl="1" indent="-285764">
              <a:lnSpc>
                <a:spcPct val="90000"/>
              </a:lnSpc>
              <a:spcAft>
                <a:spcPts val="400"/>
              </a:spcAft>
              <a:buFont typeface="Arial" panose="020B0604020202020204" pitchFamily="34" charset="0"/>
              <a:buChar char="•"/>
            </a:pPr>
            <a:r>
              <a:rPr lang="en-US" sz="1600" dirty="0"/>
              <a:t>Appeal letter and response</a:t>
            </a:r>
          </a:p>
          <a:p>
            <a:pPr marL="590580" lvl="1" indent="-285764">
              <a:lnSpc>
                <a:spcPct val="90000"/>
              </a:lnSpc>
              <a:spcAft>
                <a:spcPts val="400"/>
              </a:spcAft>
              <a:buFont typeface="Arial" panose="020B0604020202020204" pitchFamily="34" charset="0"/>
              <a:buChar char="•"/>
            </a:pPr>
            <a:r>
              <a:rPr lang="en-US" sz="1600" dirty="0"/>
              <a:t>Decision and rationale of the hearing panel</a:t>
            </a:r>
          </a:p>
          <a:p>
            <a:pPr marL="590580" lvl="1" indent="-285764">
              <a:lnSpc>
                <a:spcPct val="90000"/>
              </a:lnSpc>
              <a:spcAft>
                <a:spcPts val="400"/>
              </a:spcAft>
              <a:buFont typeface="Arial" panose="020B0604020202020204" pitchFamily="34" charset="0"/>
              <a:buChar char="•"/>
            </a:pPr>
            <a:r>
              <a:rPr lang="en-US" sz="1600" dirty="0"/>
              <a:t>May ask questions of parties if necessary</a:t>
            </a:r>
          </a:p>
          <a:p>
            <a:pPr marL="285764" indent="-285764">
              <a:lnSpc>
                <a:spcPct val="90000"/>
              </a:lnSpc>
              <a:spcAft>
                <a:spcPts val="400"/>
              </a:spcAft>
              <a:buFont typeface="Arial" panose="020B0604020202020204" pitchFamily="34" charset="0"/>
              <a:buChar char="•"/>
            </a:pPr>
            <a:r>
              <a:rPr lang="en-US" sz="1600" dirty="0"/>
              <a:t>Appeal panel decision is final</a:t>
            </a:r>
          </a:p>
          <a:p>
            <a:pPr>
              <a:lnSpc>
                <a:spcPct val="90000"/>
              </a:lnSpc>
              <a:spcAft>
                <a:spcPts val="400"/>
              </a:spcAft>
            </a:pPr>
            <a:endParaRPr lang="en-US" sz="1600" dirty="0"/>
          </a:p>
          <a:p>
            <a:pPr marL="285764" indent="-285764">
              <a:lnSpc>
                <a:spcPct val="90000"/>
              </a:lnSpc>
              <a:spcAft>
                <a:spcPts val="400"/>
              </a:spcAft>
              <a:buFont typeface="Arial" panose="020B0604020202020204" pitchFamily="34" charset="0"/>
              <a:buChar char="•"/>
            </a:pPr>
            <a:endParaRPr lang="en-US" sz="1600" dirty="0"/>
          </a:p>
        </p:txBody>
      </p:sp>
      <p:sp>
        <p:nvSpPr>
          <p:cNvPr id="3" name="Title 2">
            <a:extLst>
              <a:ext uri="{FF2B5EF4-FFF2-40B4-BE49-F238E27FC236}">
                <a16:creationId xmlns:a16="http://schemas.microsoft.com/office/drawing/2014/main" id="{0D2885A5-1207-A8A3-59D4-BD714FE2338D}"/>
              </a:ext>
            </a:extLst>
          </p:cNvPr>
          <p:cNvSpPr>
            <a:spLocks noGrp="1"/>
          </p:cNvSpPr>
          <p:nvPr>
            <p:ph type="ctrTitle"/>
          </p:nvPr>
        </p:nvSpPr>
        <p:spPr>
          <a:xfrm>
            <a:off x="609600" y="-101600"/>
            <a:ext cx="11277600" cy="1473200"/>
          </a:xfrm>
        </p:spPr>
        <p:txBody>
          <a:bodyPr anchor="b">
            <a:normAutofit/>
          </a:bodyPr>
          <a:lstStyle/>
          <a:p>
            <a:r>
              <a:rPr lang="en-US" dirty="0"/>
              <a:t>Appeal overview</a:t>
            </a:r>
          </a:p>
        </p:txBody>
      </p:sp>
    </p:spTree>
    <p:extLst>
      <p:ext uri="{BB962C8B-B14F-4D97-AF65-F5344CB8AC3E}">
        <p14:creationId xmlns:p14="http://schemas.microsoft.com/office/powerpoint/2010/main" val="4205499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AFD63-4DAF-D3EB-B566-B32479E891D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B606C0-4257-0FD0-A62F-FF9E83D84004}"/>
              </a:ext>
            </a:extLst>
          </p:cNvPr>
          <p:cNvSpPr>
            <a:spLocks noGrp="1"/>
          </p:cNvSpPr>
          <p:nvPr>
            <p:ph idx="1"/>
          </p:nvPr>
        </p:nvSpPr>
        <p:spPr/>
        <p:txBody>
          <a:bodyPr>
            <a:normAutofit/>
          </a:bodyPr>
          <a:lstStyle/>
          <a:p>
            <a:pPr marL="285764" indent="-285764">
              <a:lnSpc>
                <a:spcPct val="90000"/>
              </a:lnSpc>
              <a:spcAft>
                <a:spcPts val="400"/>
              </a:spcAft>
              <a:buFont typeface="Arial" panose="020B0604020202020204" pitchFamily="34" charset="0"/>
              <a:buChar char="•"/>
            </a:pPr>
            <a:r>
              <a:rPr lang="en-US" sz="1500" dirty="0"/>
              <a:t>Possible outcomes:</a:t>
            </a:r>
          </a:p>
          <a:p>
            <a:pPr marL="590580" lvl="1" indent="-285764">
              <a:lnSpc>
                <a:spcPct val="90000"/>
              </a:lnSpc>
              <a:spcAft>
                <a:spcPts val="400"/>
              </a:spcAft>
              <a:buFont typeface="Arial" panose="020B0604020202020204" pitchFamily="34" charset="0"/>
              <a:buChar char="•"/>
            </a:pPr>
            <a:r>
              <a:rPr lang="en-US" sz="1500" dirty="0"/>
              <a:t>New evidence</a:t>
            </a:r>
          </a:p>
          <a:p>
            <a:pPr marL="895395" lvl="2" indent="-285764">
              <a:lnSpc>
                <a:spcPct val="90000"/>
              </a:lnSpc>
              <a:spcAft>
                <a:spcPts val="400"/>
              </a:spcAft>
              <a:buFont typeface="Arial" panose="020B0604020202020204" pitchFamily="34" charset="0"/>
              <a:buChar char="•"/>
            </a:pPr>
            <a:r>
              <a:rPr lang="en-US" sz="1500" dirty="0"/>
              <a:t>If evidence was not known nor reasonably available and might impact the decision, remand to panel</a:t>
            </a:r>
          </a:p>
          <a:p>
            <a:pPr marL="895395" lvl="2" indent="-285764">
              <a:lnSpc>
                <a:spcPct val="90000"/>
              </a:lnSpc>
              <a:spcAft>
                <a:spcPts val="400"/>
              </a:spcAft>
              <a:buFont typeface="Arial" panose="020B0604020202020204" pitchFamily="34" charset="0"/>
              <a:buChar char="•"/>
            </a:pPr>
            <a:endParaRPr lang="en-US" sz="1500" dirty="0"/>
          </a:p>
          <a:p>
            <a:pPr marL="590580" lvl="1" indent="-285764">
              <a:lnSpc>
                <a:spcPct val="90000"/>
              </a:lnSpc>
              <a:spcAft>
                <a:spcPts val="400"/>
              </a:spcAft>
              <a:buFont typeface="Arial" panose="020B0604020202020204" pitchFamily="34" charset="0"/>
              <a:buChar char="•"/>
            </a:pPr>
            <a:r>
              <a:rPr lang="en-US" sz="1500" dirty="0"/>
              <a:t>Sanctions grossly disproportionate</a:t>
            </a:r>
          </a:p>
          <a:p>
            <a:pPr marL="895395" lvl="2" indent="-285764">
              <a:lnSpc>
                <a:spcPct val="90000"/>
              </a:lnSpc>
              <a:spcAft>
                <a:spcPts val="400"/>
              </a:spcAft>
              <a:buFont typeface="Arial" panose="020B0604020202020204" pitchFamily="34" charset="0"/>
              <a:buChar char="•"/>
            </a:pPr>
            <a:r>
              <a:rPr lang="en-US" sz="1500" dirty="0"/>
              <a:t>Affirm, reduce, or increase sanctions</a:t>
            </a:r>
          </a:p>
          <a:p>
            <a:pPr marL="895395" lvl="2" indent="-285764">
              <a:lnSpc>
                <a:spcPct val="90000"/>
              </a:lnSpc>
              <a:spcAft>
                <a:spcPts val="400"/>
              </a:spcAft>
              <a:buFont typeface="Arial" panose="020B0604020202020204" pitchFamily="34" charset="0"/>
              <a:buChar char="•"/>
            </a:pPr>
            <a:endParaRPr lang="en-US" sz="1500" dirty="0"/>
          </a:p>
          <a:p>
            <a:pPr marL="590580" lvl="1" indent="-285764">
              <a:lnSpc>
                <a:spcPct val="90000"/>
              </a:lnSpc>
              <a:spcAft>
                <a:spcPts val="400"/>
              </a:spcAft>
              <a:buFont typeface="Arial" panose="020B0604020202020204" pitchFamily="34" charset="0"/>
              <a:buChar char="•"/>
            </a:pPr>
            <a:r>
              <a:rPr lang="en-US" sz="1500" dirty="0"/>
              <a:t>Procedural irregularities or Bias</a:t>
            </a:r>
          </a:p>
          <a:p>
            <a:pPr marL="895395" lvl="2" indent="-285764">
              <a:lnSpc>
                <a:spcPct val="90000"/>
              </a:lnSpc>
              <a:spcAft>
                <a:spcPts val="400"/>
              </a:spcAft>
              <a:buFont typeface="Arial" panose="020B0604020202020204" pitchFamily="34" charset="0"/>
              <a:buChar char="•"/>
            </a:pPr>
            <a:r>
              <a:rPr lang="en-US" sz="1500" dirty="0"/>
              <a:t>affirm the original decision; affirm the original decision of responsibility for some or all of the charges and change the sanction (sanction may be reduced or increased); reverse the original decision of responsibility for some or all of the charges and affirm or change the sanction (sanction may be reduced or increased); or remand the matter to the original hearing panel for further consideration </a:t>
            </a:r>
          </a:p>
          <a:p>
            <a:pPr>
              <a:lnSpc>
                <a:spcPct val="90000"/>
              </a:lnSpc>
              <a:spcAft>
                <a:spcPts val="400"/>
              </a:spcAft>
            </a:pPr>
            <a:endParaRPr lang="en-US" sz="1500" dirty="0"/>
          </a:p>
          <a:p>
            <a:pPr marL="285764" indent="-285764">
              <a:lnSpc>
                <a:spcPct val="90000"/>
              </a:lnSpc>
              <a:spcAft>
                <a:spcPts val="400"/>
              </a:spcAft>
              <a:buFont typeface="Arial" panose="020B0604020202020204" pitchFamily="34" charset="0"/>
              <a:buChar char="•"/>
            </a:pPr>
            <a:endParaRPr lang="en-US" sz="1500" dirty="0"/>
          </a:p>
        </p:txBody>
      </p:sp>
      <p:sp>
        <p:nvSpPr>
          <p:cNvPr id="3" name="Title 2">
            <a:extLst>
              <a:ext uri="{FF2B5EF4-FFF2-40B4-BE49-F238E27FC236}">
                <a16:creationId xmlns:a16="http://schemas.microsoft.com/office/drawing/2014/main" id="{F8AADD59-20D4-AF39-185A-E3A154B06669}"/>
              </a:ext>
            </a:extLst>
          </p:cNvPr>
          <p:cNvSpPr>
            <a:spLocks noGrp="1"/>
          </p:cNvSpPr>
          <p:nvPr>
            <p:ph type="ctrTitle"/>
          </p:nvPr>
        </p:nvSpPr>
        <p:spPr/>
        <p:txBody>
          <a:bodyPr anchor="b">
            <a:normAutofit/>
          </a:bodyPr>
          <a:lstStyle/>
          <a:p>
            <a:r>
              <a:rPr lang="en-US" dirty="0"/>
              <a:t>Appeal overview </a:t>
            </a:r>
          </a:p>
        </p:txBody>
      </p:sp>
    </p:spTree>
    <p:extLst>
      <p:ext uri="{BB962C8B-B14F-4D97-AF65-F5344CB8AC3E}">
        <p14:creationId xmlns:p14="http://schemas.microsoft.com/office/powerpoint/2010/main" val="217490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610772" y="6250162"/>
            <a:ext cx="10966450" cy="0"/>
          </a:xfrm>
          <a:custGeom>
            <a:avLst/>
            <a:gdLst/>
            <a:ahLst/>
            <a:cxnLst/>
            <a:rect l="l" t="t" r="r" b="b"/>
            <a:pathLst>
              <a:path w="16449675">
                <a:moveTo>
                  <a:pt x="0" y="0"/>
                </a:moveTo>
                <a:lnTo>
                  <a:pt x="16449636" y="0"/>
                </a:lnTo>
              </a:path>
            </a:pathLst>
          </a:custGeom>
          <a:ln w="19050">
            <a:solidFill>
              <a:srgbClr val="154035"/>
            </a:solidFill>
          </a:ln>
        </p:spPr>
        <p:txBody>
          <a:bodyPr wrap="square" lIns="0" tIns="0" rIns="0" bIns="0" rtlCol="0"/>
          <a:lstStyle/>
          <a:p>
            <a:endParaRPr sz="1200"/>
          </a:p>
        </p:txBody>
      </p:sp>
      <p:sp>
        <p:nvSpPr>
          <p:cNvPr id="4" name="object 4">
            <a:extLst>
              <a:ext uri="{C183D7F6-B498-43B3-948B-1728B52AA6E4}">
                <adec:decorative xmlns:adec="http://schemas.microsoft.com/office/drawing/2017/decorative" val="1"/>
              </a:ext>
            </a:extLst>
          </p:cNvPr>
          <p:cNvSpPr/>
          <p:nvPr/>
        </p:nvSpPr>
        <p:spPr>
          <a:xfrm>
            <a:off x="4483100" y="453254"/>
            <a:ext cx="0" cy="4657513"/>
          </a:xfrm>
          <a:custGeom>
            <a:avLst/>
            <a:gdLst/>
            <a:ahLst/>
            <a:cxnLst/>
            <a:rect l="l" t="t" r="r" b="b"/>
            <a:pathLst>
              <a:path h="6986270">
                <a:moveTo>
                  <a:pt x="0" y="6985761"/>
                </a:moveTo>
                <a:lnTo>
                  <a:pt x="0" y="0"/>
                </a:lnTo>
              </a:path>
            </a:pathLst>
          </a:custGeom>
          <a:ln w="19050">
            <a:solidFill>
              <a:srgbClr val="154035"/>
            </a:solidFill>
          </a:ln>
        </p:spPr>
        <p:txBody>
          <a:bodyPr wrap="square" lIns="0" tIns="0" rIns="0" bIns="0" rtlCol="0"/>
          <a:lstStyle/>
          <a:p>
            <a:endParaRPr sz="1200"/>
          </a:p>
        </p:txBody>
      </p:sp>
      <p:sp>
        <p:nvSpPr>
          <p:cNvPr id="6" name="object 6"/>
          <p:cNvSpPr txBox="1"/>
          <p:nvPr/>
        </p:nvSpPr>
        <p:spPr>
          <a:xfrm>
            <a:off x="11368984" y="6324288"/>
            <a:ext cx="217170" cy="232542"/>
          </a:xfrm>
          <a:prstGeom prst="rect">
            <a:avLst/>
          </a:prstGeom>
        </p:spPr>
        <p:txBody>
          <a:bodyPr vert="horz" wrap="square" lIns="0" tIns="16933" rIns="0" bIns="0" rtlCol="0">
            <a:spAutoFit/>
          </a:bodyPr>
          <a:lstStyle/>
          <a:p>
            <a:pPr marL="8467">
              <a:spcBef>
                <a:spcPts val="133"/>
              </a:spcBef>
            </a:pPr>
            <a:r>
              <a:rPr sz="1400" spc="-17">
                <a:solidFill>
                  <a:srgbClr val="F2E8DF"/>
                </a:solidFill>
                <a:latin typeface="Roboto"/>
                <a:cs typeface="Roboto"/>
              </a:rPr>
              <a:t>12</a:t>
            </a:r>
            <a:endParaRPr sz="1400">
              <a:latin typeface="Roboto"/>
              <a:cs typeface="Roboto"/>
            </a:endParaRPr>
          </a:p>
        </p:txBody>
      </p:sp>
      <p:pic>
        <p:nvPicPr>
          <p:cNvPr id="8" name="Picture 7" descr="A magnifying glass with blue text, which states &quot;Case Study&quot;.">
            <a:extLst>
              <a:ext uri="{FF2B5EF4-FFF2-40B4-BE49-F238E27FC236}">
                <a16:creationId xmlns:a16="http://schemas.microsoft.com/office/drawing/2014/main" id="{4B879250-D8DD-F5CA-E64B-998F85B0FE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443746" y="1117230"/>
            <a:ext cx="5300501" cy="2968281"/>
          </a:xfrm>
          <a:prstGeom prst="rect">
            <a:avLst/>
          </a:prstGeom>
        </p:spPr>
      </p:pic>
      <p:sp>
        <p:nvSpPr>
          <p:cNvPr id="9" name="TextBox 8">
            <a:extLst>
              <a:ext uri="{FF2B5EF4-FFF2-40B4-BE49-F238E27FC236}">
                <a16:creationId xmlns:a16="http://schemas.microsoft.com/office/drawing/2014/main" id="{55EC2B35-F2B4-02B8-3377-719D585975F9}"/>
              </a:ext>
            </a:extLst>
          </p:cNvPr>
          <p:cNvSpPr txBox="1"/>
          <p:nvPr/>
        </p:nvSpPr>
        <p:spPr>
          <a:xfrm>
            <a:off x="5143500" y="3962400"/>
            <a:ext cx="1905000" cy="184666"/>
          </a:xfrm>
          <a:prstGeom prst="rect">
            <a:avLst/>
          </a:prstGeom>
          <a:noFill/>
        </p:spPr>
        <p:txBody>
          <a:bodyPr wrap="square" rtlCol="0">
            <a:spAutoFit/>
          </a:bodyPr>
          <a:lstStyle/>
          <a:p>
            <a:r>
              <a:rPr lang="en-US" sz="600">
                <a:hlinkClick r:id="rId4" tooltip="https://sffreeman.com/research_methods.cgi"/>
              </a:rPr>
              <a:t>This Photo</a:t>
            </a:r>
            <a:r>
              <a:rPr lang="en-US" sz="600"/>
              <a:t> by Unknown Author is licensed under </a:t>
            </a:r>
            <a:r>
              <a:rPr lang="en-US" sz="600">
                <a:hlinkClick r:id="rId5" tooltip="https://creativecommons.org/licenses/by/3.0/"/>
              </a:rPr>
              <a:t>CC BY</a:t>
            </a:r>
            <a:endParaRPr lang="en-US" sz="600"/>
          </a:p>
        </p:txBody>
      </p:sp>
      <p:sp>
        <p:nvSpPr>
          <p:cNvPr id="12" name="Title 11">
            <a:extLst>
              <a:ext uri="{FF2B5EF4-FFF2-40B4-BE49-F238E27FC236}">
                <a16:creationId xmlns:a16="http://schemas.microsoft.com/office/drawing/2014/main" id="{AAFD4D91-2E57-C3E4-A29C-B36D25EA0EE5}"/>
              </a:ext>
            </a:extLst>
          </p:cNvPr>
          <p:cNvSpPr>
            <a:spLocks noGrp="1"/>
          </p:cNvSpPr>
          <p:nvPr>
            <p:ph type="ctrTitle"/>
          </p:nvPr>
        </p:nvSpPr>
        <p:spPr>
          <a:xfrm>
            <a:off x="447866" y="-504497"/>
            <a:ext cx="11296269" cy="504497"/>
          </a:xfrm>
        </p:spPr>
        <p:txBody>
          <a:bodyPr wrap="square" lIns="0" tIns="0" rIns="0" bIns="0" anchor="b">
            <a:spAutoFit/>
          </a:bodyPr>
          <a:lstStyle/>
          <a:p>
            <a:r>
              <a:rPr lang="en-US"/>
              <a:t>Case Study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Content Placeholder 1">
            <a:extLst>
              <a:ext uri="{FF2B5EF4-FFF2-40B4-BE49-F238E27FC236}">
                <a16:creationId xmlns:a16="http://schemas.microsoft.com/office/drawing/2014/main" id="{75D5BECD-CF1F-4C92-9191-1979F179CB0C}"/>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571500" indent="-285750">
              <a:buFont typeface="Arial" panose="020B0604020202020204" pitchFamily="34" charset="0"/>
              <a:buChar char="•"/>
            </a:pPr>
            <a:r>
              <a:rPr lang="en-US" sz="1700" dirty="0">
                <a:latin typeface="+mn-lt"/>
              </a:rPr>
              <a:t>Trying to approach case from trauma informed perspective while being impartial in decision making</a:t>
            </a:r>
          </a:p>
          <a:p>
            <a:pPr marL="571500" indent="-285750">
              <a:buFont typeface="Arial" panose="020B0604020202020204" pitchFamily="34" charset="0"/>
              <a:buChar char="•"/>
            </a:pPr>
            <a:r>
              <a:rPr lang="en-US" sz="1700" dirty="0">
                <a:latin typeface="+mn-lt"/>
              </a:rPr>
              <a:t>Approaching the process as an open, compassionate listener</a:t>
            </a:r>
          </a:p>
          <a:p>
            <a:pPr marL="571500" indent="-285750">
              <a:buFont typeface="Arial" panose="020B0604020202020204" pitchFamily="34" charset="0"/>
              <a:buChar char="•"/>
            </a:pPr>
            <a:r>
              <a:rPr lang="en-US" sz="1700" dirty="0">
                <a:latin typeface="+mn-lt"/>
              </a:rPr>
              <a:t>Be supportive of all parties as possible; do no harm</a:t>
            </a:r>
          </a:p>
          <a:p>
            <a:pPr marL="571500" indent="-285750">
              <a:buFont typeface="Arial" panose="020B0604020202020204" pitchFamily="34" charset="0"/>
              <a:buChar char="•"/>
            </a:pPr>
            <a:r>
              <a:rPr lang="en-US" sz="1700" dirty="0">
                <a:latin typeface="+mn-lt"/>
              </a:rPr>
              <a:t>Being well trained and up to date on recent developments and nuances</a:t>
            </a:r>
          </a:p>
          <a:p>
            <a:pPr marL="571500" indent="-285750">
              <a:buFont typeface="Arial" panose="020B0604020202020204" pitchFamily="34" charset="0"/>
              <a:buChar char="•"/>
            </a:pPr>
            <a:r>
              <a:rPr lang="en-US" sz="1700" dirty="0">
                <a:latin typeface="+mn-lt"/>
              </a:rPr>
              <a:t>Be familiar with and apply the policy</a:t>
            </a:r>
          </a:p>
          <a:p>
            <a:pPr marL="571500" indent="-285750">
              <a:buFont typeface="Arial" panose="020B0604020202020204" pitchFamily="34" charset="0"/>
              <a:buChar char="•"/>
            </a:pPr>
            <a:r>
              <a:rPr lang="en-US" sz="1700" dirty="0">
                <a:latin typeface="+mn-lt"/>
              </a:rPr>
              <a:t>Be engaged and challenge each other to ensure appropriate decision</a:t>
            </a:r>
          </a:p>
          <a:p>
            <a:pPr marL="571500" indent="-285750">
              <a:buFont typeface="Arial" panose="020B0604020202020204" pitchFamily="34" charset="0"/>
              <a:buChar char="•"/>
            </a:pPr>
            <a:r>
              <a:rPr lang="en-US" sz="1700" dirty="0">
                <a:latin typeface="+mn-lt"/>
              </a:rPr>
              <a:t>Trained in and approach hearing with cultural sensitivity</a:t>
            </a:r>
          </a:p>
          <a:p>
            <a:pPr marL="571500" indent="-285750">
              <a:buFont typeface="Arial" panose="020B0604020202020204" pitchFamily="34" charset="0"/>
              <a:buChar char="•"/>
            </a:pPr>
            <a:r>
              <a:rPr lang="en-US" sz="1700" dirty="0">
                <a:latin typeface="+mn-lt"/>
              </a:rPr>
              <a:t>Weighing the evidence very carefully in an unbiased manner</a:t>
            </a:r>
          </a:p>
          <a:p>
            <a:pPr marL="571500" indent="-285750">
              <a:buFont typeface="Arial" panose="020B0604020202020204" pitchFamily="34" charset="0"/>
              <a:buChar char="•"/>
            </a:pPr>
            <a:r>
              <a:rPr lang="en-US" sz="1700" dirty="0">
                <a:latin typeface="+mn-lt"/>
              </a:rPr>
              <a:t>De-escalating tensions in the room</a:t>
            </a:r>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1371599" y="294538"/>
            <a:ext cx="9895951" cy="1033669"/>
          </a:xfrm>
        </p:spPr>
        <p:txBody>
          <a:bodyPr vert="horz" lIns="91440" tIns="45720" rIns="91440" bIns="45720" rtlCol="0" anchor="ctr">
            <a:normAutofit/>
          </a:bodyPr>
          <a:lstStyle/>
          <a:p>
            <a:pPr algn="l">
              <a:lnSpc>
                <a:spcPct val="90000"/>
              </a:lnSpc>
            </a:pPr>
            <a:r>
              <a:rPr lang="en-US" sz="4000" kern="1200" dirty="0">
                <a:solidFill>
                  <a:schemeClr val="tx1"/>
                </a:solidFill>
                <a:latin typeface="+mj-lt"/>
                <a:ea typeface="+mj-ea"/>
                <a:cs typeface="+mj-cs"/>
              </a:rPr>
              <a:t>Sharing Role of hearing panel member</a:t>
            </a:r>
          </a:p>
        </p:txBody>
      </p:sp>
    </p:spTree>
    <p:extLst>
      <p:ext uri="{BB962C8B-B14F-4D97-AF65-F5344CB8AC3E}">
        <p14:creationId xmlns:p14="http://schemas.microsoft.com/office/powerpoint/2010/main" val="216828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D5BECD-CF1F-4C92-9191-1979F179CB0C}"/>
              </a:ext>
            </a:extLst>
          </p:cNvPr>
          <p:cNvSpPr>
            <a:spLocks noGrp="1"/>
          </p:cNvSpPr>
          <p:nvPr>
            <p:ph type="subTitle" idx="1"/>
          </p:nvPr>
        </p:nvSpPr>
        <p:spPr/>
        <p:txBody>
          <a:bodyPr>
            <a:normAutofit/>
          </a:bodyPr>
          <a:lstStyle/>
          <a:p>
            <a:pPr>
              <a:lnSpc>
                <a:spcPct val="90000"/>
              </a:lnSpc>
              <a:spcAft>
                <a:spcPts val="600"/>
              </a:spcAft>
            </a:pPr>
            <a:r>
              <a:rPr lang="en-US" sz="2200"/>
              <a:t>Title IX Deputy Coordinator is responsible for scheduling all meetings with Investigator and will provide:</a:t>
            </a:r>
          </a:p>
          <a:p>
            <a:pPr marL="779419" lvl="1" indent="-571500" algn="l">
              <a:lnSpc>
                <a:spcPct val="90000"/>
              </a:lnSpc>
              <a:spcAft>
                <a:spcPts val="600"/>
              </a:spcAft>
              <a:buFont typeface="Arial" panose="020B0604020202020204" pitchFamily="34" charset="0"/>
              <a:buChar char="•"/>
            </a:pPr>
            <a:r>
              <a:rPr lang="en-US" sz="2200">
                <a:solidFill>
                  <a:schemeClr val="bg1"/>
                </a:solidFill>
              </a:rPr>
              <a:t>Notice of date, time &amp; location of interview with investigator(s)</a:t>
            </a:r>
          </a:p>
          <a:p>
            <a:pPr marL="779419" lvl="1" indent="-571500" algn="l">
              <a:lnSpc>
                <a:spcPct val="90000"/>
              </a:lnSpc>
              <a:spcAft>
                <a:spcPts val="600"/>
              </a:spcAft>
              <a:buFont typeface="Arial" panose="020B0604020202020204" pitchFamily="34" charset="0"/>
              <a:buChar char="•"/>
            </a:pPr>
            <a:r>
              <a:rPr lang="en-US" sz="2200">
                <a:solidFill>
                  <a:schemeClr val="bg1"/>
                </a:solidFill>
              </a:rPr>
              <a:t>Request names and contact info for all witnesses</a:t>
            </a:r>
          </a:p>
          <a:p>
            <a:pPr marL="779419" lvl="1" indent="-571500" algn="l">
              <a:lnSpc>
                <a:spcPct val="90000"/>
              </a:lnSpc>
              <a:spcAft>
                <a:spcPts val="600"/>
              </a:spcAft>
              <a:buFont typeface="Arial" panose="020B0604020202020204" pitchFamily="34" charset="0"/>
              <a:buChar char="•"/>
            </a:pPr>
            <a:r>
              <a:rPr lang="en-US" sz="2200">
                <a:solidFill>
                  <a:schemeClr val="bg1"/>
                </a:solidFill>
              </a:rPr>
              <a:t>Request that the party provide all evidence (ie, photos, screen shots, text messages, voicemails, social media posts, etc.) to investigator(s)</a:t>
            </a:r>
          </a:p>
          <a:p>
            <a:pPr lvl="1" algn="l">
              <a:lnSpc>
                <a:spcPct val="90000"/>
              </a:lnSpc>
              <a:spcAft>
                <a:spcPts val="600"/>
              </a:spcAft>
            </a:pPr>
            <a:r>
              <a:rPr lang="en-US" sz="2200">
                <a:solidFill>
                  <a:schemeClr val="bg1"/>
                </a:solidFill>
              </a:rPr>
              <a:t>During meeting with investigator(s), Advisors may not speak for party.</a:t>
            </a:r>
          </a:p>
          <a:p>
            <a:pPr marL="779419" lvl="1" indent="-571500" algn="l">
              <a:lnSpc>
                <a:spcPct val="90000"/>
              </a:lnSpc>
              <a:spcAft>
                <a:spcPts val="600"/>
              </a:spcAft>
              <a:buFont typeface="Arial" panose="020B0604020202020204" pitchFamily="34" charset="0"/>
              <a:buChar char="•"/>
            </a:pPr>
            <a:r>
              <a:rPr lang="en-US" sz="2200">
                <a:solidFill>
                  <a:schemeClr val="bg1"/>
                </a:solidFill>
              </a:rPr>
              <a:t>Party is permitted to submit questions for the Investigator(s) to ask others.</a:t>
            </a:r>
          </a:p>
          <a:p>
            <a:pPr marL="457200" lvl="1" algn="l">
              <a:lnSpc>
                <a:spcPct val="90000"/>
              </a:lnSpc>
              <a:spcAft>
                <a:spcPts val="600"/>
              </a:spcAft>
            </a:pPr>
            <a:endParaRPr lang="en-US" sz="2200">
              <a:solidFill>
                <a:schemeClr val="bg1"/>
              </a:solidFill>
            </a:endParaRPr>
          </a:p>
          <a:p>
            <a:pPr marL="571500" indent="-571500">
              <a:lnSpc>
                <a:spcPct val="90000"/>
              </a:lnSpc>
              <a:spcAft>
                <a:spcPts val="600"/>
              </a:spcAft>
              <a:buFont typeface="Arial" panose="020B0604020202020204" pitchFamily="34" charset="0"/>
              <a:buChar char="•"/>
            </a:pPr>
            <a:endParaRPr lang="en-US" sz="2200" b="1"/>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p:txBody>
          <a:bodyPr anchor="b">
            <a:normAutofit/>
          </a:bodyPr>
          <a:lstStyle/>
          <a:p>
            <a:r>
              <a:rPr lang="en-US" sz="5100"/>
              <a:t>Overview of Investigation process</a:t>
            </a:r>
          </a:p>
        </p:txBody>
      </p:sp>
    </p:spTree>
    <p:extLst>
      <p:ext uri="{BB962C8B-B14F-4D97-AF65-F5344CB8AC3E}">
        <p14:creationId xmlns:p14="http://schemas.microsoft.com/office/powerpoint/2010/main" val="382482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5D350F-8BA3-43F8-969A-9718232A3844}"/>
              </a:ext>
            </a:extLst>
          </p:cNvPr>
          <p:cNvPicPr>
            <a:picLocks noChangeAspect="1"/>
          </p:cNvPicPr>
          <p:nvPr/>
        </p:nvPicPr>
        <p:blipFill>
          <a:blip r:embed="rId3"/>
          <a:stretch>
            <a:fillRect/>
          </a:stretch>
        </p:blipFill>
        <p:spPr>
          <a:xfrm>
            <a:off x="638628" y="101600"/>
            <a:ext cx="10914743" cy="5999032"/>
          </a:xfrm>
          <a:prstGeom prst="rect">
            <a:avLst/>
          </a:prstGeom>
        </p:spPr>
      </p:pic>
      <p:sp>
        <p:nvSpPr>
          <p:cNvPr id="9" name="Title 8">
            <a:extLst>
              <a:ext uri="{FF2B5EF4-FFF2-40B4-BE49-F238E27FC236}">
                <a16:creationId xmlns:a16="http://schemas.microsoft.com/office/drawing/2014/main" id="{A05302F6-201B-44EB-86EA-75ECFFE5448A}"/>
              </a:ext>
            </a:extLst>
          </p:cNvPr>
          <p:cNvSpPr>
            <a:spLocks noGrp="1"/>
          </p:cNvSpPr>
          <p:nvPr>
            <p:ph type="ctrTitle"/>
          </p:nvPr>
        </p:nvSpPr>
        <p:spPr>
          <a:xfrm>
            <a:off x="7454349" y="4890052"/>
            <a:ext cx="4039387" cy="1190701"/>
          </a:xfrm>
          <a:solidFill>
            <a:schemeClr val="bg1"/>
          </a:solidFill>
        </p:spPr>
        <p:txBody>
          <a:bodyPr/>
          <a:lstStyle/>
          <a:p>
            <a:r>
              <a:rPr lang="en-US" sz="2800" cap="none">
                <a:ln w="22225">
                  <a:solidFill>
                    <a:schemeClr val="accent2"/>
                  </a:solidFill>
                  <a:prstDash val="solid"/>
                </a:ln>
                <a:solidFill>
                  <a:schemeClr val="accent2">
                    <a:lumMod val="40000"/>
                    <a:lumOff val="60000"/>
                  </a:schemeClr>
                </a:solidFill>
              </a:rPr>
              <a:t>ATIXA</a:t>
            </a:r>
            <a:br>
              <a:rPr lang="en-US" sz="2800" cap="none">
                <a:ln w="22225">
                  <a:solidFill>
                    <a:schemeClr val="accent2"/>
                  </a:solidFill>
                  <a:prstDash val="solid"/>
                </a:ln>
                <a:solidFill>
                  <a:schemeClr val="accent2">
                    <a:lumMod val="40000"/>
                    <a:lumOff val="60000"/>
                  </a:schemeClr>
                </a:solidFill>
              </a:rPr>
            </a:br>
            <a:r>
              <a:rPr lang="en-US" sz="2800" cap="none">
                <a:ln w="22225">
                  <a:solidFill>
                    <a:schemeClr val="accent2"/>
                  </a:solidFill>
                  <a:prstDash val="solid"/>
                </a:ln>
                <a:solidFill>
                  <a:schemeClr val="accent2">
                    <a:lumMod val="40000"/>
                    <a:lumOff val="60000"/>
                  </a:schemeClr>
                </a:solidFill>
              </a:rPr>
              <a:t>Investigation buckets</a:t>
            </a:r>
          </a:p>
        </p:txBody>
      </p:sp>
    </p:spTree>
    <p:extLst>
      <p:ext uri="{BB962C8B-B14F-4D97-AF65-F5344CB8AC3E}">
        <p14:creationId xmlns:p14="http://schemas.microsoft.com/office/powerpoint/2010/main" val="2568597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D5BECD-CF1F-4C92-9191-1979F179CB0C}"/>
              </a:ext>
            </a:extLst>
          </p:cNvPr>
          <p:cNvSpPr>
            <a:spLocks noGrp="1"/>
          </p:cNvSpPr>
          <p:nvPr>
            <p:ph idx="1"/>
          </p:nvPr>
        </p:nvSpPr>
        <p:spPr>
          <a:xfrm>
            <a:off x="112451" y="949911"/>
            <a:ext cx="11967098" cy="5171243"/>
          </a:xfrm>
        </p:spPr>
        <p:txBody>
          <a:bodyPr/>
          <a:lstStyle/>
          <a:p>
            <a:pPr marL="820781" indent="-571500" algn="l">
              <a:buFont typeface="Arial" panose="020B0604020202020204" pitchFamily="34" charset="0"/>
              <a:buChar char="•"/>
            </a:pPr>
            <a:r>
              <a:rPr lang="en-US" sz="2800" dirty="0"/>
              <a:t>Preliminary Investigation Summary Report will be provided to both Parties and Advisors for review and comment for 10 days.</a:t>
            </a:r>
          </a:p>
          <a:p>
            <a:pPr marL="1444537" lvl="3" indent="-571500" algn="l">
              <a:buFont typeface="Arial Narrow" panose="020B0606020202030204" pitchFamily="34" charset="0"/>
              <a:buChar char="▫"/>
            </a:pPr>
            <a:r>
              <a:rPr lang="en-US" sz="2400" dirty="0"/>
              <a:t>Note errors</a:t>
            </a:r>
          </a:p>
          <a:p>
            <a:pPr marL="1444537" lvl="3" indent="-571500" algn="l">
              <a:buFont typeface="Arial Narrow" panose="020B0606020202030204" pitchFamily="34" charset="0"/>
              <a:buChar char="▫"/>
            </a:pPr>
            <a:r>
              <a:rPr lang="en-US" sz="2400" dirty="0"/>
              <a:t>Note any questions for the investigator(s)</a:t>
            </a:r>
          </a:p>
          <a:p>
            <a:pPr marL="1444537" lvl="3" indent="-571500" algn="l">
              <a:buFont typeface="Arial Narrow" panose="020B0606020202030204" pitchFamily="34" charset="0"/>
              <a:buChar char="▫"/>
            </a:pPr>
            <a:r>
              <a:rPr lang="en-US" sz="2400" dirty="0"/>
              <a:t>Suggest additional witnesses or evidence that should be obtained</a:t>
            </a:r>
          </a:p>
          <a:p>
            <a:pPr marL="1444537" lvl="3" indent="-571500" algn="l">
              <a:buFont typeface="Arial Narrow" panose="020B0606020202030204" pitchFamily="34" charset="0"/>
              <a:buChar char="▫"/>
            </a:pPr>
            <a:r>
              <a:rPr lang="en-US" sz="2400" dirty="0"/>
              <a:t>Argue for or against any findings made</a:t>
            </a:r>
          </a:p>
          <a:p>
            <a:pPr marL="1444537" lvl="3" indent="-571500" algn="l">
              <a:buFont typeface="Arial Narrow" panose="020B0606020202030204" pitchFamily="34" charset="0"/>
              <a:buChar char="▫"/>
            </a:pPr>
            <a:r>
              <a:rPr lang="en-US" sz="2400" dirty="0"/>
              <a:t>Raise any issues of bias or conflict of interest that must be addressed</a:t>
            </a:r>
          </a:p>
          <a:p>
            <a:pPr marL="1444537" lvl="3" indent="-571500" algn="l">
              <a:buFont typeface="Arial Narrow" panose="020B0606020202030204" pitchFamily="34" charset="0"/>
              <a:buChar char="▫"/>
            </a:pPr>
            <a:r>
              <a:rPr lang="en-US" sz="2400" dirty="0"/>
              <a:t>Raise concerns about the evidence that is contained in the report or that there is evidence that was not considered directly relevant by the Investigator(s) and should be in the report.</a:t>
            </a:r>
          </a:p>
          <a:p>
            <a:pPr marL="706481" indent="-457200" algn="l">
              <a:buFont typeface="Arial" panose="020B0604020202020204" pitchFamily="34" charset="0"/>
              <a:buChar char="•"/>
            </a:pPr>
            <a:r>
              <a:rPr lang="en-US" sz="2800" dirty="0"/>
              <a:t>After all comments are reviewed and addressed by Investigator(s), then the  Investigation Summary Report is issued and sent to the Parties, Advisors and Office of Student Conduct for a hearing before a hearing panel or to external </a:t>
            </a:r>
            <a:r>
              <a:rPr lang="en-US" sz="2800"/>
              <a:t>decision-makers</a:t>
            </a:r>
            <a:r>
              <a:rPr lang="en-US" sz="2800" dirty="0"/>
              <a:t> for Employee cases.  </a:t>
            </a:r>
          </a:p>
          <a:p>
            <a:pPr marL="571500" indent="-571500">
              <a:buFont typeface="Arial" panose="020B0604020202020204" pitchFamily="34" charset="0"/>
              <a:buChar char="•"/>
            </a:pPr>
            <a:endParaRPr lang="en-US" sz="4000" b="1" dirty="0"/>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298580" y="328474"/>
            <a:ext cx="11594840" cy="665825"/>
          </a:xfrm>
        </p:spPr>
        <p:txBody>
          <a:bodyPr/>
          <a:lstStyle/>
          <a:p>
            <a:r>
              <a:rPr lang="en-US" dirty="0"/>
              <a:t>Overview of Investigation process</a:t>
            </a:r>
          </a:p>
        </p:txBody>
      </p:sp>
    </p:spTree>
    <p:extLst>
      <p:ext uri="{BB962C8B-B14F-4D97-AF65-F5344CB8AC3E}">
        <p14:creationId xmlns:p14="http://schemas.microsoft.com/office/powerpoint/2010/main" val="2211605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CAB3D6-2414-40C8-9ABD-31A91C7B9FE4}"/>
              </a:ext>
            </a:extLst>
          </p:cNvPr>
          <p:cNvSpPr>
            <a:spLocks noGrp="1"/>
          </p:cNvSpPr>
          <p:nvPr>
            <p:ph type="subTitle" idx="1"/>
          </p:nvPr>
        </p:nvSpPr>
        <p:spPr/>
        <p:txBody>
          <a:bodyPr>
            <a:normAutofit/>
          </a:bodyPr>
          <a:lstStyle/>
          <a:p>
            <a:pPr marL="285750" indent="-285750">
              <a:spcAft>
                <a:spcPts val="600"/>
              </a:spcAft>
              <a:buFont typeface="Arial" panose="020B0604020202020204" pitchFamily="34" charset="0"/>
              <a:buChar char="•"/>
            </a:pPr>
            <a:r>
              <a:rPr lang="en-US"/>
              <a:t>Complaints can be consolidated when the complaint arises out of the same factual circumstances in two instances:</a:t>
            </a:r>
          </a:p>
          <a:p>
            <a:pPr marL="493669" lvl="1" indent="-285750" algn="l">
              <a:spcAft>
                <a:spcPts val="600"/>
              </a:spcAft>
              <a:buFont typeface="Arial" panose="020B0604020202020204" pitchFamily="34" charset="0"/>
              <a:buChar char="•"/>
            </a:pPr>
            <a:endParaRPr lang="en-US" sz="2400">
              <a:solidFill>
                <a:schemeClr val="bg1"/>
              </a:solidFill>
            </a:endParaRPr>
          </a:p>
          <a:p>
            <a:pPr lvl="2" algn="l" rtl="0" fontAlgn="base">
              <a:spcAft>
                <a:spcPts val="600"/>
              </a:spcAft>
              <a:buFont typeface="Arial" panose="020B0604020202020204" pitchFamily="34" charset="0"/>
              <a:buChar char="•"/>
            </a:pPr>
            <a:r>
              <a:rPr lang="en-US" sz="2400" b="0" i="0">
                <a:solidFill>
                  <a:schemeClr val="bg1"/>
                </a:solidFill>
                <a:effectLst/>
              </a:rPr>
              <a:t>Where there is more than one complainant or respondent;  </a:t>
            </a:r>
          </a:p>
          <a:p>
            <a:pPr lvl="2" algn="l" rtl="0" fontAlgn="base">
              <a:spcAft>
                <a:spcPts val="600"/>
              </a:spcAft>
              <a:buFont typeface="Arial" panose="020B0604020202020204" pitchFamily="34" charset="0"/>
              <a:buChar char="•"/>
            </a:pPr>
            <a:r>
              <a:rPr lang="en-US" sz="2400" b="0" i="0">
                <a:solidFill>
                  <a:schemeClr val="bg1"/>
                </a:solidFill>
                <a:effectLst/>
              </a:rPr>
              <a:t>Where a cross-complaint has been filed by a respondent against a complainant</a:t>
            </a:r>
          </a:p>
        </p:txBody>
      </p:sp>
      <p:sp>
        <p:nvSpPr>
          <p:cNvPr id="3" name="Title 2">
            <a:extLst>
              <a:ext uri="{FF2B5EF4-FFF2-40B4-BE49-F238E27FC236}">
                <a16:creationId xmlns:a16="http://schemas.microsoft.com/office/drawing/2014/main" id="{243667AF-7AF9-4662-8273-CA5841A9FBDA}"/>
              </a:ext>
            </a:extLst>
          </p:cNvPr>
          <p:cNvSpPr>
            <a:spLocks noGrp="1"/>
          </p:cNvSpPr>
          <p:nvPr>
            <p:ph type="ctrTitle"/>
          </p:nvPr>
        </p:nvSpPr>
        <p:spPr/>
        <p:txBody>
          <a:bodyPr anchor="b">
            <a:normAutofit/>
          </a:bodyPr>
          <a:lstStyle/>
          <a:p>
            <a:br>
              <a:rPr lang="en-US" sz="4200"/>
            </a:br>
            <a:r>
              <a:rPr lang="en-US" sz="4200"/>
              <a:t>consolidation of complaints</a:t>
            </a:r>
          </a:p>
        </p:txBody>
      </p:sp>
    </p:spTree>
    <p:extLst>
      <p:ext uri="{BB962C8B-B14F-4D97-AF65-F5344CB8AC3E}">
        <p14:creationId xmlns:p14="http://schemas.microsoft.com/office/powerpoint/2010/main" val="160629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21CB3E-7C40-4CF8-A5E0-B430ECBE69E9}"/>
              </a:ext>
            </a:extLst>
          </p:cNvPr>
          <p:cNvSpPr>
            <a:spLocks noGrp="1"/>
          </p:cNvSpPr>
          <p:nvPr>
            <p:ph type="subTitle" idx="1"/>
          </p:nvPr>
        </p:nvSpPr>
        <p:spPr/>
        <p:txBody>
          <a:bodyPr/>
          <a:lstStyle/>
          <a:p>
            <a:pPr algn="l"/>
            <a:r>
              <a:rPr lang="en-US" sz="1700"/>
              <a:t>Consent is defined as an </a:t>
            </a:r>
            <a:r>
              <a:rPr lang="en-US" sz="1700" b="1" u="sng">
                <a:solidFill>
                  <a:schemeClr val="tx1"/>
                </a:solidFill>
                <a:highlight>
                  <a:srgbClr val="FFFF00"/>
                </a:highlight>
              </a:rPr>
              <a:t>affirmative indication by words and/or actions of a voluntary agreement to engage in the particular sexual act or conduct </a:t>
            </a:r>
            <a:r>
              <a:rPr lang="en-US" sz="1700"/>
              <a:t>in question. </a:t>
            </a:r>
            <a:r>
              <a:rPr lang="en-US" sz="1700" b="1" u="sng">
                <a:highlight>
                  <a:srgbClr val="00FF00"/>
                </a:highlight>
              </a:rPr>
              <a:t>Consent for one sexual act or conduct does not constitute consent to all sexual acts or conduct</a:t>
            </a:r>
            <a:r>
              <a:rPr lang="en-US" sz="1700"/>
              <a:t>. </a:t>
            </a:r>
            <a:r>
              <a:rPr lang="en-US" sz="1700" b="1" u="sng">
                <a:highlight>
                  <a:srgbClr val="00FFFF"/>
                </a:highlight>
              </a:rPr>
              <a:t>Consent can be withdrawn at any time</a:t>
            </a:r>
            <a:r>
              <a:rPr lang="en-US" sz="1700"/>
              <a:t>, and once withdrawal of consent has been expressed, </a:t>
            </a:r>
            <a:r>
              <a:rPr lang="en-US" sz="1700" b="1" u="sng">
                <a:highlight>
                  <a:srgbClr val="00FFFF"/>
                </a:highlight>
              </a:rPr>
              <a:t>sexual activity must cease</a:t>
            </a:r>
            <a:r>
              <a:rPr lang="en-US" sz="1700"/>
              <a:t>. </a:t>
            </a:r>
            <a:r>
              <a:rPr lang="en-US" sz="1700" b="1" u="sng">
                <a:highlight>
                  <a:srgbClr val="FF00FF"/>
                </a:highlight>
              </a:rPr>
              <a:t>Consent cannot be obtained through the use of force, threat, intimidation, or coercion</a:t>
            </a:r>
            <a:r>
              <a:rPr lang="en-US" sz="1700"/>
              <a:t>. </a:t>
            </a:r>
            <a:r>
              <a:rPr lang="en-US" sz="1700" b="1" u="sng">
                <a:highlight>
                  <a:srgbClr val="0000FF"/>
                </a:highlight>
              </a:rPr>
              <a:t>Silence or absence of resistance on the part of an individual does not constitute their consent</a:t>
            </a:r>
            <a:r>
              <a:rPr lang="en-US" sz="1700"/>
              <a:t>. </a:t>
            </a:r>
            <a:r>
              <a:rPr lang="en-US" sz="1700" b="1" u="sng">
                <a:highlight>
                  <a:srgbClr val="FF0000"/>
                </a:highlight>
              </a:rPr>
              <a:t>Consent cannot be given by someone who is incapacitated </a:t>
            </a:r>
            <a:r>
              <a:rPr lang="en-US" sz="1700"/>
              <a:t>due to consuming drugs or alcohol or for any other reason (including but not limited to being unconscious, asleep, or otherwise unaware that sexual activity is occurring). Incapacitation is a state where someone cannot make rational, reasonable decisions because they lack the capacity to give knowing consent (e.g., to understand the “who, what, when, where, why or how” of their sexual interaction). While incapacitation may result from the use of alcohol and/or drugs, incapacitation is a state beyond drunkenness or intoxication. Incapacitation may also exist because of a physical, mental, or developmental disability. The question of incapacitation will be examined objectively from the perspective of the respondent i.e. whether a reasonable, sober person in place of the respondent should have known the condition of the complainant based on the apparent indications of incapacitation, which may include, but are not limited to, acting confused or incoherent, difficulty walking or speaking, and vomiting. </a:t>
            </a:r>
          </a:p>
        </p:txBody>
      </p:sp>
      <p:sp>
        <p:nvSpPr>
          <p:cNvPr id="3" name="Title 2">
            <a:extLst>
              <a:ext uri="{FF2B5EF4-FFF2-40B4-BE49-F238E27FC236}">
                <a16:creationId xmlns:a16="http://schemas.microsoft.com/office/drawing/2014/main" id="{F58D64C1-B3E4-4126-A7AD-7334D2B7AF0E}"/>
              </a:ext>
            </a:extLst>
          </p:cNvPr>
          <p:cNvSpPr>
            <a:spLocks noGrp="1"/>
          </p:cNvSpPr>
          <p:nvPr>
            <p:ph type="ctrTitle"/>
          </p:nvPr>
        </p:nvSpPr>
        <p:spPr/>
        <p:txBody>
          <a:bodyPr/>
          <a:lstStyle/>
          <a:p>
            <a:r>
              <a:rPr lang="en-US" dirty="0"/>
              <a:t>Definitions</a:t>
            </a:r>
          </a:p>
        </p:txBody>
      </p:sp>
    </p:spTree>
    <p:extLst>
      <p:ext uri="{BB962C8B-B14F-4D97-AF65-F5344CB8AC3E}">
        <p14:creationId xmlns:p14="http://schemas.microsoft.com/office/powerpoint/2010/main" val="4961975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313A16A14E5B488009DA0BABAFFC41" ma:contentTypeVersion="18" ma:contentTypeDescription="Create a new document." ma:contentTypeScope="" ma:versionID="4178794fb589c455ee106ee4ee23ac84">
  <xsd:schema xmlns:xsd="http://www.w3.org/2001/XMLSchema" xmlns:xs="http://www.w3.org/2001/XMLSchema" xmlns:p="http://schemas.microsoft.com/office/2006/metadata/properties" xmlns:ns2="58ce94b1-ecb7-49e9-943a-608b6b0b9d09" xmlns:ns3="6732622e-2101-4405-8247-0b640b6dd2c8" targetNamespace="http://schemas.microsoft.com/office/2006/metadata/properties" ma:root="true" ma:fieldsID="b85896473fc39a8293839e6e8d1e20c9" ns2:_="" ns3:_="">
    <xsd:import namespace="58ce94b1-ecb7-49e9-943a-608b6b0b9d09"/>
    <xsd:import namespace="6732622e-2101-4405-8247-0b640b6dd2c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ce94b1-ecb7-49e9-943a-608b6b0b9d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570c208-9045-4890-9406-2594c6b9c86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32622e-2101-4405-8247-0b640b6dd2c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cd34792-bb86-4078-932a-27975cd1b39e}" ma:internalName="TaxCatchAll" ma:showField="CatchAllData" ma:web="6732622e-2101-4405-8247-0b640b6dd2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732622e-2101-4405-8247-0b640b6dd2c8" xsi:nil="true"/>
    <lcf76f155ced4ddcb4097134ff3c332f xmlns="58ce94b1-ecb7-49e9-943a-608b6b0b9d0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318DCF-B8FF-4DF7-955B-0B9807BD5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ce94b1-ecb7-49e9-943a-608b6b0b9d09"/>
    <ds:schemaRef ds:uri="6732622e-2101-4405-8247-0b640b6dd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6BAC92-A34F-45DB-9588-99F5FD0B7D93}">
  <ds:schemaRefs>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eb873e02-bc60-4e7d-8f50-b49eb2aad753"/>
    <ds:schemaRef ds:uri="http://purl.org/dc/terms/"/>
    <ds:schemaRef ds:uri="6732622e-2101-4405-8247-0b640b6dd2c8"/>
    <ds:schemaRef ds:uri="58ce94b1-ecb7-49e9-943a-608b6b0b9d09"/>
  </ds:schemaRefs>
</ds:datastoreItem>
</file>

<file path=customXml/itemProps3.xml><?xml version="1.0" encoding="utf-8"?>
<ds:datastoreItem xmlns:ds="http://schemas.openxmlformats.org/officeDocument/2006/customXml" ds:itemID="{3CE6763A-CE06-48F2-B9C9-77AF064A1C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5990</TotalTime>
  <Words>3419</Words>
  <Application>Microsoft Office PowerPoint</Application>
  <PresentationFormat>Widescreen</PresentationFormat>
  <Paragraphs>296</Paragraphs>
  <Slides>38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Arial</vt:lpstr>
      <vt:lpstr>Arial Black</vt:lpstr>
      <vt:lpstr>Arial Narrow</vt:lpstr>
      <vt:lpstr>Calibri</vt:lpstr>
      <vt:lpstr>Roboto</vt:lpstr>
      <vt:lpstr>Segoe UI</vt:lpstr>
      <vt:lpstr>Symbol</vt:lpstr>
      <vt:lpstr>Times New Roman</vt:lpstr>
      <vt:lpstr>WordVisiCarriageReturn_MSFontService</vt:lpstr>
      <vt:lpstr>1_Office Theme</vt:lpstr>
      <vt:lpstr>PowerPoint Presentation</vt:lpstr>
      <vt:lpstr>Overview of today</vt:lpstr>
      <vt:lpstr>Sharing Role of hearing panel member</vt:lpstr>
      <vt:lpstr>Sharing Role of hearing panel member</vt:lpstr>
      <vt:lpstr>Overview of Investigation process</vt:lpstr>
      <vt:lpstr>ATIXA Investigation buckets</vt:lpstr>
      <vt:lpstr>Overview of Investigation process</vt:lpstr>
      <vt:lpstr> consolidation of complaints</vt:lpstr>
      <vt:lpstr>Definitions</vt:lpstr>
      <vt:lpstr>Definitions</vt:lpstr>
      <vt:lpstr>Definitions</vt:lpstr>
      <vt:lpstr>Definitions</vt:lpstr>
      <vt:lpstr>Definitions</vt:lpstr>
      <vt:lpstr>Definitions</vt:lpstr>
      <vt:lpstr>Definitions</vt:lpstr>
      <vt:lpstr>Definitions</vt:lpstr>
      <vt:lpstr>Bias</vt:lpstr>
      <vt:lpstr>Bias</vt:lpstr>
      <vt:lpstr>Technology overview</vt:lpstr>
      <vt:lpstr>Overview of hearing</vt:lpstr>
      <vt:lpstr>Pre-hearing conference</vt:lpstr>
      <vt:lpstr>Pre-hearing preparation</vt:lpstr>
      <vt:lpstr>Hearing timelines</vt:lpstr>
      <vt:lpstr>Hearing agenda</vt:lpstr>
      <vt:lpstr>Relevance</vt:lpstr>
      <vt:lpstr>Relevance</vt:lpstr>
      <vt:lpstr>Relevance determinations by chair:</vt:lpstr>
      <vt:lpstr>Relevance</vt:lpstr>
      <vt:lpstr>Relevance</vt:lpstr>
      <vt:lpstr>Questioning the investigator</vt:lpstr>
      <vt:lpstr>Cross examination</vt:lpstr>
      <vt:lpstr>Cross examination- types of questions</vt:lpstr>
      <vt:lpstr>outcome</vt:lpstr>
      <vt:lpstr>Rationale</vt:lpstr>
      <vt:lpstr>Sanctions</vt:lpstr>
      <vt:lpstr>Appeal overview</vt:lpstr>
      <vt:lpstr>Appeal overview </vt:lpstr>
      <vt:lpstr>Case Study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Tiscione</dc:creator>
  <cp:lastModifiedBy>Sydney Quantock-Scorziello</cp:lastModifiedBy>
  <cp:revision>6</cp:revision>
  <cp:lastPrinted>2020-10-16T13:57:29Z</cp:lastPrinted>
  <dcterms:created xsi:type="dcterms:W3CDTF">2020-09-08T19:48:36Z</dcterms:created>
  <dcterms:modified xsi:type="dcterms:W3CDTF">2026-09-08T16:09:23Z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0x01010043313A16A14E5B488009DA0BABAFFC41</vt:lpwstr>
  </property>
  <property fmtid="{D5CDD505-2E9C-101B-9397-08002B2CF9AE}" pid="3" name="MediaServiceImageTags">
    <vt:lpwstr/>
  </property>
</Properties>
</file>