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8" r:id="rId2"/>
    <p:sldId id="259" r:id="rId3"/>
    <p:sldId id="260" r:id="rId4"/>
    <p:sldId id="261" r:id="rId5"/>
    <p:sldId id="275" r:id="rId6"/>
    <p:sldId id="262" r:id="rId7"/>
    <p:sldId id="267" r:id="rId8"/>
    <p:sldId id="263" r:id="rId9"/>
    <p:sldId id="268" r:id="rId10"/>
    <p:sldId id="264" r:id="rId11"/>
    <p:sldId id="265" r:id="rId12"/>
    <p:sldId id="269" r:id="rId13"/>
    <p:sldId id="270" r:id="rId14"/>
    <p:sldId id="271" r:id="rId15"/>
    <p:sldId id="274" r:id="rId16"/>
    <p:sldId id="272" r:id="rId17"/>
    <p:sldId id="273"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7" autoAdjust="0"/>
    <p:restoredTop sz="85647" autoAdjust="0"/>
  </p:normalViewPr>
  <p:slideViewPr>
    <p:cSldViewPr snapToGrid="0">
      <p:cViewPr>
        <p:scale>
          <a:sx n="86" d="100"/>
          <a:sy n="86" d="100"/>
        </p:scale>
        <p:origin x="7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 feel that it's important to communicate with my child's teachers.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Pre-Survey</c:v>
                </c:pt>
              </c:strCache>
            </c:strRef>
          </c:tx>
          <c:spPr>
            <a:solidFill>
              <a:schemeClr val="accent2">
                <a:shade val="65000"/>
              </a:schemeClr>
            </a:solidFill>
            <a:ln>
              <a:noFill/>
            </a:ln>
            <a:effectLst/>
          </c:spPr>
          <c:invertIfNegative val="0"/>
          <c:dLbls>
            <c:dLbl>
              <c:idx val="3"/>
              <c:layout>
                <c:manualLayout>
                  <c:x val="-4.6296296296297144E-3"/>
                  <c:y val="-3.17460317460317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98-424A-8566-D7A3F8B5F5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Disgaree</c:v>
                </c:pt>
                <c:pt idx="2">
                  <c:v>Neither Agree nor Disagree</c:v>
                </c:pt>
                <c:pt idx="3">
                  <c:v>Agree</c:v>
                </c:pt>
                <c:pt idx="4">
                  <c:v>Strongly Agree</c:v>
                </c:pt>
              </c:strCache>
            </c:strRef>
          </c:cat>
          <c:val>
            <c:numRef>
              <c:f>Sheet1!$B$2:$B$6</c:f>
              <c:numCache>
                <c:formatCode>General</c:formatCode>
                <c:ptCount val="5"/>
                <c:pt idx="0">
                  <c:v>0</c:v>
                </c:pt>
                <c:pt idx="1">
                  <c:v>0</c:v>
                </c:pt>
                <c:pt idx="2">
                  <c:v>0</c:v>
                </c:pt>
                <c:pt idx="3">
                  <c:v>25</c:v>
                </c:pt>
                <c:pt idx="4">
                  <c:v>75</c:v>
                </c:pt>
              </c:numCache>
            </c:numRef>
          </c:val>
          <c:extLst>
            <c:ext xmlns:c16="http://schemas.microsoft.com/office/drawing/2014/chart" uri="{C3380CC4-5D6E-409C-BE32-E72D297353CC}">
              <c16:uniqueId val="{00000001-7598-424A-8566-D7A3F8B5F5DC}"/>
            </c:ext>
          </c:extLst>
        </c:ser>
        <c:ser>
          <c:idx val="1"/>
          <c:order val="1"/>
          <c:tx>
            <c:strRef>
              <c:f>Sheet1!$C$1</c:f>
              <c:strCache>
                <c:ptCount val="1"/>
                <c:pt idx="0">
                  <c:v>Post-Survey</c:v>
                </c:pt>
              </c:strCache>
            </c:strRef>
          </c:tx>
          <c:spPr>
            <a:solidFill>
              <a:schemeClr val="accent2"/>
            </a:solidFill>
            <a:ln>
              <a:noFill/>
            </a:ln>
            <a:effectLst/>
          </c:spPr>
          <c:invertIfNegative val="0"/>
          <c:dLbls>
            <c:dLbl>
              <c:idx val="3"/>
              <c:layout>
                <c:manualLayout>
                  <c:x val="2.7777777777777776E-2"/>
                  <c:y val="-2.38095238095238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98-424A-8566-D7A3F8B5F5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Disgaree</c:v>
                </c:pt>
                <c:pt idx="2">
                  <c:v>Neither Agree nor Disagree</c:v>
                </c:pt>
                <c:pt idx="3">
                  <c:v>Agree</c:v>
                </c:pt>
                <c:pt idx="4">
                  <c:v>Strongly Agree</c:v>
                </c:pt>
              </c:strCache>
            </c:strRef>
          </c:cat>
          <c:val>
            <c:numRef>
              <c:f>Sheet1!$C$2:$C$6</c:f>
              <c:numCache>
                <c:formatCode>General</c:formatCode>
                <c:ptCount val="5"/>
                <c:pt idx="0">
                  <c:v>0</c:v>
                </c:pt>
                <c:pt idx="1">
                  <c:v>0</c:v>
                </c:pt>
                <c:pt idx="2">
                  <c:v>0</c:v>
                </c:pt>
                <c:pt idx="3">
                  <c:v>16.670000000000002</c:v>
                </c:pt>
                <c:pt idx="4">
                  <c:v>83.33</c:v>
                </c:pt>
              </c:numCache>
            </c:numRef>
          </c:val>
          <c:extLst>
            <c:ext xmlns:c16="http://schemas.microsoft.com/office/drawing/2014/chart" uri="{C3380CC4-5D6E-409C-BE32-E72D297353CC}">
              <c16:uniqueId val="{00000003-7598-424A-8566-D7A3F8B5F5DC}"/>
            </c:ext>
          </c:extLst>
        </c:ser>
        <c:ser>
          <c:idx val="2"/>
          <c:order val="2"/>
          <c:tx>
            <c:strRef>
              <c:f>Sheet1!$D$1</c:f>
              <c:strCache>
                <c:ptCount val="1"/>
                <c:pt idx="0">
                  <c:v>Column4</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Disgaree</c:v>
                </c:pt>
                <c:pt idx="2">
                  <c:v>Neither Agree nor Disagree</c:v>
                </c:pt>
                <c:pt idx="3">
                  <c:v>Agree</c:v>
                </c:pt>
                <c:pt idx="4">
                  <c:v>Strongly Agree</c:v>
                </c:pt>
              </c:strCache>
            </c:strRef>
          </c:cat>
          <c:val>
            <c:numRef>
              <c:f>Sheet1!$D$2:$D$6</c:f>
              <c:numCache>
                <c:formatCode>General</c:formatCode>
                <c:ptCount val="5"/>
              </c:numCache>
            </c:numRef>
          </c:val>
          <c:extLst>
            <c:ext xmlns:c16="http://schemas.microsoft.com/office/drawing/2014/chart" uri="{C3380CC4-5D6E-409C-BE32-E72D297353CC}">
              <c16:uniqueId val="{00000004-7598-424A-8566-D7A3F8B5F5DC}"/>
            </c:ext>
          </c:extLst>
        </c:ser>
        <c:dLbls>
          <c:dLblPos val="outEnd"/>
          <c:showLegendKey val="0"/>
          <c:showVal val="1"/>
          <c:showCatName val="0"/>
          <c:showSerName val="0"/>
          <c:showPercent val="0"/>
          <c:showBubbleSize val="0"/>
        </c:dLbls>
        <c:gapWidth val="219"/>
        <c:overlap val="-27"/>
        <c:axId val="2088613856"/>
        <c:axId val="2088598928"/>
      </c:barChart>
      <c:catAx>
        <c:axId val="208861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598928"/>
        <c:crosses val="autoZero"/>
        <c:auto val="1"/>
        <c:lblAlgn val="ctr"/>
        <c:lblOffset val="100"/>
        <c:noMultiLvlLbl val="0"/>
      </c:catAx>
      <c:valAx>
        <c:axId val="208859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61385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 a result of attending parent workshops and school events, I feel more connected to my child's Montessori education.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Post-Survey only</c:v>
                </c:pt>
              </c:strCache>
            </c:strRef>
          </c:tx>
          <c:spPr>
            <a:solidFill>
              <a:schemeClr val="accent2">
                <a:shade val="65000"/>
              </a:schemeClr>
            </a:solidFill>
            <a:ln>
              <a:noFill/>
            </a:ln>
            <a:effectLst/>
          </c:spPr>
          <c:invertIfNegative val="0"/>
          <c:dLbls>
            <c:dLbl>
              <c:idx val="3"/>
              <c:layout>
                <c:manualLayout>
                  <c:x val="-4.6296296296297144E-3"/>
                  <c:y val="-7.99587551556055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D4-304F-89FF-4E376876C63B}"/>
                </c:ext>
              </c:extLst>
            </c:dLbl>
            <c:dLbl>
              <c:idx val="4"/>
              <c:layout>
                <c:manualLayout>
                  <c:x val="0"/>
                  <c:y val="-4.0276215473065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D4-304F-89FF-4E376876C6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Neither Agree nor Disagree</c:v>
                </c:pt>
                <c:pt idx="3">
                  <c:v>Agree</c:v>
                </c:pt>
                <c:pt idx="4">
                  <c:v>Strongly Agree </c:v>
                </c:pt>
              </c:strCache>
            </c:strRef>
          </c:cat>
          <c:val>
            <c:numRef>
              <c:f>Sheet1!$B$2:$B$6</c:f>
              <c:numCache>
                <c:formatCode>General</c:formatCode>
                <c:ptCount val="5"/>
                <c:pt idx="0">
                  <c:v>0</c:v>
                </c:pt>
                <c:pt idx="1">
                  <c:v>0</c:v>
                </c:pt>
                <c:pt idx="2">
                  <c:v>0</c:v>
                </c:pt>
                <c:pt idx="3">
                  <c:v>16.670000000000002</c:v>
                </c:pt>
                <c:pt idx="4">
                  <c:v>83.33</c:v>
                </c:pt>
              </c:numCache>
            </c:numRef>
          </c:val>
          <c:extLst>
            <c:ext xmlns:c16="http://schemas.microsoft.com/office/drawing/2014/chart" uri="{C3380CC4-5D6E-409C-BE32-E72D297353CC}">
              <c16:uniqueId val="{00000002-F3D4-304F-89FF-4E376876C63B}"/>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Neither Agree nor Disagree</c:v>
                </c:pt>
                <c:pt idx="3">
                  <c:v>Agree</c:v>
                </c:pt>
                <c:pt idx="4">
                  <c:v>Strongly Agree </c:v>
                </c:pt>
              </c:strCache>
            </c:strRef>
          </c:cat>
          <c:val>
            <c:numRef>
              <c:f>Sheet1!$C$2:$C$6</c:f>
              <c:numCache>
                <c:formatCode>General</c:formatCode>
                <c:ptCount val="5"/>
              </c:numCache>
            </c:numRef>
          </c:val>
          <c:extLst>
            <c:ext xmlns:c16="http://schemas.microsoft.com/office/drawing/2014/chart" uri="{C3380CC4-5D6E-409C-BE32-E72D297353CC}">
              <c16:uniqueId val="{00000003-F3D4-304F-89FF-4E376876C63B}"/>
            </c:ext>
          </c:extLst>
        </c:ser>
        <c:ser>
          <c:idx val="2"/>
          <c:order val="2"/>
          <c:tx>
            <c:strRef>
              <c:f>Sheet1!$D$1</c:f>
              <c:strCache>
                <c:ptCount val="1"/>
                <c:pt idx="0">
                  <c:v>Column3</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Neither Agree nor Disagree</c:v>
                </c:pt>
                <c:pt idx="3">
                  <c:v>Agree</c:v>
                </c:pt>
                <c:pt idx="4">
                  <c:v>Strongly Agree </c:v>
                </c:pt>
              </c:strCache>
            </c:strRef>
          </c:cat>
          <c:val>
            <c:numRef>
              <c:f>Sheet1!$D$2:$D$6</c:f>
              <c:numCache>
                <c:formatCode>General</c:formatCode>
                <c:ptCount val="5"/>
              </c:numCache>
            </c:numRef>
          </c:val>
          <c:extLst>
            <c:ext xmlns:c16="http://schemas.microsoft.com/office/drawing/2014/chart" uri="{C3380CC4-5D6E-409C-BE32-E72D297353CC}">
              <c16:uniqueId val="{00000004-F3D4-304F-89FF-4E376876C63B}"/>
            </c:ext>
          </c:extLst>
        </c:ser>
        <c:dLbls>
          <c:dLblPos val="inEnd"/>
          <c:showLegendKey val="0"/>
          <c:showVal val="1"/>
          <c:showCatName val="0"/>
          <c:showSerName val="0"/>
          <c:showPercent val="0"/>
          <c:showBubbleSize val="0"/>
        </c:dLbls>
        <c:gapWidth val="219"/>
        <c:overlap val="-27"/>
        <c:axId val="359886912"/>
        <c:axId val="359877552"/>
      </c:barChart>
      <c:catAx>
        <c:axId val="35988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877552"/>
        <c:crosses val="autoZero"/>
        <c:auto val="1"/>
        <c:lblAlgn val="ctr"/>
        <c:lblOffset val="100"/>
        <c:noMultiLvlLbl val="0"/>
      </c:catAx>
      <c:valAx>
        <c:axId val="35987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886912"/>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4">
  <a:schemeClr val="accent2"/>
  <a:schemeClr val="accent2"/>
  <a:schemeClr val="accent2"/>
  <a:schemeClr val="accent2"/>
  <a:schemeClr val="accent2"/>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AB2B4-8556-464C-8E70-00843134504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ED57A2-8544-4BDB-83D7-86CECF617473}">
      <dgm:prSet/>
      <dgm:spPr/>
      <dgm:t>
        <a:bodyPr/>
        <a:lstStyle/>
        <a:p>
          <a:pPr>
            <a:lnSpc>
              <a:spcPct val="100000"/>
            </a:lnSpc>
          </a:pPr>
          <a:r>
            <a:rPr lang="en-US"/>
            <a:t>“Photos are great, but an occasional video would offer a clearer window into how kids are interacting with the class projects and with each other”.</a:t>
          </a:r>
        </a:p>
      </dgm:t>
    </dgm:pt>
    <dgm:pt modelId="{1B388AD9-986C-4F87-AE11-B2FF40F6E1B7}" type="parTrans" cxnId="{B2029523-CFC3-44F5-94D8-E82D0879368E}">
      <dgm:prSet/>
      <dgm:spPr/>
      <dgm:t>
        <a:bodyPr/>
        <a:lstStyle/>
        <a:p>
          <a:endParaRPr lang="en-US"/>
        </a:p>
      </dgm:t>
    </dgm:pt>
    <dgm:pt modelId="{E79CD79F-1B32-4379-A67B-72BB2AE03F43}" type="sibTrans" cxnId="{B2029523-CFC3-44F5-94D8-E82D0879368E}">
      <dgm:prSet/>
      <dgm:spPr/>
      <dgm:t>
        <a:bodyPr/>
        <a:lstStyle/>
        <a:p>
          <a:endParaRPr lang="en-US"/>
        </a:p>
      </dgm:t>
    </dgm:pt>
    <dgm:pt modelId="{E5E8427A-3127-47C2-A6BC-4CAC0B11F319}">
      <dgm:prSet/>
      <dgm:spPr/>
      <dgm:t>
        <a:bodyPr/>
        <a:lstStyle/>
        <a:p>
          <a:pPr>
            <a:lnSpc>
              <a:spcPct val="100000"/>
            </a:lnSpc>
          </a:pPr>
          <a:r>
            <a:rPr lang="en-US"/>
            <a:t>““I think an open house of what activities or projects she is learning I will really look forward to attending to see more of what is happening in the classroom”.</a:t>
          </a:r>
        </a:p>
      </dgm:t>
    </dgm:pt>
    <dgm:pt modelId="{0FA0038B-B859-4993-BB18-3C543B5FD8C2}" type="parTrans" cxnId="{6F6E3383-2229-462F-AA01-90551BFAC51D}">
      <dgm:prSet/>
      <dgm:spPr/>
      <dgm:t>
        <a:bodyPr/>
        <a:lstStyle/>
        <a:p>
          <a:endParaRPr lang="en-US"/>
        </a:p>
      </dgm:t>
    </dgm:pt>
    <dgm:pt modelId="{42D296E6-AE09-46E4-93FD-C08CB49BD5F7}" type="sibTrans" cxnId="{6F6E3383-2229-462F-AA01-90551BFAC51D}">
      <dgm:prSet/>
      <dgm:spPr/>
      <dgm:t>
        <a:bodyPr/>
        <a:lstStyle/>
        <a:p>
          <a:endParaRPr lang="en-US"/>
        </a:p>
      </dgm:t>
    </dgm:pt>
    <dgm:pt modelId="{A6DCE37E-72A8-444A-A1C4-FC876CB376D7}">
      <dgm:prSet/>
      <dgm:spPr/>
      <dgm:t>
        <a:bodyPr/>
        <a:lstStyle/>
        <a:p>
          <a:pPr>
            <a:lnSpc>
              <a:spcPct val="100000"/>
            </a:lnSpc>
          </a:pPr>
          <a:r>
            <a:rPr lang="en-US"/>
            <a:t>“A document summarizing all the works available so we can see what our child gravitates toward and what works he avoids”.</a:t>
          </a:r>
        </a:p>
      </dgm:t>
    </dgm:pt>
    <dgm:pt modelId="{F56BFE1C-07AD-494A-8AF1-2C47E22C0962}" type="parTrans" cxnId="{E9AEADEF-9EE8-43C7-98B8-8D5644CEB6E0}">
      <dgm:prSet/>
      <dgm:spPr/>
      <dgm:t>
        <a:bodyPr/>
        <a:lstStyle/>
        <a:p>
          <a:endParaRPr lang="en-US"/>
        </a:p>
      </dgm:t>
    </dgm:pt>
    <dgm:pt modelId="{21D92E62-CA29-427C-ADC6-7B4A4C26D51C}" type="sibTrans" cxnId="{E9AEADEF-9EE8-43C7-98B8-8D5644CEB6E0}">
      <dgm:prSet/>
      <dgm:spPr/>
      <dgm:t>
        <a:bodyPr/>
        <a:lstStyle/>
        <a:p>
          <a:endParaRPr lang="en-US"/>
        </a:p>
      </dgm:t>
    </dgm:pt>
    <dgm:pt modelId="{DD22F36D-BC41-4A4E-8442-B09BFD6ED974}" type="pres">
      <dgm:prSet presAssocID="{920AB2B4-8556-464C-8E70-008431345046}" presName="root" presStyleCnt="0">
        <dgm:presLayoutVars>
          <dgm:dir/>
          <dgm:resizeHandles val="exact"/>
        </dgm:presLayoutVars>
      </dgm:prSet>
      <dgm:spPr/>
    </dgm:pt>
    <dgm:pt modelId="{498C717D-6276-4E1F-9DD2-04E3B8B2733B}" type="pres">
      <dgm:prSet presAssocID="{A6ED57A2-8544-4BDB-83D7-86CECF617473}" presName="compNode" presStyleCnt="0"/>
      <dgm:spPr/>
    </dgm:pt>
    <dgm:pt modelId="{A794FEF9-320D-473C-ABD1-86AFF48CE277}" type="pres">
      <dgm:prSet presAssocID="{A6ED57A2-8544-4BDB-83D7-86CECF617473}" presName="bgRect" presStyleLbl="bgShp" presStyleIdx="0" presStyleCnt="3"/>
      <dgm:spPr/>
    </dgm:pt>
    <dgm:pt modelId="{A54BB6A5-F8AF-494D-8F20-19357B5F0CE7}" type="pres">
      <dgm:prSet presAssocID="{A6ED57A2-8544-4BDB-83D7-86CECF6174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mage"/>
        </a:ext>
      </dgm:extLst>
    </dgm:pt>
    <dgm:pt modelId="{B37AE538-F792-4D09-87BF-AC640F85B8B1}" type="pres">
      <dgm:prSet presAssocID="{A6ED57A2-8544-4BDB-83D7-86CECF617473}" presName="spaceRect" presStyleCnt="0"/>
      <dgm:spPr/>
    </dgm:pt>
    <dgm:pt modelId="{E330F78B-31F4-41BC-9CD6-AA9504646195}" type="pres">
      <dgm:prSet presAssocID="{A6ED57A2-8544-4BDB-83D7-86CECF617473}" presName="parTx" presStyleLbl="revTx" presStyleIdx="0" presStyleCnt="3">
        <dgm:presLayoutVars>
          <dgm:chMax val="0"/>
          <dgm:chPref val="0"/>
        </dgm:presLayoutVars>
      </dgm:prSet>
      <dgm:spPr/>
    </dgm:pt>
    <dgm:pt modelId="{6B0686A3-FF23-452E-92F7-52BAB6EA6D9F}" type="pres">
      <dgm:prSet presAssocID="{E79CD79F-1B32-4379-A67B-72BB2AE03F43}" presName="sibTrans" presStyleCnt="0"/>
      <dgm:spPr/>
    </dgm:pt>
    <dgm:pt modelId="{526295BF-DB54-4B6D-9EAA-02BEA4268162}" type="pres">
      <dgm:prSet presAssocID="{E5E8427A-3127-47C2-A6BC-4CAC0B11F319}" presName="compNode" presStyleCnt="0"/>
      <dgm:spPr/>
    </dgm:pt>
    <dgm:pt modelId="{84F6BEF1-9113-4B1E-8B80-F80B25E8C0DF}" type="pres">
      <dgm:prSet presAssocID="{E5E8427A-3127-47C2-A6BC-4CAC0B11F319}" presName="bgRect" presStyleLbl="bgShp" presStyleIdx="1" presStyleCnt="3"/>
      <dgm:spPr/>
    </dgm:pt>
    <dgm:pt modelId="{227FD6C7-14A7-4E21-9CE0-A37E2ED43271}" type="pres">
      <dgm:prSet presAssocID="{E5E8427A-3127-47C2-A6BC-4CAC0B11F3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8C4C315-B3F8-4A2D-B667-00B28DE294F6}" type="pres">
      <dgm:prSet presAssocID="{E5E8427A-3127-47C2-A6BC-4CAC0B11F319}" presName="spaceRect" presStyleCnt="0"/>
      <dgm:spPr/>
    </dgm:pt>
    <dgm:pt modelId="{D6307D33-CD7A-42D2-9887-3F1F158BC606}" type="pres">
      <dgm:prSet presAssocID="{E5E8427A-3127-47C2-A6BC-4CAC0B11F319}" presName="parTx" presStyleLbl="revTx" presStyleIdx="1" presStyleCnt="3">
        <dgm:presLayoutVars>
          <dgm:chMax val="0"/>
          <dgm:chPref val="0"/>
        </dgm:presLayoutVars>
      </dgm:prSet>
      <dgm:spPr/>
    </dgm:pt>
    <dgm:pt modelId="{851F74B0-A01C-4152-A6BB-7564B3812DA9}" type="pres">
      <dgm:prSet presAssocID="{42D296E6-AE09-46E4-93FD-C08CB49BD5F7}" presName="sibTrans" presStyleCnt="0"/>
      <dgm:spPr/>
    </dgm:pt>
    <dgm:pt modelId="{50F9EB29-7DB8-4F36-9E72-75F079BDB63B}" type="pres">
      <dgm:prSet presAssocID="{A6DCE37E-72A8-444A-A1C4-FC876CB376D7}" presName="compNode" presStyleCnt="0"/>
      <dgm:spPr/>
    </dgm:pt>
    <dgm:pt modelId="{1EB2FD4F-8647-4CAA-B306-3B5119C7615B}" type="pres">
      <dgm:prSet presAssocID="{A6DCE37E-72A8-444A-A1C4-FC876CB376D7}" presName="bgRect" presStyleLbl="bgShp" presStyleIdx="2" presStyleCnt="3"/>
      <dgm:spPr/>
    </dgm:pt>
    <dgm:pt modelId="{ECE6A3ED-C750-47FE-B9CF-086AA86284A3}" type="pres">
      <dgm:prSet presAssocID="{A6DCE37E-72A8-444A-A1C4-FC876CB376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row Circle"/>
        </a:ext>
      </dgm:extLst>
    </dgm:pt>
    <dgm:pt modelId="{000F5753-344D-4D4D-B9ED-ED4A377A0B44}" type="pres">
      <dgm:prSet presAssocID="{A6DCE37E-72A8-444A-A1C4-FC876CB376D7}" presName="spaceRect" presStyleCnt="0"/>
      <dgm:spPr/>
    </dgm:pt>
    <dgm:pt modelId="{2F6361F4-B155-4605-A3B4-970EF6E8557E}" type="pres">
      <dgm:prSet presAssocID="{A6DCE37E-72A8-444A-A1C4-FC876CB376D7}" presName="parTx" presStyleLbl="revTx" presStyleIdx="2" presStyleCnt="3">
        <dgm:presLayoutVars>
          <dgm:chMax val="0"/>
          <dgm:chPref val="0"/>
        </dgm:presLayoutVars>
      </dgm:prSet>
      <dgm:spPr/>
    </dgm:pt>
  </dgm:ptLst>
  <dgm:cxnLst>
    <dgm:cxn modelId="{B2029523-CFC3-44F5-94D8-E82D0879368E}" srcId="{920AB2B4-8556-464C-8E70-008431345046}" destId="{A6ED57A2-8544-4BDB-83D7-86CECF617473}" srcOrd="0" destOrd="0" parTransId="{1B388AD9-986C-4F87-AE11-B2FF40F6E1B7}" sibTransId="{E79CD79F-1B32-4379-A67B-72BB2AE03F43}"/>
    <dgm:cxn modelId="{B437AD36-73F2-43AD-ABC6-EFF2AC284729}" type="presOf" srcId="{E5E8427A-3127-47C2-A6BC-4CAC0B11F319}" destId="{D6307D33-CD7A-42D2-9887-3F1F158BC606}" srcOrd="0" destOrd="0" presId="urn:microsoft.com/office/officeart/2018/2/layout/IconVerticalSolidList"/>
    <dgm:cxn modelId="{5EA22664-D192-4417-B3D1-A6FC73EA1022}" type="presOf" srcId="{A6DCE37E-72A8-444A-A1C4-FC876CB376D7}" destId="{2F6361F4-B155-4605-A3B4-970EF6E8557E}" srcOrd="0" destOrd="0" presId="urn:microsoft.com/office/officeart/2018/2/layout/IconVerticalSolidList"/>
    <dgm:cxn modelId="{8E8C1757-089C-4273-9021-D3B262AFA8E7}" type="presOf" srcId="{A6ED57A2-8544-4BDB-83D7-86CECF617473}" destId="{E330F78B-31F4-41BC-9CD6-AA9504646195}" srcOrd="0" destOrd="0" presId="urn:microsoft.com/office/officeart/2018/2/layout/IconVerticalSolidList"/>
    <dgm:cxn modelId="{6F6E3383-2229-462F-AA01-90551BFAC51D}" srcId="{920AB2B4-8556-464C-8E70-008431345046}" destId="{E5E8427A-3127-47C2-A6BC-4CAC0B11F319}" srcOrd="1" destOrd="0" parTransId="{0FA0038B-B859-4993-BB18-3C543B5FD8C2}" sibTransId="{42D296E6-AE09-46E4-93FD-C08CB49BD5F7}"/>
    <dgm:cxn modelId="{863ABD8B-DB9A-407F-8434-BCE1FDBE672B}" type="presOf" srcId="{920AB2B4-8556-464C-8E70-008431345046}" destId="{DD22F36D-BC41-4A4E-8442-B09BFD6ED974}" srcOrd="0" destOrd="0" presId="urn:microsoft.com/office/officeart/2018/2/layout/IconVerticalSolidList"/>
    <dgm:cxn modelId="{E9AEADEF-9EE8-43C7-98B8-8D5644CEB6E0}" srcId="{920AB2B4-8556-464C-8E70-008431345046}" destId="{A6DCE37E-72A8-444A-A1C4-FC876CB376D7}" srcOrd="2" destOrd="0" parTransId="{F56BFE1C-07AD-494A-8AF1-2C47E22C0962}" sibTransId="{21D92E62-CA29-427C-ADC6-7B4A4C26D51C}"/>
    <dgm:cxn modelId="{CE702749-BF52-4FB0-9BFE-B45D5F162C6E}" type="presParOf" srcId="{DD22F36D-BC41-4A4E-8442-B09BFD6ED974}" destId="{498C717D-6276-4E1F-9DD2-04E3B8B2733B}" srcOrd="0" destOrd="0" presId="urn:microsoft.com/office/officeart/2018/2/layout/IconVerticalSolidList"/>
    <dgm:cxn modelId="{090B7603-A628-4927-A67E-BF0A2E93D6C2}" type="presParOf" srcId="{498C717D-6276-4E1F-9DD2-04E3B8B2733B}" destId="{A794FEF9-320D-473C-ABD1-86AFF48CE277}" srcOrd="0" destOrd="0" presId="urn:microsoft.com/office/officeart/2018/2/layout/IconVerticalSolidList"/>
    <dgm:cxn modelId="{B5FD6058-9D81-49D2-88BB-8B7154E6E016}" type="presParOf" srcId="{498C717D-6276-4E1F-9DD2-04E3B8B2733B}" destId="{A54BB6A5-F8AF-494D-8F20-19357B5F0CE7}" srcOrd="1" destOrd="0" presId="urn:microsoft.com/office/officeart/2018/2/layout/IconVerticalSolidList"/>
    <dgm:cxn modelId="{5C408528-928C-4B27-A1A6-5533ACE678B2}" type="presParOf" srcId="{498C717D-6276-4E1F-9DD2-04E3B8B2733B}" destId="{B37AE538-F792-4D09-87BF-AC640F85B8B1}" srcOrd="2" destOrd="0" presId="urn:microsoft.com/office/officeart/2018/2/layout/IconVerticalSolidList"/>
    <dgm:cxn modelId="{C1FEB7CA-A3F2-4A0F-9866-CCD86DFF137E}" type="presParOf" srcId="{498C717D-6276-4E1F-9DD2-04E3B8B2733B}" destId="{E330F78B-31F4-41BC-9CD6-AA9504646195}" srcOrd="3" destOrd="0" presId="urn:microsoft.com/office/officeart/2018/2/layout/IconVerticalSolidList"/>
    <dgm:cxn modelId="{E4F00546-4EA6-4D32-8C65-04FF87C89AD8}" type="presParOf" srcId="{DD22F36D-BC41-4A4E-8442-B09BFD6ED974}" destId="{6B0686A3-FF23-452E-92F7-52BAB6EA6D9F}" srcOrd="1" destOrd="0" presId="urn:microsoft.com/office/officeart/2018/2/layout/IconVerticalSolidList"/>
    <dgm:cxn modelId="{1517498F-E9B5-4DCC-9E12-6CEF49D68D69}" type="presParOf" srcId="{DD22F36D-BC41-4A4E-8442-B09BFD6ED974}" destId="{526295BF-DB54-4B6D-9EAA-02BEA4268162}" srcOrd="2" destOrd="0" presId="urn:microsoft.com/office/officeart/2018/2/layout/IconVerticalSolidList"/>
    <dgm:cxn modelId="{2DF2E9DD-CEAB-4202-B395-467929F425D3}" type="presParOf" srcId="{526295BF-DB54-4B6D-9EAA-02BEA4268162}" destId="{84F6BEF1-9113-4B1E-8B80-F80B25E8C0DF}" srcOrd="0" destOrd="0" presId="urn:microsoft.com/office/officeart/2018/2/layout/IconVerticalSolidList"/>
    <dgm:cxn modelId="{FAD007D7-12A9-414A-86E3-F7A9C0B26D87}" type="presParOf" srcId="{526295BF-DB54-4B6D-9EAA-02BEA4268162}" destId="{227FD6C7-14A7-4E21-9CE0-A37E2ED43271}" srcOrd="1" destOrd="0" presId="urn:microsoft.com/office/officeart/2018/2/layout/IconVerticalSolidList"/>
    <dgm:cxn modelId="{27C16843-1E48-4F26-85DC-A3F93D2BDD3B}" type="presParOf" srcId="{526295BF-DB54-4B6D-9EAA-02BEA4268162}" destId="{08C4C315-B3F8-4A2D-B667-00B28DE294F6}" srcOrd="2" destOrd="0" presId="urn:microsoft.com/office/officeart/2018/2/layout/IconVerticalSolidList"/>
    <dgm:cxn modelId="{EFE82F88-F31B-4B7C-9896-0AF57C1E0A75}" type="presParOf" srcId="{526295BF-DB54-4B6D-9EAA-02BEA4268162}" destId="{D6307D33-CD7A-42D2-9887-3F1F158BC606}" srcOrd="3" destOrd="0" presId="urn:microsoft.com/office/officeart/2018/2/layout/IconVerticalSolidList"/>
    <dgm:cxn modelId="{AF1F4B8B-6423-4F26-BE21-A008F4E67ECB}" type="presParOf" srcId="{DD22F36D-BC41-4A4E-8442-B09BFD6ED974}" destId="{851F74B0-A01C-4152-A6BB-7564B3812DA9}" srcOrd="3" destOrd="0" presId="urn:microsoft.com/office/officeart/2018/2/layout/IconVerticalSolidList"/>
    <dgm:cxn modelId="{590E51B2-959D-4FF7-9AA6-502DBB770719}" type="presParOf" srcId="{DD22F36D-BC41-4A4E-8442-B09BFD6ED974}" destId="{50F9EB29-7DB8-4F36-9E72-75F079BDB63B}" srcOrd="4" destOrd="0" presId="urn:microsoft.com/office/officeart/2018/2/layout/IconVerticalSolidList"/>
    <dgm:cxn modelId="{3094BF60-D38D-42FC-B2C1-AF09FFC64B93}" type="presParOf" srcId="{50F9EB29-7DB8-4F36-9E72-75F079BDB63B}" destId="{1EB2FD4F-8647-4CAA-B306-3B5119C7615B}" srcOrd="0" destOrd="0" presId="urn:microsoft.com/office/officeart/2018/2/layout/IconVerticalSolidList"/>
    <dgm:cxn modelId="{766F9A1B-77AF-4684-9555-DA252A0E9A70}" type="presParOf" srcId="{50F9EB29-7DB8-4F36-9E72-75F079BDB63B}" destId="{ECE6A3ED-C750-47FE-B9CF-086AA86284A3}" srcOrd="1" destOrd="0" presId="urn:microsoft.com/office/officeart/2018/2/layout/IconVerticalSolidList"/>
    <dgm:cxn modelId="{0CBAEC94-F22B-4BE9-9AAA-C1A5CF2EF749}" type="presParOf" srcId="{50F9EB29-7DB8-4F36-9E72-75F079BDB63B}" destId="{000F5753-344D-4D4D-B9ED-ED4A377A0B44}" srcOrd="2" destOrd="0" presId="urn:microsoft.com/office/officeart/2018/2/layout/IconVerticalSolidList"/>
    <dgm:cxn modelId="{FDD9C60A-591E-4074-9687-98B7621C7C7B}" type="presParOf" srcId="{50F9EB29-7DB8-4F36-9E72-75F079BDB63B}" destId="{2F6361F4-B155-4605-A3B4-970EF6E8557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DB4D77-3385-4074-9F6E-53AD6A6FB53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A3B8F4E-0339-4F04-8790-AABED379DB33}">
      <dgm:prSet/>
      <dgm:spPr/>
      <dgm:t>
        <a:bodyPr/>
        <a:lstStyle/>
        <a:p>
          <a:r>
            <a:rPr lang="en-US"/>
            <a:t>Small sample size</a:t>
          </a:r>
        </a:p>
      </dgm:t>
    </dgm:pt>
    <dgm:pt modelId="{9737B3F4-0580-44B1-A3C6-C568577E0B8A}" type="parTrans" cxnId="{6C70D89A-85D5-4FE0-8AF8-C54FECE22E67}">
      <dgm:prSet/>
      <dgm:spPr/>
      <dgm:t>
        <a:bodyPr/>
        <a:lstStyle/>
        <a:p>
          <a:endParaRPr lang="en-US"/>
        </a:p>
      </dgm:t>
    </dgm:pt>
    <dgm:pt modelId="{E8A4CF61-3580-4B6A-823C-B396E8EC6BA8}" type="sibTrans" cxnId="{6C70D89A-85D5-4FE0-8AF8-C54FECE22E67}">
      <dgm:prSet/>
      <dgm:spPr/>
      <dgm:t>
        <a:bodyPr/>
        <a:lstStyle/>
        <a:p>
          <a:endParaRPr lang="en-US"/>
        </a:p>
      </dgm:t>
    </dgm:pt>
    <dgm:pt modelId="{FF6A408C-AA1D-4F6C-A984-ED7E5762C4D7}">
      <dgm:prSet/>
      <dgm:spPr/>
      <dgm:t>
        <a:bodyPr/>
        <a:lstStyle/>
        <a:p>
          <a:r>
            <a:rPr lang="en-US"/>
            <a:t>Parent participation in the research study itself dropped off significantly from the start of the study to its conclusion and potential future action research may look at how to keep parent participation strong in school events throughout the entire academic year </a:t>
          </a:r>
        </a:p>
      </dgm:t>
    </dgm:pt>
    <dgm:pt modelId="{D1076060-969E-44FB-8FB9-36AACE5981F1}" type="parTrans" cxnId="{C97F8513-2524-41C6-B0D8-7198456D7FEE}">
      <dgm:prSet/>
      <dgm:spPr/>
      <dgm:t>
        <a:bodyPr/>
        <a:lstStyle/>
        <a:p>
          <a:endParaRPr lang="en-US"/>
        </a:p>
      </dgm:t>
    </dgm:pt>
    <dgm:pt modelId="{0379C5EC-D562-4AE2-958D-D80D0C1D2869}" type="sibTrans" cxnId="{C97F8513-2524-41C6-B0D8-7198456D7FEE}">
      <dgm:prSet/>
      <dgm:spPr/>
      <dgm:t>
        <a:bodyPr/>
        <a:lstStyle/>
        <a:p>
          <a:endParaRPr lang="en-US"/>
        </a:p>
      </dgm:t>
    </dgm:pt>
    <dgm:pt modelId="{34C05FA3-99C3-9C41-8F51-18E7BFCA7D42}" type="pres">
      <dgm:prSet presAssocID="{D7DB4D77-3385-4074-9F6E-53AD6A6FB53F}" presName="hierChild1" presStyleCnt="0">
        <dgm:presLayoutVars>
          <dgm:chPref val="1"/>
          <dgm:dir/>
          <dgm:animOne val="branch"/>
          <dgm:animLvl val="lvl"/>
          <dgm:resizeHandles/>
        </dgm:presLayoutVars>
      </dgm:prSet>
      <dgm:spPr/>
    </dgm:pt>
    <dgm:pt modelId="{73D9EBD1-5E3B-D24B-A96E-B38949260A09}" type="pres">
      <dgm:prSet presAssocID="{EA3B8F4E-0339-4F04-8790-AABED379DB33}" presName="hierRoot1" presStyleCnt="0"/>
      <dgm:spPr/>
    </dgm:pt>
    <dgm:pt modelId="{89AC55D0-C92A-8E4E-8EDD-9F16BC0C6579}" type="pres">
      <dgm:prSet presAssocID="{EA3B8F4E-0339-4F04-8790-AABED379DB33}" presName="composite" presStyleCnt="0"/>
      <dgm:spPr/>
    </dgm:pt>
    <dgm:pt modelId="{6CC31CE5-213E-F74B-B662-A291A94D54B3}" type="pres">
      <dgm:prSet presAssocID="{EA3B8F4E-0339-4F04-8790-AABED379DB33}" presName="background" presStyleLbl="node0" presStyleIdx="0" presStyleCnt="2"/>
      <dgm:spPr/>
    </dgm:pt>
    <dgm:pt modelId="{8D489F6E-444D-3742-AAE9-9870ED9C3DFA}" type="pres">
      <dgm:prSet presAssocID="{EA3B8F4E-0339-4F04-8790-AABED379DB33}" presName="text" presStyleLbl="fgAcc0" presStyleIdx="0" presStyleCnt="2">
        <dgm:presLayoutVars>
          <dgm:chPref val="3"/>
        </dgm:presLayoutVars>
      </dgm:prSet>
      <dgm:spPr/>
    </dgm:pt>
    <dgm:pt modelId="{32F376EA-FD4E-904E-92C3-3092BBAD1EC6}" type="pres">
      <dgm:prSet presAssocID="{EA3B8F4E-0339-4F04-8790-AABED379DB33}" presName="hierChild2" presStyleCnt="0"/>
      <dgm:spPr/>
    </dgm:pt>
    <dgm:pt modelId="{4162C4A5-3C56-9C42-B3A8-CF90CFD85452}" type="pres">
      <dgm:prSet presAssocID="{FF6A408C-AA1D-4F6C-A984-ED7E5762C4D7}" presName="hierRoot1" presStyleCnt="0"/>
      <dgm:spPr/>
    </dgm:pt>
    <dgm:pt modelId="{78C9A8F7-1EE0-B741-92EE-2C4AE0608A9E}" type="pres">
      <dgm:prSet presAssocID="{FF6A408C-AA1D-4F6C-A984-ED7E5762C4D7}" presName="composite" presStyleCnt="0"/>
      <dgm:spPr/>
    </dgm:pt>
    <dgm:pt modelId="{A7C5A519-ED8B-FE49-990B-599310D0E025}" type="pres">
      <dgm:prSet presAssocID="{FF6A408C-AA1D-4F6C-A984-ED7E5762C4D7}" presName="background" presStyleLbl="node0" presStyleIdx="1" presStyleCnt="2"/>
      <dgm:spPr/>
    </dgm:pt>
    <dgm:pt modelId="{3E6C2CB8-CD00-9943-AF40-96859726B857}" type="pres">
      <dgm:prSet presAssocID="{FF6A408C-AA1D-4F6C-A984-ED7E5762C4D7}" presName="text" presStyleLbl="fgAcc0" presStyleIdx="1" presStyleCnt="2">
        <dgm:presLayoutVars>
          <dgm:chPref val="3"/>
        </dgm:presLayoutVars>
      </dgm:prSet>
      <dgm:spPr/>
    </dgm:pt>
    <dgm:pt modelId="{8E2C4289-FE29-5D4F-A1CF-5DE7D993AF9C}" type="pres">
      <dgm:prSet presAssocID="{FF6A408C-AA1D-4F6C-A984-ED7E5762C4D7}" presName="hierChild2" presStyleCnt="0"/>
      <dgm:spPr/>
    </dgm:pt>
  </dgm:ptLst>
  <dgm:cxnLst>
    <dgm:cxn modelId="{C97F8513-2524-41C6-B0D8-7198456D7FEE}" srcId="{D7DB4D77-3385-4074-9F6E-53AD6A6FB53F}" destId="{FF6A408C-AA1D-4F6C-A984-ED7E5762C4D7}" srcOrd="1" destOrd="0" parTransId="{D1076060-969E-44FB-8FB9-36AACE5981F1}" sibTransId="{0379C5EC-D562-4AE2-958D-D80D0C1D2869}"/>
    <dgm:cxn modelId="{7BE44A37-FB1D-DF49-B464-7B57C831E02B}" type="presOf" srcId="{FF6A408C-AA1D-4F6C-A984-ED7E5762C4D7}" destId="{3E6C2CB8-CD00-9943-AF40-96859726B857}" srcOrd="0" destOrd="0" presId="urn:microsoft.com/office/officeart/2005/8/layout/hierarchy1"/>
    <dgm:cxn modelId="{D6E9C993-C02A-0E4B-9145-746E19078889}" type="presOf" srcId="{EA3B8F4E-0339-4F04-8790-AABED379DB33}" destId="{8D489F6E-444D-3742-AAE9-9870ED9C3DFA}" srcOrd="0" destOrd="0" presId="urn:microsoft.com/office/officeart/2005/8/layout/hierarchy1"/>
    <dgm:cxn modelId="{6C70D89A-85D5-4FE0-8AF8-C54FECE22E67}" srcId="{D7DB4D77-3385-4074-9F6E-53AD6A6FB53F}" destId="{EA3B8F4E-0339-4F04-8790-AABED379DB33}" srcOrd="0" destOrd="0" parTransId="{9737B3F4-0580-44B1-A3C6-C568577E0B8A}" sibTransId="{E8A4CF61-3580-4B6A-823C-B396E8EC6BA8}"/>
    <dgm:cxn modelId="{BDD2A3A9-E3AE-B347-AC14-2FC31E6F8CC0}" type="presOf" srcId="{D7DB4D77-3385-4074-9F6E-53AD6A6FB53F}" destId="{34C05FA3-99C3-9C41-8F51-18E7BFCA7D42}" srcOrd="0" destOrd="0" presId="urn:microsoft.com/office/officeart/2005/8/layout/hierarchy1"/>
    <dgm:cxn modelId="{B11F3304-915A-D947-BC6A-45484C3E0711}" type="presParOf" srcId="{34C05FA3-99C3-9C41-8F51-18E7BFCA7D42}" destId="{73D9EBD1-5E3B-D24B-A96E-B38949260A09}" srcOrd="0" destOrd="0" presId="urn:microsoft.com/office/officeart/2005/8/layout/hierarchy1"/>
    <dgm:cxn modelId="{017E903B-C5FD-824D-BC60-662ACE9BB94C}" type="presParOf" srcId="{73D9EBD1-5E3B-D24B-A96E-B38949260A09}" destId="{89AC55D0-C92A-8E4E-8EDD-9F16BC0C6579}" srcOrd="0" destOrd="0" presId="urn:microsoft.com/office/officeart/2005/8/layout/hierarchy1"/>
    <dgm:cxn modelId="{AA9757DE-0296-8644-A3BF-3594C3FBD73A}" type="presParOf" srcId="{89AC55D0-C92A-8E4E-8EDD-9F16BC0C6579}" destId="{6CC31CE5-213E-F74B-B662-A291A94D54B3}" srcOrd="0" destOrd="0" presId="urn:microsoft.com/office/officeart/2005/8/layout/hierarchy1"/>
    <dgm:cxn modelId="{FA130D24-0E6B-3F4B-B957-EEE2992CB59F}" type="presParOf" srcId="{89AC55D0-C92A-8E4E-8EDD-9F16BC0C6579}" destId="{8D489F6E-444D-3742-AAE9-9870ED9C3DFA}" srcOrd="1" destOrd="0" presId="urn:microsoft.com/office/officeart/2005/8/layout/hierarchy1"/>
    <dgm:cxn modelId="{41469879-054A-0845-B4B4-6A2862E8E409}" type="presParOf" srcId="{73D9EBD1-5E3B-D24B-A96E-B38949260A09}" destId="{32F376EA-FD4E-904E-92C3-3092BBAD1EC6}" srcOrd="1" destOrd="0" presId="urn:microsoft.com/office/officeart/2005/8/layout/hierarchy1"/>
    <dgm:cxn modelId="{5385081A-61F9-8847-A6F0-36404B845647}" type="presParOf" srcId="{34C05FA3-99C3-9C41-8F51-18E7BFCA7D42}" destId="{4162C4A5-3C56-9C42-B3A8-CF90CFD85452}" srcOrd="1" destOrd="0" presId="urn:microsoft.com/office/officeart/2005/8/layout/hierarchy1"/>
    <dgm:cxn modelId="{224E248A-9AF7-5640-9D48-CD0DFACAAEC7}" type="presParOf" srcId="{4162C4A5-3C56-9C42-B3A8-CF90CFD85452}" destId="{78C9A8F7-1EE0-B741-92EE-2C4AE0608A9E}" srcOrd="0" destOrd="0" presId="urn:microsoft.com/office/officeart/2005/8/layout/hierarchy1"/>
    <dgm:cxn modelId="{EAD8BC0C-7E9D-6847-89F1-8935A46BE9B9}" type="presParOf" srcId="{78C9A8F7-1EE0-B741-92EE-2C4AE0608A9E}" destId="{A7C5A519-ED8B-FE49-990B-599310D0E025}" srcOrd="0" destOrd="0" presId="urn:microsoft.com/office/officeart/2005/8/layout/hierarchy1"/>
    <dgm:cxn modelId="{4902F747-7B30-714F-B26B-AB00373E494E}" type="presParOf" srcId="{78C9A8F7-1EE0-B741-92EE-2C4AE0608A9E}" destId="{3E6C2CB8-CD00-9943-AF40-96859726B857}" srcOrd="1" destOrd="0" presId="urn:microsoft.com/office/officeart/2005/8/layout/hierarchy1"/>
    <dgm:cxn modelId="{79F2645B-6326-1D41-8446-8BD4B22859A4}" type="presParOf" srcId="{4162C4A5-3C56-9C42-B3A8-CF90CFD85452}" destId="{8E2C4289-FE29-5D4F-A1CF-5DE7D993AF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170260-EA1F-4AA9-8273-5D90B8F41E9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DFFADD4-DC9E-4872-841A-E3C04B1AA7FE}">
      <dgm:prSet/>
      <dgm:spPr/>
      <dgm:t>
        <a:bodyPr/>
        <a:lstStyle/>
        <a:p>
          <a:pPr>
            <a:lnSpc>
              <a:spcPct val="100000"/>
            </a:lnSpc>
          </a:pPr>
          <a:r>
            <a:rPr lang="en-US"/>
            <a:t>The results of the data collected during this research will help guide my future practice with parent education: I plan to have a yearly series with 5 parent talks scheduled throughout the academic year emphasizing aspects of the Toddler curriculum, the materials in the classroom, and observation as a practice.</a:t>
          </a:r>
        </a:p>
      </dgm:t>
    </dgm:pt>
    <dgm:pt modelId="{DB7A9A3A-69D9-413A-82D2-47E940F8F487}" type="parTrans" cxnId="{93B1A97A-76A0-4A38-B0D9-D7515C743A69}">
      <dgm:prSet/>
      <dgm:spPr/>
      <dgm:t>
        <a:bodyPr/>
        <a:lstStyle/>
        <a:p>
          <a:endParaRPr lang="en-US"/>
        </a:p>
      </dgm:t>
    </dgm:pt>
    <dgm:pt modelId="{B8473DB9-A4B7-4CC9-B059-9FC58C4C70BE}" type="sibTrans" cxnId="{93B1A97A-76A0-4A38-B0D9-D7515C743A69}">
      <dgm:prSet/>
      <dgm:spPr/>
      <dgm:t>
        <a:bodyPr/>
        <a:lstStyle/>
        <a:p>
          <a:pPr>
            <a:lnSpc>
              <a:spcPct val="100000"/>
            </a:lnSpc>
          </a:pPr>
          <a:endParaRPr lang="en-US"/>
        </a:p>
      </dgm:t>
    </dgm:pt>
    <dgm:pt modelId="{696DD4D4-41E6-43F2-91A6-F951614FE776}">
      <dgm:prSet/>
      <dgm:spPr/>
      <dgm:t>
        <a:bodyPr/>
        <a:lstStyle/>
        <a:p>
          <a:pPr>
            <a:lnSpc>
              <a:spcPct val="100000"/>
            </a:lnSpc>
          </a:pPr>
          <a:r>
            <a:rPr lang="en-US"/>
            <a:t>I plan to change a pane of glass on my classroom door to a one-way mirror so parents can observe the classroom in action without disrupting the daily schedule</a:t>
          </a:r>
        </a:p>
      </dgm:t>
    </dgm:pt>
    <dgm:pt modelId="{A8712D7D-F6E2-435A-B73D-5CB65A74A5FE}" type="parTrans" cxnId="{AA6B761E-B42B-419B-A766-48EB0A349CA7}">
      <dgm:prSet/>
      <dgm:spPr/>
      <dgm:t>
        <a:bodyPr/>
        <a:lstStyle/>
        <a:p>
          <a:endParaRPr lang="en-US"/>
        </a:p>
      </dgm:t>
    </dgm:pt>
    <dgm:pt modelId="{3FA32625-09F1-41A8-8C97-9D657169D9C3}" type="sibTrans" cxnId="{AA6B761E-B42B-419B-A766-48EB0A349CA7}">
      <dgm:prSet/>
      <dgm:spPr/>
      <dgm:t>
        <a:bodyPr/>
        <a:lstStyle/>
        <a:p>
          <a:endParaRPr lang="en-US"/>
        </a:p>
      </dgm:t>
    </dgm:pt>
    <dgm:pt modelId="{5B66F8DA-87CA-403C-8AF5-2DB62901A5C0}" type="pres">
      <dgm:prSet presAssocID="{FB170260-EA1F-4AA9-8273-5D90B8F41E9D}" presName="root" presStyleCnt="0">
        <dgm:presLayoutVars>
          <dgm:dir/>
          <dgm:resizeHandles val="exact"/>
        </dgm:presLayoutVars>
      </dgm:prSet>
      <dgm:spPr/>
    </dgm:pt>
    <dgm:pt modelId="{EE362940-EB97-45D5-9F87-69CB98FF0817}" type="pres">
      <dgm:prSet presAssocID="{FB170260-EA1F-4AA9-8273-5D90B8F41E9D}" presName="container" presStyleCnt="0">
        <dgm:presLayoutVars>
          <dgm:dir/>
          <dgm:resizeHandles val="exact"/>
        </dgm:presLayoutVars>
      </dgm:prSet>
      <dgm:spPr/>
    </dgm:pt>
    <dgm:pt modelId="{F7410849-C98E-4EFC-A8C2-7135AD89B3ED}" type="pres">
      <dgm:prSet presAssocID="{3DFFADD4-DC9E-4872-841A-E3C04B1AA7FE}" presName="compNode" presStyleCnt="0"/>
      <dgm:spPr/>
    </dgm:pt>
    <dgm:pt modelId="{7FF0B839-7810-4C07-8447-65D2BB81D98E}" type="pres">
      <dgm:prSet presAssocID="{3DFFADD4-DC9E-4872-841A-E3C04B1AA7FE}" presName="iconBgRect" presStyleLbl="bgShp" presStyleIdx="0" presStyleCnt="2"/>
      <dgm:spPr/>
    </dgm:pt>
    <dgm:pt modelId="{E5977C31-9779-4FBD-8389-A9AA0495B201}" type="pres">
      <dgm:prSet presAssocID="{3DFFADD4-DC9E-4872-841A-E3C04B1AA7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ent and Child"/>
        </a:ext>
      </dgm:extLst>
    </dgm:pt>
    <dgm:pt modelId="{8FC5D214-29CF-46B6-A6DD-F29DA43CDAC8}" type="pres">
      <dgm:prSet presAssocID="{3DFFADD4-DC9E-4872-841A-E3C04B1AA7FE}" presName="spaceRect" presStyleCnt="0"/>
      <dgm:spPr/>
    </dgm:pt>
    <dgm:pt modelId="{FAAB7044-820E-4ED5-B0DF-90623DCE184A}" type="pres">
      <dgm:prSet presAssocID="{3DFFADD4-DC9E-4872-841A-E3C04B1AA7FE}" presName="textRect" presStyleLbl="revTx" presStyleIdx="0" presStyleCnt="2">
        <dgm:presLayoutVars>
          <dgm:chMax val="1"/>
          <dgm:chPref val="1"/>
        </dgm:presLayoutVars>
      </dgm:prSet>
      <dgm:spPr/>
    </dgm:pt>
    <dgm:pt modelId="{46EA4237-00A3-4EBD-AFFF-55BAAC0AF8F4}" type="pres">
      <dgm:prSet presAssocID="{B8473DB9-A4B7-4CC9-B059-9FC58C4C70BE}" presName="sibTrans" presStyleLbl="sibTrans2D1" presStyleIdx="0" presStyleCnt="0"/>
      <dgm:spPr/>
    </dgm:pt>
    <dgm:pt modelId="{CE0F15BA-7E42-4119-9D73-8AC248D10602}" type="pres">
      <dgm:prSet presAssocID="{696DD4D4-41E6-43F2-91A6-F951614FE776}" presName="compNode" presStyleCnt="0"/>
      <dgm:spPr/>
    </dgm:pt>
    <dgm:pt modelId="{67DCE94A-5B6C-4AF0-96CD-6F16F3D3D71A}" type="pres">
      <dgm:prSet presAssocID="{696DD4D4-41E6-43F2-91A6-F951614FE776}" presName="iconBgRect" presStyleLbl="bgShp" presStyleIdx="1" presStyleCnt="2"/>
      <dgm:spPr/>
    </dgm:pt>
    <dgm:pt modelId="{6AEA24ED-42CF-4954-AEB7-73DB1F891E8D}" type="pres">
      <dgm:prSet presAssocID="{696DD4D4-41E6-43F2-91A6-F951614FE77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006B635-7700-4546-92B4-F53F1C65BF32}" type="pres">
      <dgm:prSet presAssocID="{696DD4D4-41E6-43F2-91A6-F951614FE776}" presName="spaceRect" presStyleCnt="0"/>
      <dgm:spPr/>
    </dgm:pt>
    <dgm:pt modelId="{B20B5FC7-2482-4A7C-BCEB-428A303E2EA1}" type="pres">
      <dgm:prSet presAssocID="{696DD4D4-41E6-43F2-91A6-F951614FE776}" presName="textRect" presStyleLbl="revTx" presStyleIdx="1" presStyleCnt="2">
        <dgm:presLayoutVars>
          <dgm:chMax val="1"/>
          <dgm:chPref val="1"/>
        </dgm:presLayoutVars>
      </dgm:prSet>
      <dgm:spPr/>
    </dgm:pt>
  </dgm:ptLst>
  <dgm:cxnLst>
    <dgm:cxn modelId="{E4C21409-A1A8-49FD-93D1-8A4BDD643566}" type="presOf" srcId="{3DFFADD4-DC9E-4872-841A-E3C04B1AA7FE}" destId="{FAAB7044-820E-4ED5-B0DF-90623DCE184A}" srcOrd="0" destOrd="0" presId="urn:microsoft.com/office/officeart/2018/2/layout/IconCircleList"/>
    <dgm:cxn modelId="{AA6B761E-B42B-419B-A766-48EB0A349CA7}" srcId="{FB170260-EA1F-4AA9-8273-5D90B8F41E9D}" destId="{696DD4D4-41E6-43F2-91A6-F951614FE776}" srcOrd="1" destOrd="0" parTransId="{A8712D7D-F6E2-435A-B73D-5CB65A74A5FE}" sibTransId="{3FA32625-09F1-41A8-8C97-9D657169D9C3}"/>
    <dgm:cxn modelId="{57807963-2614-43B9-B6AD-9C184E977C51}" type="presOf" srcId="{696DD4D4-41E6-43F2-91A6-F951614FE776}" destId="{B20B5FC7-2482-4A7C-BCEB-428A303E2EA1}" srcOrd="0" destOrd="0" presId="urn:microsoft.com/office/officeart/2018/2/layout/IconCircleList"/>
    <dgm:cxn modelId="{93B1A97A-76A0-4A38-B0D9-D7515C743A69}" srcId="{FB170260-EA1F-4AA9-8273-5D90B8F41E9D}" destId="{3DFFADD4-DC9E-4872-841A-E3C04B1AA7FE}" srcOrd="0" destOrd="0" parTransId="{DB7A9A3A-69D9-413A-82D2-47E940F8F487}" sibTransId="{B8473DB9-A4B7-4CC9-B059-9FC58C4C70BE}"/>
    <dgm:cxn modelId="{0299A9C9-854C-4E97-AFEF-49FBDBFBCC43}" type="presOf" srcId="{FB170260-EA1F-4AA9-8273-5D90B8F41E9D}" destId="{5B66F8DA-87CA-403C-8AF5-2DB62901A5C0}" srcOrd="0" destOrd="0" presId="urn:microsoft.com/office/officeart/2018/2/layout/IconCircleList"/>
    <dgm:cxn modelId="{4CCE5CCE-6975-4A92-B7C3-3EA43D696C9C}" type="presOf" srcId="{B8473DB9-A4B7-4CC9-B059-9FC58C4C70BE}" destId="{46EA4237-00A3-4EBD-AFFF-55BAAC0AF8F4}" srcOrd="0" destOrd="0" presId="urn:microsoft.com/office/officeart/2018/2/layout/IconCircleList"/>
    <dgm:cxn modelId="{10757C5D-CF92-46C0-990C-B9564B7C443C}" type="presParOf" srcId="{5B66F8DA-87CA-403C-8AF5-2DB62901A5C0}" destId="{EE362940-EB97-45D5-9F87-69CB98FF0817}" srcOrd="0" destOrd="0" presId="urn:microsoft.com/office/officeart/2018/2/layout/IconCircleList"/>
    <dgm:cxn modelId="{269E89D7-21EC-4CEC-AAF3-09DAC1CB143E}" type="presParOf" srcId="{EE362940-EB97-45D5-9F87-69CB98FF0817}" destId="{F7410849-C98E-4EFC-A8C2-7135AD89B3ED}" srcOrd="0" destOrd="0" presId="urn:microsoft.com/office/officeart/2018/2/layout/IconCircleList"/>
    <dgm:cxn modelId="{3AE9FB05-E21A-43B2-89E6-A9E717633F11}" type="presParOf" srcId="{F7410849-C98E-4EFC-A8C2-7135AD89B3ED}" destId="{7FF0B839-7810-4C07-8447-65D2BB81D98E}" srcOrd="0" destOrd="0" presId="urn:microsoft.com/office/officeart/2018/2/layout/IconCircleList"/>
    <dgm:cxn modelId="{37C3689F-E6C6-4877-9507-835FC6898448}" type="presParOf" srcId="{F7410849-C98E-4EFC-A8C2-7135AD89B3ED}" destId="{E5977C31-9779-4FBD-8389-A9AA0495B201}" srcOrd="1" destOrd="0" presId="urn:microsoft.com/office/officeart/2018/2/layout/IconCircleList"/>
    <dgm:cxn modelId="{054DFA77-5C59-42E9-B0D2-BEF757DFC970}" type="presParOf" srcId="{F7410849-C98E-4EFC-A8C2-7135AD89B3ED}" destId="{8FC5D214-29CF-46B6-A6DD-F29DA43CDAC8}" srcOrd="2" destOrd="0" presId="urn:microsoft.com/office/officeart/2018/2/layout/IconCircleList"/>
    <dgm:cxn modelId="{F45AC847-4FF1-4D13-9F97-400252E76149}" type="presParOf" srcId="{F7410849-C98E-4EFC-A8C2-7135AD89B3ED}" destId="{FAAB7044-820E-4ED5-B0DF-90623DCE184A}" srcOrd="3" destOrd="0" presId="urn:microsoft.com/office/officeart/2018/2/layout/IconCircleList"/>
    <dgm:cxn modelId="{509B9D4C-C5EB-41A1-9CC8-C2E99D206062}" type="presParOf" srcId="{EE362940-EB97-45D5-9F87-69CB98FF0817}" destId="{46EA4237-00A3-4EBD-AFFF-55BAAC0AF8F4}" srcOrd="1" destOrd="0" presId="urn:microsoft.com/office/officeart/2018/2/layout/IconCircleList"/>
    <dgm:cxn modelId="{31E6E6AF-078A-45BE-BFF5-420569CF6268}" type="presParOf" srcId="{EE362940-EB97-45D5-9F87-69CB98FF0817}" destId="{CE0F15BA-7E42-4119-9D73-8AC248D10602}" srcOrd="2" destOrd="0" presId="urn:microsoft.com/office/officeart/2018/2/layout/IconCircleList"/>
    <dgm:cxn modelId="{C4EDEF82-705A-4B55-8E21-66455B88F402}" type="presParOf" srcId="{CE0F15BA-7E42-4119-9D73-8AC248D10602}" destId="{67DCE94A-5B6C-4AF0-96CD-6F16F3D3D71A}" srcOrd="0" destOrd="0" presId="urn:microsoft.com/office/officeart/2018/2/layout/IconCircleList"/>
    <dgm:cxn modelId="{35DC69E5-B70C-4F2F-A24A-746152646172}" type="presParOf" srcId="{CE0F15BA-7E42-4119-9D73-8AC248D10602}" destId="{6AEA24ED-42CF-4954-AEB7-73DB1F891E8D}" srcOrd="1" destOrd="0" presId="urn:microsoft.com/office/officeart/2018/2/layout/IconCircleList"/>
    <dgm:cxn modelId="{AE327BF1-3FDD-4A66-B9E7-E7BB1936F65A}" type="presParOf" srcId="{CE0F15BA-7E42-4119-9D73-8AC248D10602}" destId="{0006B635-7700-4546-92B4-F53F1C65BF32}" srcOrd="2" destOrd="0" presId="urn:microsoft.com/office/officeart/2018/2/layout/IconCircleList"/>
    <dgm:cxn modelId="{8D91486E-F84B-44B0-9E51-29A10DCF54A0}" type="presParOf" srcId="{CE0F15BA-7E42-4119-9D73-8AC248D10602}" destId="{B20B5FC7-2482-4A7C-BCEB-428A303E2EA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4FEF9-320D-473C-ABD1-86AFF48CE277}">
      <dsp:nvSpPr>
        <dsp:cNvPr id="0" name=""/>
        <dsp:cNvSpPr/>
      </dsp:nvSpPr>
      <dsp:spPr>
        <a:xfrm>
          <a:off x="0" y="340"/>
          <a:ext cx="11029615" cy="795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BB6A5-F8AF-494D-8F20-19357B5F0CE7}">
      <dsp:nvSpPr>
        <dsp:cNvPr id="0" name=""/>
        <dsp:cNvSpPr/>
      </dsp:nvSpPr>
      <dsp:spPr>
        <a:xfrm>
          <a:off x="240715" y="179384"/>
          <a:ext cx="437664" cy="437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0F78B-31F4-41BC-9CD6-AA9504646195}">
      <dsp:nvSpPr>
        <dsp:cNvPr id="0" name=""/>
        <dsp:cNvSpPr/>
      </dsp:nvSpPr>
      <dsp:spPr>
        <a:xfrm>
          <a:off x="919094" y="340"/>
          <a:ext cx="10110520" cy="79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17" tIns="84217" rIns="84217" bIns="84217" numCol="1" spcCol="1270" anchor="ctr" anchorCtr="0">
          <a:noAutofit/>
        </a:bodyPr>
        <a:lstStyle/>
        <a:p>
          <a:pPr marL="0" lvl="0" indent="0" algn="l" defTabSz="933450">
            <a:lnSpc>
              <a:spcPct val="100000"/>
            </a:lnSpc>
            <a:spcBef>
              <a:spcPct val="0"/>
            </a:spcBef>
            <a:spcAft>
              <a:spcPct val="35000"/>
            </a:spcAft>
            <a:buNone/>
          </a:pPr>
          <a:r>
            <a:rPr lang="en-US" sz="2100" kern="1200"/>
            <a:t>“Photos are great, but an occasional video would offer a clearer window into how kids are interacting with the class projects and with each other”.</a:t>
          </a:r>
        </a:p>
      </dsp:txBody>
      <dsp:txXfrm>
        <a:off x="919094" y="340"/>
        <a:ext cx="10110520" cy="795752"/>
      </dsp:txXfrm>
    </dsp:sp>
    <dsp:sp modelId="{84F6BEF1-9113-4B1E-8B80-F80B25E8C0DF}">
      <dsp:nvSpPr>
        <dsp:cNvPr id="0" name=""/>
        <dsp:cNvSpPr/>
      </dsp:nvSpPr>
      <dsp:spPr>
        <a:xfrm>
          <a:off x="0" y="995031"/>
          <a:ext cx="11029615" cy="795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FD6C7-14A7-4E21-9CE0-A37E2ED43271}">
      <dsp:nvSpPr>
        <dsp:cNvPr id="0" name=""/>
        <dsp:cNvSpPr/>
      </dsp:nvSpPr>
      <dsp:spPr>
        <a:xfrm>
          <a:off x="240715" y="1174075"/>
          <a:ext cx="437664" cy="437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07D33-CD7A-42D2-9887-3F1F158BC606}">
      <dsp:nvSpPr>
        <dsp:cNvPr id="0" name=""/>
        <dsp:cNvSpPr/>
      </dsp:nvSpPr>
      <dsp:spPr>
        <a:xfrm>
          <a:off x="919094" y="995031"/>
          <a:ext cx="10110520" cy="79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17" tIns="84217" rIns="84217" bIns="84217" numCol="1" spcCol="1270" anchor="ctr" anchorCtr="0">
          <a:noAutofit/>
        </a:bodyPr>
        <a:lstStyle/>
        <a:p>
          <a:pPr marL="0" lvl="0" indent="0" algn="l" defTabSz="933450">
            <a:lnSpc>
              <a:spcPct val="100000"/>
            </a:lnSpc>
            <a:spcBef>
              <a:spcPct val="0"/>
            </a:spcBef>
            <a:spcAft>
              <a:spcPct val="35000"/>
            </a:spcAft>
            <a:buNone/>
          </a:pPr>
          <a:r>
            <a:rPr lang="en-US" sz="2100" kern="1200"/>
            <a:t>““I think an open house of what activities or projects she is learning I will really look forward to attending to see more of what is happening in the classroom”.</a:t>
          </a:r>
        </a:p>
      </dsp:txBody>
      <dsp:txXfrm>
        <a:off x="919094" y="995031"/>
        <a:ext cx="10110520" cy="795752"/>
      </dsp:txXfrm>
    </dsp:sp>
    <dsp:sp modelId="{1EB2FD4F-8647-4CAA-B306-3B5119C7615B}">
      <dsp:nvSpPr>
        <dsp:cNvPr id="0" name=""/>
        <dsp:cNvSpPr/>
      </dsp:nvSpPr>
      <dsp:spPr>
        <a:xfrm>
          <a:off x="0" y="1989722"/>
          <a:ext cx="11029615" cy="795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6A3ED-C750-47FE-B9CF-086AA86284A3}">
      <dsp:nvSpPr>
        <dsp:cNvPr id="0" name=""/>
        <dsp:cNvSpPr/>
      </dsp:nvSpPr>
      <dsp:spPr>
        <a:xfrm>
          <a:off x="240715" y="2168766"/>
          <a:ext cx="437664" cy="437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6361F4-B155-4605-A3B4-970EF6E8557E}">
      <dsp:nvSpPr>
        <dsp:cNvPr id="0" name=""/>
        <dsp:cNvSpPr/>
      </dsp:nvSpPr>
      <dsp:spPr>
        <a:xfrm>
          <a:off x="919094" y="1989722"/>
          <a:ext cx="10110520" cy="79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17" tIns="84217" rIns="84217" bIns="84217" numCol="1" spcCol="1270" anchor="ctr" anchorCtr="0">
          <a:noAutofit/>
        </a:bodyPr>
        <a:lstStyle/>
        <a:p>
          <a:pPr marL="0" lvl="0" indent="0" algn="l" defTabSz="933450">
            <a:lnSpc>
              <a:spcPct val="100000"/>
            </a:lnSpc>
            <a:spcBef>
              <a:spcPct val="0"/>
            </a:spcBef>
            <a:spcAft>
              <a:spcPct val="35000"/>
            </a:spcAft>
            <a:buNone/>
          </a:pPr>
          <a:r>
            <a:rPr lang="en-US" sz="2100" kern="1200"/>
            <a:t>“A document summarizing all the works available so we can see what our child gravitates toward and what works he avoids”.</a:t>
          </a:r>
        </a:p>
      </dsp:txBody>
      <dsp:txXfrm>
        <a:off x="919094" y="1989722"/>
        <a:ext cx="10110520" cy="795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31CE5-213E-F74B-B662-A291A94D54B3}">
      <dsp:nvSpPr>
        <dsp:cNvPr id="0" name=""/>
        <dsp:cNvSpPr/>
      </dsp:nvSpPr>
      <dsp:spPr>
        <a:xfrm>
          <a:off x="1346" y="89283"/>
          <a:ext cx="4725823" cy="300089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89F6E-444D-3742-AAE9-9870ED9C3DFA}">
      <dsp:nvSpPr>
        <dsp:cNvPr id="0" name=""/>
        <dsp:cNvSpPr/>
      </dsp:nvSpPr>
      <dsp:spPr>
        <a:xfrm>
          <a:off x="526437" y="588120"/>
          <a:ext cx="4725823" cy="300089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Small sample size</a:t>
          </a:r>
        </a:p>
      </dsp:txBody>
      <dsp:txXfrm>
        <a:off x="614330" y="676013"/>
        <a:ext cx="4550037" cy="2825112"/>
      </dsp:txXfrm>
    </dsp:sp>
    <dsp:sp modelId="{A7C5A519-ED8B-FE49-990B-599310D0E025}">
      <dsp:nvSpPr>
        <dsp:cNvPr id="0" name=""/>
        <dsp:cNvSpPr/>
      </dsp:nvSpPr>
      <dsp:spPr>
        <a:xfrm>
          <a:off x="5777353" y="89283"/>
          <a:ext cx="4725823" cy="300089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C2CB8-CD00-9943-AF40-96859726B857}">
      <dsp:nvSpPr>
        <dsp:cNvPr id="0" name=""/>
        <dsp:cNvSpPr/>
      </dsp:nvSpPr>
      <dsp:spPr>
        <a:xfrm>
          <a:off x="6302444" y="588120"/>
          <a:ext cx="4725823" cy="300089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Parent participation in the research study itself dropped off significantly from the start of the study to its conclusion and potential future action research may look at how to keep parent participation strong in school events throughout the entire academic year </a:t>
          </a:r>
        </a:p>
      </dsp:txBody>
      <dsp:txXfrm>
        <a:off x="6390337" y="676013"/>
        <a:ext cx="4550037" cy="2825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0B839-7810-4C07-8447-65D2BB81D98E}">
      <dsp:nvSpPr>
        <dsp:cNvPr id="0" name=""/>
        <dsp:cNvSpPr/>
      </dsp:nvSpPr>
      <dsp:spPr>
        <a:xfrm>
          <a:off x="6363" y="1109901"/>
          <a:ext cx="1458500" cy="1458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77C31-9779-4FBD-8389-A9AA0495B201}">
      <dsp:nvSpPr>
        <dsp:cNvPr id="0" name=""/>
        <dsp:cNvSpPr/>
      </dsp:nvSpPr>
      <dsp:spPr>
        <a:xfrm>
          <a:off x="312648" y="1416186"/>
          <a:ext cx="845930" cy="84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B7044-820E-4ED5-B0DF-90623DCE184A}">
      <dsp:nvSpPr>
        <dsp:cNvPr id="0" name=""/>
        <dsp:cNvSpPr/>
      </dsp:nvSpPr>
      <dsp:spPr>
        <a:xfrm>
          <a:off x="1777400" y="1109901"/>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results of the data collected during this research will help guide my future practice with parent education: I plan to have a yearly series with 5 parent talks scheduled throughout the academic year emphasizing aspects of the Toddler curriculum, the materials in the classroom, and observation as a practice.</a:t>
          </a:r>
        </a:p>
      </dsp:txBody>
      <dsp:txXfrm>
        <a:off x="1777400" y="1109901"/>
        <a:ext cx="3437893" cy="1458500"/>
      </dsp:txXfrm>
    </dsp:sp>
    <dsp:sp modelId="{67DCE94A-5B6C-4AF0-96CD-6F16F3D3D71A}">
      <dsp:nvSpPr>
        <dsp:cNvPr id="0" name=""/>
        <dsp:cNvSpPr/>
      </dsp:nvSpPr>
      <dsp:spPr>
        <a:xfrm>
          <a:off x="5814320" y="1109901"/>
          <a:ext cx="1458500" cy="14585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A24ED-42CF-4954-AEB7-73DB1F891E8D}">
      <dsp:nvSpPr>
        <dsp:cNvPr id="0" name=""/>
        <dsp:cNvSpPr/>
      </dsp:nvSpPr>
      <dsp:spPr>
        <a:xfrm>
          <a:off x="6120606" y="1416186"/>
          <a:ext cx="845930" cy="84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B5FC7-2482-4A7C-BCEB-428A303E2EA1}">
      <dsp:nvSpPr>
        <dsp:cNvPr id="0" name=""/>
        <dsp:cNvSpPr/>
      </dsp:nvSpPr>
      <dsp:spPr>
        <a:xfrm>
          <a:off x="7585357" y="1109901"/>
          <a:ext cx="3437893"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 plan to change a pane of glass on my classroom door to a one-way mirror so parents can observe the classroom in action without disrupting the daily schedule</a:t>
          </a:r>
        </a:p>
      </dsp:txBody>
      <dsp:txXfrm>
        <a:off x="7585357" y="1109901"/>
        <a:ext cx="3437893" cy="1458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27485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Planes of development</a:t>
            </a:r>
          </a:p>
          <a:p>
            <a:pPr marL="171450" indent="-171450">
              <a:buFont typeface="Arial" panose="020B0604020202020204" pitchFamily="34" charset="0"/>
              <a:buChar char="•"/>
            </a:pPr>
            <a:r>
              <a:rPr lang="en-US" dirty="0"/>
              <a:t>Education and peace</a:t>
            </a:r>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123024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Infant and toddler programs</a:t>
            </a:r>
          </a:p>
          <a:p>
            <a:pPr marL="171450" indent="-171450">
              <a:buFont typeface="Arial" panose="020B0604020202020204" pitchFamily="34" charset="0"/>
              <a:buChar char="•"/>
            </a:pPr>
            <a:r>
              <a:rPr lang="en-US" dirty="0"/>
              <a:t>Preschool and kindergarten</a:t>
            </a:r>
          </a:p>
          <a:p>
            <a:pPr marL="171450" indent="-171450">
              <a:buFont typeface="Arial" panose="020B0604020202020204" pitchFamily="34" charset="0"/>
              <a:buChar char="•"/>
            </a:pPr>
            <a:r>
              <a:rPr lang="en-US" dirty="0"/>
              <a:t>Elementary classrooms</a:t>
            </a:r>
          </a:p>
          <a:p>
            <a:pPr marL="171450" indent="-171450">
              <a:buFont typeface="Arial" panose="020B0604020202020204" pitchFamily="34" charset="0"/>
              <a:buChar char="•"/>
            </a:pPr>
            <a:r>
              <a:rPr lang="en-US" dirty="0"/>
              <a:t>Middle and high school</a:t>
            </a:r>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58161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11/21/2023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DA690270-85AE-9E73-E55D-01121EE53FC1}"/>
              </a:ext>
            </a:extLst>
          </p:cNvPr>
          <p:cNvSpPr txBox="1"/>
          <p:nvPr>
            <p:extLst>
              <p:ext uri="{1162E1C5-73C7-4A58-AE30-91384D911F3F}">
                <p184:classification xmlns:p184="http://schemas.microsoft.com/office/powerpoint/2018/4/main" val="ftr"/>
              </p:ext>
            </p:extLst>
          </p:nvPr>
        </p:nvSpPr>
        <p:spPr>
          <a:xfrm>
            <a:off x="4934712" y="664210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Loyola University Maryland Internal Use Only</a:t>
            </a:r>
          </a:p>
        </p:txBody>
      </p:sp>
    </p:spTree>
    <p:extLst>
      <p:ext uri="{BB962C8B-B14F-4D97-AF65-F5344CB8AC3E}">
        <p14:creationId xmlns:p14="http://schemas.microsoft.com/office/powerpoint/2010/main" val="99912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6533" y="3906982"/>
            <a:ext cx="7231784" cy="1299496"/>
          </a:xfrm>
        </p:spPr>
        <p:txBody>
          <a:bodyPr anchor="ctr">
            <a:normAutofit fontScale="90000"/>
          </a:bodyPr>
          <a:lstStyle/>
          <a:p>
            <a:pPr marL="0" marR="0" algn="ctr">
              <a:lnSpc>
                <a:spcPct val="107000"/>
              </a:lnSpc>
              <a:spcBef>
                <a:spcPts val="0"/>
              </a:spcBef>
              <a:spcAft>
                <a:spcPts val="800"/>
              </a:spcAft>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Do Parent-Engagement Workshops and Informational Sessions Help Parents Feel More Connected to Their Child’s Education? </a:t>
            </a:r>
            <a:br>
              <a:rPr lang="en-US" sz="2700" b="1" dirty="0">
                <a:effectLst/>
                <a:latin typeface="Calibri" panose="020F0502020204030204" pitchFamily="34" charset="0"/>
                <a:ea typeface="Calibri" panose="020F0502020204030204" pitchFamily="34" charset="0"/>
                <a:cs typeface="Times New Roman" panose="02020603050405020304" pitchFamily="18" charset="0"/>
              </a:rPr>
            </a:br>
            <a:br>
              <a:rPr lang="en-US" sz="2700" b="1" dirty="0">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By</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Lily Enchin</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M.Ed</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Candidate</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5400" dirty="0">
              <a:solidFill>
                <a:schemeClr val="tx2"/>
              </a:solidFill>
            </a:endParaRPr>
          </a:p>
        </p:txBody>
      </p:sp>
      <p:sp>
        <p:nvSpPr>
          <p:cNvPr id="3" name="Content Placeholder 2"/>
          <p:cNvSpPr>
            <a:spLocks noGrp="1"/>
          </p:cNvSpPr>
          <p:nvPr>
            <p:ph type="subTitle" idx="1"/>
          </p:nvPr>
        </p:nvSpPr>
        <p:spPr>
          <a:xfrm>
            <a:off x="8129871" y="1552397"/>
            <a:ext cx="3610575" cy="3654082"/>
          </a:xfrm>
        </p:spPr>
        <p:txBody>
          <a:bodyPr anchor="ctr">
            <a:normAutofit/>
          </a:bodyPr>
          <a:lstStyle/>
          <a:p>
            <a:pPr algn="ctr"/>
            <a:r>
              <a:rPr lang="en-US" sz="2400" dirty="0" err="1"/>
              <a:t>M.Ed</a:t>
            </a:r>
            <a:r>
              <a:rPr lang="en-US" sz="2400" dirty="0"/>
              <a:t> Montessori Education</a:t>
            </a:r>
          </a:p>
          <a:p>
            <a:pPr algn="ctr"/>
            <a:endParaRPr lang="en-US" sz="2400" dirty="0"/>
          </a:p>
          <a:p>
            <a:pPr algn="ctr"/>
            <a:r>
              <a:rPr lang="en-US" sz="2400" dirty="0"/>
              <a:t>Loyola University Maryland</a:t>
            </a:r>
            <a:endParaRPr sz="2400" dirty="0"/>
          </a:p>
        </p:txBody>
      </p:sp>
      <p:sp>
        <p:nvSpPr>
          <p:cNvPr id="11" name="Rectangle 10">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Audio Recording Apr 17, 2023 at 11:02:54 PM">
            <a:hlinkClick r:id="" action="ppaction://media"/>
            <a:extLst>
              <a:ext uri="{FF2B5EF4-FFF2-40B4-BE49-F238E27FC236}">
                <a16:creationId xmlns:a16="http://schemas.microsoft.com/office/drawing/2014/main" id="{CF6E91B5-CE95-6AC1-58AC-4DF1B463AC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41649" y="5605011"/>
            <a:ext cx="812800" cy="812800"/>
          </a:xfrm>
          <a:prstGeom prst="rect">
            <a:avLst/>
          </a:prstGeom>
        </p:spPr>
      </p:pic>
    </p:spTree>
    <p:extLst>
      <p:ext uri="{BB962C8B-B14F-4D97-AF65-F5344CB8AC3E}">
        <p14:creationId xmlns:p14="http://schemas.microsoft.com/office/powerpoint/2010/main" val="22470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US" sz="3200" dirty="0">
                <a:solidFill>
                  <a:srgbClr val="FFFFFF"/>
                </a:solidFill>
              </a:rPr>
              <a:t>Data collection</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sz="3200" dirty="0"/>
              <a:t>Data was collected through the following data collection methods:</a:t>
            </a:r>
          </a:p>
          <a:p>
            <a:pPr lvl="1"/>
            <a:r>
              <a:rPr lang="en-US" sz="2800" dirty="0"/>
              <a:t>Surveys (using a pre- and post- format)</a:t>
            </a:r>
          </a:p>
          <a:p>
            <a:pPr lvl="1"/>
            <a:r>
              <a:rPr lang="en-US" sz="2800" dirty="0"/>
              <a:t>Interviews</a:t>
            </a:r>
          </a:p>
          <a:p>
            <a:pPr lvl="1"/>
            <a:r>
              <a:rPr lang="en-US" sz="2800" dirty="0"/>
              <a:t>Reflective Logs</a:t>
            </a:r>
          </a:p>
          <a:p>
            <a:pPr lvl="1"/>
            <a:endParaRPr dirty="0"/>
          </a:p>
        </p:txBody>
      </p:sp>
      <p:pic>
        <p:nvPicPr>
          <p:cNvPr id="4" name="Audio Recording Apr 19, 2023 at 9:29:13 PM">
            <a:hlinkClick r:id="" action="ppaction://media"/>
            <a:extLst>
              <a:ext uri="{FF2B5EF4-FFF2-40B4-BE49-F238E27FC236}">
                <a16:creationId xmlns:a16="http://schemas.microsoft.com/office/drawing/2014/main" id="{30E4EBC6-93C0-9CC7-0438-1174B79FDA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1552" y="4424680"/>
            <a:ext cx="812800" cy="812800"/>
          </a:xfrm>
          <a:prstGeom prst="rect">
            <a:avLst/>
          </a:prstGeom>
        </p:spPr>
      </p:pic>
    </p:spTree>
    <p:extLst>
      <p:ext uri="{BB962C8B-B14F-4D97-AF65-F5344CB8AC3E}">
        <p14:creationId xmlns:p14="http://schemas.microsoft.com/office/powerpoint/2010/main" val="122353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Data Analysis</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I used thematic analysis to identify themes that emerged in the open-ended survey questions and interview discussions. Identified themes included:</a:t>
            </a:r>
          </a:p>
          <a:p>
            <a:pPr lvl="1"/>
            <a:r>
              <a:rPr lang="en-US" dirty="0"/>
              <a:t>The importance of the home-school partnership</a:t>
            </a:r>
          </a:p>
          <a:p>
            <a:pPr lvl="1"/>
            <a:r>
              <a:rPr lang="en-US" dirty="0"/>
              <a:t>A desire to observe the toddler classroom in action</a:t>
            </a:r>
          </a:p>
          <a:p>
            <a:pPr lvl="1"/>
            <a:r>
              <a:rPr lang="en-US" dirty="0"/>
              <a:t>The effectiveness of parent workshops</a:t>
            </a:r>
          </a:p>
          <a:p>
            <a:pPr lvl="1"/>
            <a:endParaRPr lang="en-US" dirty="0"/>
          </a:p>
          <a:p>
            <a:pPr lvl="1"/>
            <a:r>
              <a:rPr lang="en-US" dirty="0"/>
              <a:t>I used descriptive statistics to explain and track changes in the survey data from the pre- to post-surveys, understanding how parent attitudes, perceptions, and knowledge of Montessori education changed over the course of my study.</a:t>
            </a:r>
          </a:p>
          <a:p>
            <a:pPr marL="324000" lvl="1" indent="0">
              <a:buNone/>
            </a:pPr>
            <a:endParaRPr lang="en-US" dirty="0"/>
          </a:p>
          <a:p>
            <a:pPr marL="324000" lvl="1" indent="0">
              <a:buNone/>
            </a:pPr>
            <a:endParaRPr lang="en-US" dirty="0"/>
          </a:p>
        </p:txBody>
      </p:sp>
      <p:pic>
        <p:nvPicPr>
          <p:cNvPr id="4" name="Audio Recording Apr 19, 2023 at 9:42:41 PM">
            <a:hlinkClick r:id="" action="ppaction://media"/>
            <a:extLst>
              <a:ext uri="{FF2B5EF4-FFF2-40B4-BE49-F238E27FC236}">
                <a16:creationId xmlns:a16="http://schemas.microsoft.com/office/drawing/2014/main" id="{007FF37F-DBE1-7939-A61A-2FF33670F8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94840" y="3982720"/>
            <a:ext cx="812800" cy="812800"/>
          </a:xfrm>
          <a:prstGeom prst="rect">
            <a:avLst/>
          </a:prstGeom>
        </p:spPr>
      </p:pic>
    </p:spTree>
    <p:extLst>
      <p:ext uri="{BB962C8B-B14F-4D97-AF65-F5344CB8AC3E}">
        <p14:creationId xmlns:p14="http://schemas.microsoft.com/office/powerpoint/2010/main" val="26439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F8B919-D213-77D6-D0B8-9B5E81789349}"/>
              </a:ext>
            </a:extLst>
          </p:cNvPr>
          <p:cNvSpPr>
            <a:spLocks noGrp="1"/>
          </p:cNvSpPr>
          <p:nvPr>
            <p:ph type="title"/>
          </p:nvPr>
        </p:nvSpPr>
        <p:spPr>
          <a:xfrm>
            <a:off x="581192" y="5264487"/>
            <a:ext cx="11029616" cy="718870"/>
          </a:xfrm>
        </p:spPr>
        <p:txBody>
          <a:bodyPr>
            <a:normAutofit/>
          </a:bodyPr>
          <a:lstStyle/>
          <a:p>
            <a:pPr algn="ctr"/>
            <a:r>
              <a:rPr lang="en-US" dirty="0">
                <a:solidFill>
                  <a:srgbClr val="FFFEFF"/>
                </a:solidFill>
              </a:rPr>
              <a:t>Findings</a:t>
            </a:r>
          </a:p>
        </p:txBody>
      </p:sp>
      <p:graphicFrame>
        <p:nvGraphicFramePr>
          <p:cNvPr id="4" name="Content Placeholder 3">
            <a:extLst>
              <a:ext uri="{FF2B5EF4-FFF2-40B4-BE49-F238E27FC236}">
                <a16:creationId xmlns:a16="http://schemas.microsoft.com/office/drawing/2014/main" id="{6F9AD406-51A1-5F2E-AC90-98636C09C424}"/>
              </a:ext>
            </a:extLst>
          </p:cNvPr>
          <p:cNvGraphicFramePr>
            <a:graphicFrameLocks noGrp="1"/>
          </p:cNvGraphicFramePr>
          <p:nvPr>
            <p:ph idx="1"/>
            <p:extLst>
              <p:ext uri="{D42A27DB-BD31-4B8C-83A1-F6EECF244321}">
                <p14:modId xmlns:p14="http://schemas.microsoft.com/office/powerpoint/2010/main" val="1378806924"/>
              </p:ext>
            </p:extLst>
          </p:nvPr>
        </p:nvGraphicFramePr>
        <p:xfrm>
          <a:off x="642938" y="858445"/>
          <a:ext cx="10906125" cy="3961205"/>
        </p:xfrm>
        <a:graphic>
          <a:graphicData uri="http://schemas.openxmlformats.org/drawingml/2006/chart">
            <c:chart xmlns:c="http://schemas.openxmlformats.org/drawingml/2006/chart" xmlns:r="http://schemas.openxmlformats.org/officeDocument/2006/relationships" r:id="rId4"/>
          </a:graphicData>
        </a:graphic>
      </p:graphicFrame>
      <p:pic>
        <p:nvPicPr>
          <p:cNvPr id="3" name="Audio Recording Apr 21, 2023 at 8:33:23 AM">
            <a:hlinkClick r:id="" action="ppaction://media"/>
            <a:extLst>
              <a:ext uri="{FF2B5EF4-FFF2-40B4-BE49-F238E27FC236}">
                <a16:creationId xmlns:a16="http://schemas.microsoft.com/office/drawing/2014/main" id="{93E14B6C-A380-31AF-E3FC-7C8F849635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43646" y="5264487"/>
            <a:ext cx="812800" cy="812800"/>
          </a:xfrm>
          <a:prstGeom prst="rect">
            <a:avLst/>
          </a:prstGeom>
        </p:spPr>
      </p:pic>
    </p:spTree>
    <p:extLst>
      <p:ext uri="{BB962C8B-B14F-4D97-AF65-F5344CB8AC3E}">
        <p14:creationId xmlns:p14="http://schemas.microsoft.com/office/powerpoint/2010/main" val="16811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BA86-4297-D0FE-3474-2DD78F87382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79B6565A-B996-1C9A-62D8-4B8F7BEC3547}"/>
              </a:ext>
            </a:extLst>
          </p:cNvPr>
          <p:cNvGraphicFramePr>
            <a:graphicFrameLocks noGrp="1"/>
          </p:cNvGraphicFramePr>
          <p:nvPr>
            <p:ph idx="1"/>
          </p:nvPr>
        </p:nvGraphicFramePr>
        <p:xfrm>
          <a:off x="581025" y="2181225"/>
          <a:ext cx="11029950" cy="3678238"/>
        </p:xfrm>
        <a:graphic>
          <a:graphicData uri="http://schemas.openxmlformats.org/drawingml/2006/chart">
            <c:chart xmlns:c="http://schemas.openxmlformats.org/drawingml/2006/chart" xmlns:r="http://schemas.openxmlformats.org/officeDocument/2006/relationships" r:id="rId4"/>
          </a:graphicData>
        </a:graphic>
      </p:graphicFrame>
      <p:pic>
        <p:nvPicPr>
          <p:cNvPr id="3" name="Audio Recording Apr 21, 2023 at 8:36:07 AM">
            <a:hlinkClick r:id="" action="ppaction://media"/>
            <a:extLst>
              <a:ext uri="{FF2B5EF4-FFF2-40B4-BE49-F238E27FC236}">
                <a16:creationId xmlns:a16="http://schemas.microsoft.com/office/drawing/2014/main" id="{27BD404C-A815-BAF2-3559-C4E3EB2194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94728" y="869428"/>
            <a:ext cx="812800" cy="812800"/>
          </a:xfrm>
          <a:prstGeom prst="rect">
            <a:avLst/>
          </a:prstGeom>
        </p:spPr>
      </p:pic>
    </p:spTree>
    <p:extLst>
      <p:ext uri="{BB962C8B-B14F-4D97-AF65-F5344CB8AC3E}">
        <p14:creationId xmlns:p14="http://schemas.microsoft.com/office/powerpoint/2010/main" val="5053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4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8071-D38F-1615-E21D-1195230EE44B}"/>
              </a:ext>
            </a:extLst>
          </p:cNvPr>
          <p:cNvSpPr>
            <a:spLocks noGrp="1"/>
          </p:cNvSpPr>
          <p:nvPr>
            <p:ph type="title"/>
          </p:nvPr>
        </p:nvSpPr>
        <p:spPr/>
        <p:txBody>
          <a:bodyPr/>
          <a:lstStyle/>
          <a:p>
            <a:pPr algn="ctr"/>
            <a:r>
              <a:rPr lang="en-US" dirty="0"/>
              <a:t>A collection of quotes from respondents</a:t>
            </a:r>
          </a:p>
        </p:txBody>
      </p:sp>
      <p:sp>
        <p:nvSpPr>
          <p:cNvPr id="3" name="Content Placeholder 2">
            <a:extLst>
              <a:ext uri="{FF2B5EF4-FFF2-40B4-BE49-F238E27FC236}">
                <a16:creationId xmlns:a16="http://schemas.microsoft.com/office/drawing/2014/main" id="{B030C1C1-1A16-3837-E8CA-BCD5AA71F895}"/>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rPr>
              <a:t>“I attended your training on toilet learning and I thought that was very helpful. You gave all the parents suggestions that they could follow what you’re doing at school. You offered very specific ways of helping them feel comfortable and I thought that was very good”.</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“I find myself changing my own behavior because of what I learned which, I guess, is kind of the point of those. So, in that way, it was quite effective. I certainly plan to go to more of them”</a:t>
            </a:r>
            <a:r>
              <a:rPr lang="en-US" dirty="0">
                <a:effectLst/>
              </a:rPr>
              <a:t> </a:t>
            </a:r>
            <a:endParaRPr lang="en-US" dirty="0"/>
          </a:p>
        </p:txBody>
      </p:sp>
      <p:pic>
        <p:nvPicPr>
          <p:cNvPr id="4" name="Audio Recording Apr 21, 2023 at 8:39:33 AM">
            <a:hlinkClick r:id="" action="ppaction://media"/>
            <a:extLst>
              <a:ext uri="{FF2B5EF4-FFF2-40B4-BE49-F238E27FC236}">
                <a16:creationId xmlns:a16="http://schemas.microsoft.com/office/drawing/2014/main" id="{FA4EF2CB-FA5B-5E58-F8FE-47C2EC9695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26373" y="396256"/>
            <a:ext cx="812800" cy="812800"/>
          </a:xfrm>
          <a:prstGeom prst="rect">
            <a:avLst/>
          </a:prstGeom>
        </p:spPr>
      </p:pic>
    </p:spTree>
    <p:extLst>
      <p:ext uri="{BB962C8B-B14F-4D97-AF65-F5344CB8AC3E}">
        <p14:creationId xmlns:p14="http://schemas.microsoft.com/office/powerpoint/2010/main" val="366929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6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7688-F589-F95B-7A78-1810DA321C73}"/>
              </a:ext>
            </a:extLst>
          </p:cNvPr>
          <p:cNvSpPr>
            <a:spLocks noGrp="1"/>
          </p:cNvSpPr>
          <p:nvPr>
            <p:ph type="title"/>
          </p:nvPr>
        </p:nvSpPr>
        <p:spPr/>
        <p:txBody>
          <a:bodyPr/>
          <a:lstStyle/>
          <a:p>
            <a:pPr algn="ctr"/>
            <a:r>
              <a:rPr lang="en-US" dirty="0"/>
              <a:t>Feedback from families on future Montessori parent learning</a:t>
            </a:r>
          </a:p>
        </p:txBody>
      </p:sp>
      <p:graphicFrame>
        <p:nvGraphicFramePr>
          <p:cNvPr id="8" name="Content Placeholder 2">
            <a:extLst>
              <a:ext uri="{FF2B5EF4-FFF2-40B4-BE49-F238E27FC236}">
                <a16:creationId xmlns:a16="http://schemas.microsoft.com/office/drawing/2014/main" id="{99B7C7E1-2542-CCCD-1809-04D14E8F00B4}"/>
              </a:ext>
            </a:extLst>
          </p:cNvPr>
          <p:cNvGraphicFramePr>
            <a:graphicFrameLocks noGrp="1"/>
          </p:cNvGraphicFramePr>
          <p:nvPr>
            <p:ph idx="1"/>
          </p:nvPr>
        </p:nvGraphicFramePr>
        <p:xfrm>
          <a:off x="581192" y="3072984"/>
          <a:ext cx="11029615" cy="2785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Recording Apr 21, 2023 at 8:55:11 AM" descr="Icon&#10;&#10;Description automatically generated">
            <a:hlinkClick r:id="" action="ppaction://media"/>
            <a:extLst>
              <a:ext uri="{FF2B5EF4-FFF2-40B4-BE49-F238E27FC236}">
                <a16:creationId xmlns:a16="http://schemas.microsoft.com/office/drawing/2014/main" id="{2788ACC2-B32C-6BC5-976A-F19C3627BE4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040682" y="1175270"/>
            <a:ext cx="591279" cy="591279"/>
          </a:xfrm>
          <a:prstGeom prst="rect">
            <a:avLst/>
          </a:prstGeom>
        </p:spPr>
      </p:pic>
    </p:spTree>
    <p:extLst>
      <p:ext uri="{BB962C8B-B14F-4D97-AF65-F5344CB8AC3E}">
        <p14:creationId xmlns:p14="http://schemas.microsoft.com/office/powerpoint/2010/main" val="141287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7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97C-05C4-6BF2-A064-31091A234595}"/>
              </a:ext>
            </a:extLst>
          </p:cNvPr>
          <p:cNvSpPr>
            <a:spLocks noGrp="1"/>
          </p:cNvSpPr>
          <p:nvPr>
            <p:ph type="title"/>
          </p:nvPr>
        </p:nvSpPr>
        <p:spPr/>
        <p:txBody>
          <a:bodyPr/>
          <a:lstStyle/>
          <a:p>
            <a:pPr algn="ctr"/>
            <a:r>
              <a:rPr lang="en-US" dirty="0"/>
              <a:t>Limitations</a:t>
            </a:r>
          </a:p>
        </p:txBody>
      </p:sp>
      <p:graphicFrame>
        <p:nvGraphicFramePr>
          <p:cNvPr id="6" name="Content Placeholder 2">
            <a:extLst>
              <a:ext uri="{FF2B5EF4-FFF2-40B4-BE49-F238E27FC236}">
                <a16:creationId xmlns:a16="http://schemas.microsoft.com/office/drawing/2014/main" id="{174B44E9-7503-8546-3AE7-0D6177BD8086}"/>
              </a:ext>
            </a:extLst>
          </p:cNvPr>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Recording Apr 21, 2023 at 8:41:23 AM">
            <a:hlinkClick r:id="" action="ppaction://media"/>
            <a:extLst>
              <a:ext uri="{FF2B5EF4-FFF2-40B4-BE49-F238E27FC236}">
                <a16:creationId xmlns:a16="http://schemas.microsoft.com/office/drawing/2014/main" id="{6FF7F9A8-8B3C-BB19-251A-9EB1DE891BE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46006" y="802656"/>
            <a:ext cx="812800" cy="812800"/>
          </a:xfrm>
          <a:prstGeom prst="rect">
            <a:avLst/>
          </a:prstGeom>
        </p:spPr>
      </p:pic>
    </p:spTree>
    <p:extLst>
      <p:ext uri="{BB962C8B-B14F-4D97-AF65-F5344CB8AC3E}">
        <p14:creationId xmlns:p14="http://schemas.microsoft.com/office/powerpoint/2010/main" val="31291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B6A-81AF-7BDC-68EB-DA2D0A8367F0}"/>
              </a:ext>
            </a:extLst>
          </p:cNvPr>
          <p:cNvSpPr>
            <a:spLocks noGrp="1"/>
          </p:cNvSpPr>
          <p:nvPr>
            <p:ph type="title"/>
          </p:nvPr>
        </p:nvSpPr>
        <p:spPr/>
        <p:txBody>
          <a:bodyPr/>
          <a:lstStyle/>
          <a:p>
            <a:pPr algn="ctr"/>
            <a:r>
              <a:rPr lang="en-US" dirty="0"/>
              <a:t>Action plan</a:t>
            </a:r>
          </a:p>
        </p:txBody>
      </p:sp>
      <p:graphicFrame>
        <p:nvGraphicFramePr>
          <p:cNvPr id="8" name="Content Placeholder 2">
            <a:extLst>
              <a:ext uri="{FF2B5EF4-FFF2-40B4-BE49-F238E27FC236}">
                <a16:creationId xmlns:a16="http://schemas.microsoft.com/office/drawing/2014/main" id="{2089E2F5-0423-CE83-41C2-77A152CF5A11}"/>
              </a:ext>
            </a:extLst>
          </p:cNvPr>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Recording Apr 21, 2023 at 8:57:27 AM">
            <a:hlinkClick r:id="" action="ppaction://media"/>
            <a:extLst>
              <a:ext uri="{FF2B5EF4-FFF2-40B4-BE49-F238E27FC236}">
                <a16:creationId xmlns:a16="http://schemas.microsoft.com/office/drawing/2014/main" id="{CAC776F8-36BA-52A3-504E-F3DF01B6F02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635948" y="903156"/>
            <a:ext cx="812800" cy="812800"/>
          </a:xfrm>
          <a:prstGeom prst="rect">
            <a:avLst/>
          </a:prstGeom>
        </p:spPr>
      </p:pic>
    </p:spTree>
    <p:extLst>
      <p:ext uri="{BB962C8B-B14F-4D97-AF65-F5344CB8AC3E}">
        <p14:creationId xmlns:p14="http://schemas.microsoft.com/office/powerpoint/2010/main" val="122041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E7AA-438E-DE31-BA31-802238D4E7B8}"/>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DA183F2E-44C3-3942-B753-0706C5910D15}"/>
              </a:ext>
            </a:extLst>
          </p:cNvPr>
          <p:cNvSpPr>
            <a:spLocks noGrp="1"/>
          </p:cNvSpPr>
          <p:nvPr>
            <p:ph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Montessori, M. (2017). </a:t>
            </a:r>
            <a:r>
              <a:rPr lang="en-US" sz="1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Maria Montessori Speaks to Parents: A Selection of Articles</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National PTA. 2000.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successful partnerships: A guide for developing parent and family involvement programs.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National Education Service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11–12.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19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Background</a:t>
            </a:r>
          </a:p>
        </p:txBody>
      </p:sp>
      <p:sp>
        <p:nvSpPr>
          <p:cNvPr id="3" name="Content Placeholder 2"/>
          <p:cNvSpPr>
            <a:spLocks noGrp="1"/>
          </p:cNvSpPr>
          <p:nvPr>
            <p:ph type="body" idx="1"/>
          </p:nvPr>
        </p:nvSpPr>
        <p:spPr>
          <a:xfrm>
            <a:off x="5155905" y="137160"/>
            <a:ext cx="6108179" cy="6237290"/>
          </a:xfrm>
        </p:spPr>
        <p:txBody>
          <a:bodyPr anchor="ctr">
            <a:normAutofit fontScale="70000" lnSpcReduction="20000"/>
          </a:bodyPr>
          <a:lstStyle/>
          <a:p>
            <a:pPr marL="0" marR="0" indent="457200">
              <a:lnSpc>
                <a:spcPct val="120000"/>
              </a:lnSpc>
            </a:pPr>
            <a:r>
              <a:rPr lang="en-US" sz="2900" dirty="0">
                <a:solidFill>
                  <a:schemeClr val="tx1"/>
                </a:solidFill>
                <a:effectLst/>
                <a:latin typeface="Times New Roman" panose="02020603050405020304" pitchFamily="18" charset="0"/>
                <a:ea typeface="Times New Roman" panose="02020603050405020304" pitchFamily="18" charset="0"/>
              </a:rPr>
              <a:t>Parental involvement and engagement at school is an issue of constant importance for young children. Parental involvement can include activities ranging from an investment in one’s child’s education as well as the ways in which parents are engaged with their children's teachers and larger school community, from participation in school events, communication with classroom teachers, as well as attending parent-teacher conferences. This connection is critical for optimal social, emotional, and cognitive development for children three and under. According to the National Parent Teacher Association, student achievement in school can most accurately be predicted by the extent to which a family becomes involved in the child’s school life, while creating a home environment that encourages learning (National PTA, 2000). Establishing positive parent-teacher partnerships as soon as a child begins school, sets the stage for on-going parent involvement, engagement, as well as learning support in the home for the school years to come. </a:t>
            </a:r>
          </a:p>
          <a:p>
            <a:endParaRPr lang="en-US" dirty="0"/>
          </a:p>
        </p:txBody>
      </p:sp>
      <p:pic>
        <p:nvPicPr>
          <p:cNvPr id="4" name="Audio Recording Apr 17, 2023 at 11:07:05 PM">
            <a:hlinkClick r:id="" action="ppaction://media"/>
            <a:extLst>
              <a:ext uri="{FF2B5EF4-FFF2-40B4-BE49-F238E27FC236}">
                <a16:creationId xmlns:a16="http://schemas.microsoft.com/office/drawing/2014/main" id="{3E13A01A-4CBA-4896-7C4E-FCBC03C2EC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1552" y="5473430"/>
            <a:ext cx="812800" cy="812800"/>
          </a:xfrm>
          <a:prstGeom prst="rect">
            <a:avLst/>
          </a:prstGeom>
        </p:spPr>
      </p:pic>
    </p:spTree>
    <p:extLst>
      <p:ext uri="{BB962C8B-B14F-4D97-AF65-F5344CB8AC3E}">
        <p14:creationId xmlns:p14="http://schemas.microsoft.com/office/powerpoint/2010/main" val="6676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background</a:t>
            </a:r>
          </a:p>
        </p:txBody>
      </p:sp>
      <p:sp>
        <p:nvSpPr>
          <p:cNvPr id="3" name="Content Placeholder 2"/>
          <p:cNvSpPr>
            <a:spLocks noGrp="1"/>
          </p:cNvSpPr>
          <p:nvPr>
            <p:ph idx="1"/>
          </p:nvPr>
        </p:nvSpPr>
        <p:spPr>
          <a:xfrm>
            <a:off x="5155905" y="274320"/>
            <a:ext cx="6108179" cy="6100130"/>
          </a:xfrm>
        </p:spPr>
        <p:txBody>
          <a:bodyPr anchor="ctr">
            <a:normAutofit lnSpcReduction="10000"/>
          </a:bodyPr>
          <a:lstStyle/>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Parent engagement that fosters open communication between families and teachers creates consistent expectations and circumstances for children. Consistency between the school and home environments is important for our youngest learners, and this is best achieved when parents and teachers develop a healthy relationship to support the child. Research by Galindo and Sheldon (2012) examined the relationship between parent involvement in education and children’s academic and social-emotional development concluding that there are no greater learning environments than the home and school. According to Galindo and Sheldon (2012), when children are being supported in their home environment, the common themes from school are translated to the home setting more easily. While this home-school partnership ought to be a foundation of all early childhood programs, this particular action research project was conducted in a Montessori school with the parents of children enrolled in the Toddler program for children aged 18 months-3 years.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pic>
        <p:nvPicPr>
          <p:cNvPr id="4" name="Audio Recording Apr 17, 2023 at 11:11:14 PM">
            <a:hlinkClick r:id="" action="ppaction://media"/>
            <a:extLst>
              <a:ext uri="{FF2B5EF4-FFF2-40B4-BE49-F238E27FC236}">
                <a16:creationId xmlns:a16="http://schemas.microsoft.com/office/drawing/2014/main" id="{AF15DE06-0376-ACDA-A43A-302E5944D6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86793" y="4760666"/>
            <a:ext cx="812800" cy="812800"/>
          </a:xfrm>
          <a:prstGeom prst="rect">
            <a:avLst/>
          </a:prstGeom>
        </p:spPr>
      </p:pic>
    </p:spTree>
    <p:extLst>
      <p:ext uri="{BB962C8B-B14F-4D97-AF65-F5344CB8AC3E}">
        <p14:creationId xmlns:p14="http://schemas.microsoft.com/office/powerpoint/2010/main" val="22115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US" sz="3200" dirty="0">
                <a:solidFill>
                  <a:srgbClr val="FFFFFF"/>
                </a:solidFill>
              </a:rPr>
              <a:t>What is Montessori education?</a:t>
            </a:r>
          </a:p>
        </p:txBody>
      </p:sp>
      <p:sp>
        <p:nvSpPr>
          <p:cNvPr id="3" name="Content Placeholder 2"/>
          <p:cNvSpPr>
            <a:spLocks noGrp="1"/>
          </p:cNvSpPr>
          <p:nvPr>
            <p:ph idx="1"/>
          </p:nvPr>
        </p:nvSpPr>
        <p:spPr>
          <a:xfrm>
            <a:off x="5155905" y="1113764"/>
            <a:ext cx="6108179" cy="4624327"/>
          </a:xfrm>
        </p:spPr>
        <p:txBody>
          <a:bodyPr anchor="ctr">
            <a:normAutofit lnSpcReduction="10000"/>
          </a:bodyPr>
          <a:lstStyle/>
          <a:p>
            <a:r>
              <a:rPr lang="en-US" sz="1800" dirty="0">
                <a:solidFill>
                  <a:srgbClr val="000000"/>
                </a:solidFill>
                <a:effectLst/>
                <a:latin typeface="Times New Roman" panose="02020603050405020304" pitchFamily="18" charset="0"/>
                <a:ea typeface="Calibri" panose="020F0502020204030204" pitchFamily="34" charset="0"/>
              </a:rPr>
              <a:t>Montessori education is a child-centered, individualized approach to education that relies on special, self-correcting materials and a purposefully crafted space known as a prepared environment that offers opportunities for independence. This pedagogy was developed over a century ago by Dr. Maria Montessori, an activist, medical doctor, anthropologist, and educator who founded her method of education by working with children with developmental disabilities. Dr. Montessori’s experience working with children with exceptionalities was so successful that these children, believed at that time to be incapable of such profound development, achieved the same results on state exams as neurotypical children and thus, the Montessori method was born. Dr. Montessori stated that understanding the needs of the child and offering the appropriate scaffolding and support to meet those needs was the underlying aim of her method (Montessori, 2017)</a:t>
            </a:r>
            <a:r>
              <a:rPr lang="en-US" sz="1800" i="1" dirty="0">
                <a:solidFill>
                  <a:srgbClr val="000000"/>
                </a:solidFill>
                <a:effectLst/>
                <a:latin typeface="Times New Roman" panose="02020603050405020304" pitchFamily="18" charset="0"/>
                <a:ea typeface="Calibri" panose="020F0502020204030204" pitchFamily="34" charset="0"/>
              </a:rPr>
              <a:t>.</a:t>
            </a:r>
            <a:r>
              <a:rPr lang="en-US" dirty="0">
                <a:effectLst/>
              </a:rPr>
              <a:t> </a:t>
            </a:r>
            <a:endParaRPr lang="en-US" dirty="0"/>
          </a:p>
        </p:txBody>
      </p:sp>
      <p:pic>
        <p:nvPicPr>
          <p:cNvPr id="4" name="Audio Recording Apr 17, 2023 at 11:14:36 PM">
            <a:hlinkClick r:id="" action="ppaction://media"/>
            <a:extLst>
              <a:ext uri="{FF2B5EF4-FFF2-40B4-BE49-F238E27FC236}">
                <a16:creationId xmlns:a16="http://schemas.microsoft.com/office/drawing/2014/main" id="{3B2890E3-5B94-32E0-D020-3DBD7B857A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55800" y="4470400"/>
            <a:ext cx="812800" cy="812800"/>
          </a:xfrm>
          <a:prstGeom prst="rect">
            <a:avLst/>
          </a:prstGeom>
        </p:spPr>
      </p:pic>
    </p:spTree>
    <p:extLst>
      <p:ext uri="{BB962C8B-B14F-4D97-AF65-F5344CB8AC3E}">
        <p14:creationId xmlns:p14="http://schemas.microsoft.com/office/powerpoint/2010/main" val="3536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BED655-2EC5-4704-ADD4-A9156453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CBA419E7-4B43-4FA7-846D-76D394A32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D34090-8F5C-4A49-8452-7328D6632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B55B7B2-03F9-46F2-AE7C-2AC5156F4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F452B2-15FE-3535-9117-CC9A46A112F0}"/>
              </a:ext>
            </a:extLst>
          </p:cNvPr>
          <p:cNvSpPr>
            <a:spLocks noGrp="1"/>
          </p:cNvSpPr>
          <p:nvPr>
            <p:ph type="title"/>
          </p:nvPr>
        </p:nvSpPr>
        <p:spPr>
          <a:xfrm>
            <a:off x="730597" y="899410"/>
            <a:ext cx="3511233" cy="5491155"/>
          </a:xfrm>
        </p:spPr>
        <p:txBody>
          <a:bodyPr vert="horz" lIns="91440" tIns="45720" rIns="91440" bIns="45720" rtlCol="0" anchor="ctr">
            <a:norm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every teacher and every parent, I urge not great instruction, but humility and simplicity in dealing with small children. Their lives are fresh, without rivalry or external ambitions, it takes so little to make them happy, to let them work in their own way towards the normal development of the men and women they will be” (Montessori, 2017, p. 18).</a:t>
            </a:r>
            <a:r>
              <a:rPr lang="en-US" sz="2400" dirty="0">
                <a:effectLst/>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FA6B71F1-0016-6EB5-0280-0601CD48A3F9}"/>
              </a:ext>
            </a:extLst>
          </p:cNvPr>
          <p:cNvPicPr>
            <a:picLocks noGrp="1" noChangeAspect="1"/>
          </p:cNvPicPr>
          <p:nvPr>
            <p:ph idx="1"/>
          </p:nvPr>
        </p:nvPicPr>
        <p:blipFill rotWithShape="1">
          <a:blip r:embed="rId4"/>
          <a:srcRect r="-1" b="9016"/>
          <a:stretch/>
        </p:blipFill>
        <p:spPr>
          <a:xfrm>
            <a:off x="4654295" y="10"/>
            <a:ext cx="7537705" cy="6857990"/>
          </a:xfrm>
          <a:prstGeom prst="rect">
            <a:avLst/>
          </a:prstGeom>
        </p:spPr>
      </p:pic>
      <p:pic>
        <p:nvPicPr>
          <p:cNvPr id="5" name="Audio Recording Apr 21, 2023 at 9:03:02 AM">
            <a:hlinkClick r:id="" action="ppaction://media"/>
            <a:extLst>
              <a:ext uri="{FF2B5EF4-FFF2-40B4-BE49-F238E27FC236}">
                <a16:creationId xmlns:a16="http://schemas.microsoft.com/office/drawing/2014/main" id="{15C04475-9D7A-4148-D214-C98991AF9F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91794" y="-88775"/>
            <a:ext cx="812800" cy="812800"/>
          </a:xfrm>
          <a:prstGeom prst="rect">
            <a:avLst/>
          </a:prstGeom>
        </p:spPr>
      </p:pic>
    </p:spTree>
    <p:extLst>
      <p:ext uri="{BB962C8B-B14F-4D97-AF65-F5344CB8AC3E}">
        <p14:creationId xmlns:p14="http://schemas.microsoft.com/office/powerpoint/2010/main" val="31096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US" sz="3200" dirty="0">
                <a:solidFill>
                  <a:srgbClr val="FFFFFF"/>
                </a:solidFill>
              </a:rPr>
              <a:t>Objective</a:t>
            </a:r>
          </a:p>
        </p:txBody>
      </p:sp>
      <p:sp>
        <p:nvSpPr>
          <p:cNvPr id="3" name="Content Placeholder 2"/>
          <p:cNvSpPr>
            <a:spLocks noGrp="1"/>
          </p:cNvSpPr>
          <p:nvPr>
            <p:ph idx="1"/>
          </p:nvPr>
        </p:nvSpPr>
        <p:spPr>
          <a:xfrm>
            <a:off x="5155905" y="1113764"/>
            <a:ext cx="6108179" cy="4624327"/>
          </a:xfrm>
        </p:spPr>
        <p:txBody>
          <a:bodyPr anchor="ctr">
            <a:normAutofit fontScale="92500"/>
          </a:bodyPr>
          <a:lstStyle/>
          <a:p>
            <a:r>
              <a:rPr lang="en-US" sz="2400" dirty="0">
                <a:latin typeface="Times New Roman" panose="02020603050405020304" pitchFamily="18" charset="0"/>
                <a:cs typeface="Times New Roman" panose="02020603050405020304" pitchFamily="18" charset="0"/>
              </a:rPr>
              <a:t>With the knowledge that the home-school partnership is impactful for young children, 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action </a:t>
            </a:r>
            <a:r>
              <a:rPr lang="en-US" sz="2400" dirty="0">
                <a:latin typeface="Times New Roman" panose="02020603050405020304" pitchFamily="18" charset="0"/>
                <a:ea typeface="Calibri" panose="020F0502020204030204" pitchFamily="34" charset="0"/>
                <a:cs typeface="Times New Roman" panose="02020603050405020304" pitchFamily="18" charset="0"/>
              </a:rPr>
              <a:t>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esearch study sought to understand whether Montessori philosophy was understood by families and looked at the effect of adding more parent Montessori education workshops to the school calendar at Hilltop Montessori School in Vermont, something I believe is critical to creating a bridge between home and school. It is the role of educators to work to support the whole child by supporting the whole family, thus bridging the gap between the home and school</a:t>
            </a:r>
            <a:r>
              <a:rPr lang="en-US" sz="1800" dirty="0">
                <a:effectLst/>
                <a:latin typeface="Times New Roman" panose="02020603050405020304" pitchFamily="18" charset="0"/>
                <a:ea typeface="Calibri" panose="020F0502020204030204" pitchFamily="34" charset="0"/>
              </a:rPr>
              <a:t>.</a:t>
            </a:r>
            <a:r>
              <a:rPr lang="en-US" dirty="0">
                <a:effectLst/>
              </a:rPr>
              <a:t> </a:t>
            </a:r>
            <a:endParaRPr lang="en-US" dirty="0"/>
          </a:p>
        </p:txBody>
      </p:sp>
      <p:pic>
        <p:nvPicPr>
          <p:cNvPr id="4" name="Audio Recording Apr 17, 2023 at 11:20:44 PM">
            <a:hlinkClick r:id="" action="ppaction://media"/>
            <a:extLst>
              <a:ext uri="{FF2B5EF4-FFF2-40B4-BE49-F238E27FC236}">
                <a16:creationId xmlns:a16="http://schemas.microsoft.com/office/drawing/2014/main" id="{A29F181A-B1E3-29F9-6524-F36DF31867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81231" y="5167066"/>
            <a:ext cx="812800" cy="812800"/>
          </a:xfrm>
          <a:prstGeom prst="rect">
            <a:avLst/>
          </a:prstGeom>
        </p:spPr>
      </p:pic>
    </p:spTree>
    <p:extLst>
      <p:ext uri="{BB962C8B-B14F-4D97-AF65-F5344CB8AC3E}">
        <p14:creationId xmlns:p14="http://schemas.microsoft.com/office/powerpoint/2010/main" val="1317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13A6-3BF1-1A1C-0519-D739427F249C}"/>
              </a:ext>
            </a:extLst>
          </p:cNvPr>
          <p:cNvSpPr>
            <a:spLocks noGrp="1"/>
          </p:cNvSpPr>
          <p:nvPr>
            <p:ph type="title"/>
          </p:nvPr>
        </p:nvSpPr>
        <p:spPr/>
        <p:txBody>
          <a:bodyPr/>
          <a:lstStyle/>
          <a:p>
            <a:pPr algn="ctr"/>
            <a:r>
              <a:rPr lang="en-US" dirty="0"/>
              <a:t>Research questions</a:t>
            </a:r>
          </a:p>
        </p:txBody>
      </p:sp>
      <p:sp>
        <p:nvSpPr>
          <p:cNvPr id="3" name="Content Placeholder 2">
            <a:extLst>
              <a:ext uri="{FF2B5EF4-FFF2-40B4-BE49-F238E27FC236}">
                <a16:creationId xmlns:a16="http://schemas.microsoft.com/office/drawing/2014/main" id="{81A74461-1C91-935A-2D28-6C5744AA2EAF}"/>
              </a:ext>
            </a:extLst>
          </p:cNvPr>
          <p:cNvSpPr>
            <a:spLocks noGrp="1"/>
          </p:cNvSpPr>
          <p:nvPr>
            <p:ph idx="1"/>
          </p:nvPr>
        </p:nvSpPr>
        <p:spPr/>
        <p:txBody>
          <a:bodyPr>
            <a:normAutofit/>
          </a:bodyPr>
          <a:lstStyle/>
          <a:p>
            <a:r>
              <a:rPr lang="en-US" sz="2400" dirty="0">
                <a:solidFill>
                  <a:schemeClr val="tx1"/>
                </a:solidFill>
                <a:effectLst/>
                <a:latin typeface="Times New Roman" panose="02020603050405020304" pitchFamily="18" charset="0"/>
                <a:ea typeface="Calibri" panose="020F0502020204030204" pitchFamily="34" charset="0"/>
              </a:rPr>
              <a:t>This investigation of parent involvement was based on the following questions: </a:t>
            </a:r>
          </a:p>
          <a:p>
            <a:r>
              <a:rPr lang="en-US" sz="2400" b="1" dirty="0">
                <a:solidFill>
                  <a:schemeClr val="tx1"/>
                </a:solidFill>
                <a:effectLst/>
                <a:latin typeface="Times New Roman" panose="02020603050405020304" pitchFamily="18" charset="0"/>
                <a:ea typeface="Calibri" panose="020F0502020204030204" pitchFamily="34" charset="0"/>
              </a:rPr>
              <a:t>1.</a:t>
            </a:r>
            <a:r>
              <a:rPr lang="en-US" sz="2400" dirty="0">
                <a:solidFill>
                  <a:schemeClr val="tx1"/>
                </a:solidFill>
                <a:effectLst/>
                <a:latin typeface="Times New Roman" panose="02020603050405020304" pitchFamily="18" charset="0"/>
                <a:ea typeface="Calibri" panose="020F0502020204030204" pitchFamily="34" charset="0"/>
              </a:rPr>
              <a:t> </a:t>
            </a:r>
            <a:r>
              <a:rPr lang="en-US" sz="2400" b="1" dirty="0">
                <a:solidFill>
                  <a:schemeClr val="tx1"/>
                </a:solidFill>
                <a:effectLst/>
                <a:latin typeface="Times New Roman" panose="02020603050405020304" pitchFamily="18" charset="0"/>
                <a:ea typeface="Calibri" panose="020F0502020204030204" pitchFamily="34" charset="0"/>
              </a:rPr>
              <a:t>Do parents want to learn more about Montessori education and will providing this information help them feel more connected to their child's school life? </a:t>
            </a:r>
          </a:p>
          <a:p>
            <a:r>
              <a:rPr lang="en-US" sz="2400" b="1" dirty="0">
                <a:solidFill>
                  <a:schemeClr val="tx1"/>
                </a:solidFill>
                <a:effectLst/>
                <a:latin typeface="Times New Roman" panose="02020603050405020304" pitchFamily="18" charset="0"/>
                <a:ea typeface="Calibri" panose="020F0502020204030204" pitchFamily="34" charset="0"/>
              </a:rPr>
              <a:t>2. If parents are given the opportunity to learn more about Montessori education for toddlers and best practices used in the classroom, will they then feel empowered in their own parenting practices? </a:t>
            </a:r>
          </a:p>
          <a:p>
            <a:r>
              <a:rPr lang="en-US" sz="2400" dirty="0">
                <a:solidFill>
                  <a:schemeClr val="tx1"/>
                </a:solidFill>
                <a:effectLst/>
                <a:latin typeface="Times New Roman" panose="02020603050405020304" pitchFamily="18" charset="0"/>
                <a:ea typeface="Calibri" panose="020F0502020204030204" pitchFamily="34" charset="0"/>
              </a:rPr>
              <a:t>These initial questions led me a much larger question: </a:t>
            </a:r>
            <a:r>
              <a:rPr lang="en-US" sz="2400" b="1" dirty="0">
                <a:solidFill>
                  <a:schemeClr val="tx1"/>
                </a:solidFill>
                <a:effectLst/>
                <a:latin typeface="Times New Roman" panose="02020603050405020304" pitchFamily="18" charset="0"/>
                <a:ea typeface="Calibri" panose="020F0502020204030204" pitchFamily="34" charset="0"/>
              </a:rPr>
              <a:t>Do parent-engagement opportunities help parents feel more connected to their child’s education? </a:t>
            </a:r>
            <a:endParaRPr lang="en-US" sz="3600" b="1" dirty="0">
              <a:solidFill>
                <a:schemeClr val="tx1"/>
              </a:solidFill>
            </a:endParaRPr>
          </a:p>
        </p:txBody>
      </p:sp>
      <p:pic>
        <p:nvPicPr>
          <p:cNvPr id="4" name="Audio Recording Apr 17, 2023 at 11:26:00 PM">
            <a:hlinkClick r:id="" action="ppaction://media"/>
            <a:extLst>
              <a:ext uri="{FF2B5EF4-FFF2-40B4-BE49-F238E27FC236}">
                <a16:creationId xmlns:a16="http://schemas.microsoft.com/office/drawing/2014/main" id="{7778BFED-DF23-B373-36C0-08FABC0ABF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19440" y="983961"/>
            <a:ext cx="812800" cy="812800"/>
          </a:xfrm>
          <a:prstGeom prst="rect">
            <a:avLst/>
          </a:prstGeom>
        </p:spPr>
      </p:pic>
    </p:spTree>
    <p:extLst>
      <p:ext uri="{BB962C8B-B14F-4D97-AF65-F5344CB8AC3E}">
        <p14:creationId xmlns:p14="http://schemas.microsoft.com/office/powerpoint/2010/main" val="186088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US" sz="3200" dirty="0">
                <a:solidFill>
                  <a:srgbClr val="FFFFFF"/>
                </a:solidFill>
              </a:rPr>
              <a:t>participants</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sz="2800" dirty="0"/>
              <a:t>After obtaining approval from the IRB, I sent out Informed Consent Forms to my community of parents. I have 10 children in my class and 20 parents. 14 parents (7 mothers and 7 fathers) agreed to participate in my research</a:t>
            </a:r>
            <a:r>
              <a:rPr lang="en-US" dirty="0"/>
              <a:t>.</a:t>
            </a:r>
            <a:endParaRPr dirty="0"/>
          </a:p>
        </p:txBody>
      </p:sp>
      <p:pic>
        <p:nvPicPr>
          <p:cNvPr id="4" name="Audio Recording Apr 18, 2023 at 12:44:35 PM">
            <a:hlinkClick r:id="" action="ppaction://media"/>
            <a:extLst>
              <a:ext uri="{FF2B5EF4-FFF2-40B4-BE49-F238E27FC236}">
                <a16:creationId xmlns:a16="http://schemas.microsoft.com/office/drawing/2014/main" id="{B857BC03-60B8-8443-3775-C1E372265B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42191" y="4180840"/>
            <a:ext cx="812800" cy="812800"/>
          </a:xfrm>
          <a:prstGeom prst="rect">
            <a:avLst/>
          </a:prstGeom>
        </p:spPr>
      </p:pic>
    </p:spTree>
    <p:extLst>
      <p:ext uri="{BB962C8B-B14F-4D97-AF65-F5344CB8AC3E}">
        <p14:creationId xmlns:p14="http://schemas.microsoft.com/office/powerpoint/2010/main" val="62471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A0B39D-673D-47DB-AF94-2D15174D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BBAAC85-3967-456F-858E-A7B660076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6124464-57E5-400F-B084-340F5F0E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975B959-703A-4CBD-B6B4-87EFD5C40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BFFB3542-839A-4F03-BEB3-5B5B0E479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DB968-EF18-DF7F-EA49-D0747E00F712}"/>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Parent  workshops</a:t>
            </a:r>
          </a:p>
        </p:txBody>
      </p:sp>
      <p:sp>
        <p:nvSpPr>
          <p:cNvPr id="22" name="Rectangle 21">
            <a:extLst>
              <a:ext uri="{FF2B5EF4-FFF2-40B4-BE49-F238E27FC236}">
                <a16:creationId xmlns:a16="http://schemas.microsoft.com/office/drawing/2014/main" id="{86082481-A4EA-4F11-9006-FB76DB52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7EE8F6"/>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person giving a presentation to a group of people&#10;&#10;Description automatically generated with medium confidence">
            <a:extLst>
              <a:ext uri="{FF2B5EF4-FFF2-40B4-BE49-F238E27FC236}">
                <a16:creationId xmlns:a16="http://schemas.microsoft.com/office/drawing/2014/main" id="{91E96DA8-3C58-9123-56F6-91BD0232603A}"/>
              </a:ext>
            </a:extLst>
          </p:cNvPr>
          <p:cNvPicPr>
            <a:picLocks noChangeAspect="1"/>
          </p:cNvPicPr>
          <p:nvPr/>
        </p:nvPicPr>
        <p:blipFill>
          <a:blip r:embed="rId4"/>
          <a:stretch>
            <a:fillRect/>
          </a:stretch>
        </p:blipFill>
        <p:spPr>
          <a:xfrm>
            <a:off x="182880" y="2336290"/>
            <a:ext cx="5076569" cy="3731279"/>
          </a:xfrm>
          <a:prstGeom prst="rect">
            <a:avLst/>
          </a:prstGeom>
        </p:spPr>
      </p:pic>
      <p:pic>
        <p:nvPicPr>
          <p:cNvPr id="5" name="Content Placeholder 4" descr="A group of people in a room&#10;&#10;Description automatically generated">
            <a:extLst>
              <a:ext uri="{FF2B5EF4-FFF2-40B4-BE49-F238E27FC236}">
                <a16:creationId xmlns:a16="http://schemas.microsoft.com/office/drawing/2014/main" id="{6D2C3E8E-525C-6722-5B89-E86C776F6CD1}"/>
              </a:ext>
            </a:extLst>
          </p:cNvPr>
          <p:cNvPicPr>
            <a:picLocks noGrp="1" noChangeAspect="1"/>
          </p:cNvPicPr>
          <p:nvPr>
            <p:ph idx="1"/>
          </p:nvPr>
        </p:nvPicPr>
        <p:blipFill>
          <a:blip r:embed="rId5"/>
          <a:stretch>
            <a:fillRect/>
          </a:stretch>
        </p:blipFill>
        <p:spPr>
          <a:xfrm>
            <a:off x="5773841" y="1865085"/>
            <a:ext cx="5640919" cy="4202485"/>
          </a:xfrm>
          <a:prstGeom prst="rect">
            <a:avLst/>
          </a:prstGeom>
        </p:spPr>
      </p:pic>
      <p:pic>
        <p:nvPicPr>
          <p:cNvPr id="8" name="Audio Recording Apr 19, 2023 at 9:35:11 PM">
            <a:hlinkClick r:id="" action="ppaction://media"/>
            <a:extLst>
              <a:ext uri="{FF2B5EF4-FFF2-40B4-BE49-F238E27FC236}">
                <a16:creationId xmlns:a16="http://schemas.microsoft.com/office/drawing/2014/main" id="{617A4065-53D3-6F4D-3010-3B038B4CE9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67441" y="790430"/>
            <a:ext cx="812800" cy="812800"/>
          </a:xfrm>
          <a:prstGeom prst="rect">
            <a:avLst/>
          </a:prstGeom>
        </p:spPr>
      </p:pic>
    </p:spTree>
    <p:extLst>
      <p:ext uri="{BB962C8B-B14F-4D97-AF65-F5344CB8AC3E}">
        <p14:creationId xmlns:p14="http://schemas.microsoft.com/office/powerpoint/2010/main" val="377497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5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196</TotalTime>
  <Words>1387</Words>
  <Application>Microsoft Office PowerPoint</Application>
  <PresentationFormat>Widescreen</PresentationFormat>
  <Paragraphs>68</Paragraphs>
  <Slides>18</Slides>
  <Notes>2</Notes>
  <HiddenSlides>0</HiddenSlides>
  <MMClips>17</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Dividend</vt:lpstr>
      <vt:lpstr>Do Parent-Engagement Workshops and Informational Sessions Help Parents Feel More Connected to Their Child’s Education?   By Lily Enchin M.Ed Candidate     </vt:lpstr>
      <vt:lpstr>Background</vt:lpstr>
      <vt:lpstr>background</vt:lpstr>
      <vt:lpstr>What is Montessori education?</vt:lpstr>
      <vt:lpstr>, “﻿on every teacher and every parent, I urge not great instruction, but humility and simplicity in dealing with small children. Their lives are fresh, without rivalry or external ambitions, it takes so little to make them happy, to let them work in their own way towards the normal development of the men and women they will be” (Montessori, 2017, p. 18). </vt:lpstr>
      <vt:lpstr>Objective</vt:lpstr>
      <vt:lpstr>Research questions</vt:lpstr>
      <vt:lpstr>participants</vt:lpstr>
      <vt:lpstr>Parent  workshops</vt:lpstr>
      <vt:lpstr>Data collection</vt:lpstr>
      <vt:lpstr>Data Analysis</vt:lpstr>
      <vt:lpstr>Findings</vt:lpstr>
      <vt:lpstr>PowerPoint Presentation</vt:lpstr>
      <vt:lpstr>A collection of quotes from respondents</vt:lpstr>
      <vt:lpstr>Feedback from families on future Montessori parent learning</vt:lpstr>
      <vt:lpstr>Limitations</vt:lpstr>
      <vt:lpstr>Action plan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Parent-Engagement Workshops and Informational Sessions Help Parents Feel More Connected to Their Child’s Education?   By Lily Enchin     </dc:title>
  <dc:creator>Lily Enchin</dc:creator>
  <cp:lastModifiedBy>Lily Enchin</cp:lastModifiedBy>
  <cp:revision>35</cp:revision>
  <dcterms:created xsi:type="dcterms:W3CDTF">2023-04-18T02:56:24Z</dcterms:created>
  <dcterms:modified xsi:type="dcterms:W3CDTF">2023-11-21T20:05:55Z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2023-04-21T13:57:28Z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e67153c7-3c61-416a-b88a-05f1c82e799c</vt:lpwstr>
  </property>
  <property fmtid="{D5CDD505-2E9C-101B-9397-08002B2CF9AE}" pid="8" name="MSIP_Label_6da50fe2-ad8e-4b2e-b16c-4bb0954d6763_ContentBits">
    <vt:lpwstr>2</vt:lpwstr>
  </property>
  <property fmtid="{D5CDD505-2E9C-101B-9397-08002B2CF9AE}" pid="9" name="ClassificationContentMarkingFooterLocations">
    <vt:lpwstr>Dividend:8</vt:lpwstr>
  </property>
  <property fmtid="{D5CDD505-2E9C-101B-9397-08002B2CF9AE}" pid="10" name="ClassificationContentMarkingFooterText">
    <vt:lpwstr>Loyola University Maryland Internal Use Only</vt:lpwstr>
  </property>
</Properties>
</file>