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57" r:id="rId4"/>
    <p:sldId id="276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7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2" d="100"/>
          <a:sy n="122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onelegacy.org/docs/BurnoutQuestionnaire_PublicWelfare1981_Modified2013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CC907-038A-8A41-900A-C1A483A420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4113" y="805071"/>
            <a:ext cx="8910498" cy="2514599"/>
          </a:xfrm>
        </p:spPr>
        <p:txBody>
          <a:bodyPr>
            <a:normAutofit/>
          </a:bodyPr>
          <a:lstStyle/>
          <a:p>
            <a:r>
              <a:rPr lang="en-US" b="1" dirty="0"/>
              <a:t>Self-care and Resilience in Challenging Times</a:t>
            </a:r>
            <a:br>
              <a:rPr lang="en-US" dirty="0"/>
            </a:br>
            <a:r>
              <a:rPr lang="en-US" sz="4000" dirty="0"/>
              <a:t>Part Two: Preventing Burnout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9ABB24-4AA1-6141-B5AE-6A7C6EEDA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4113" y="3319671"/>
            <a:ext cx="8910500" cy="315070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Jeffrey E. Barnett, Psy.D., ABPP</a:t>
            </a:r>
          </a:p>
          <a:p>
            <a:r>
              <a:rPr lang="en-US" b="1" dirty="0"/>
              <a:t>LCAS Dean’s Office</a:t>
            </a:r>
          </a:p>
          <a:p>
            <a:r>
              <a:rPr lang="en-US" b="1"/>
              <a:t>December 10, </a:t>
            </a:r>
            <a:r>
              <a:rPr lang="en-US" b="1" dirty="0"/>
              <a:t>2020</a:t>
            </a:r>
          </a:p>
          <a:p>
            <a:endParaRPr lang="en-US" dirty="0"/>
          </a:p>
        </p:txBody>
      </p:sp>
      <p:pic>
        <p:nvPicPr>
          <p:cNvPr id="1030" name="Picture 6" descr="K-12 Teachers Alliance | KTA partnership with Loyola nears 5 year  anniversary">
            <a:extLst>
              <a:ext uri="{FF2B5EF4-FFF2-40B4-BE49-F238E27FC236}">
                <a16:creationId xmlns:a16="http://schemas.microsoft.com/office/drawing/2014/main" id="{B55B22E7-C3E9-AB4A-9A64-D09EDC0A1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969" y="4895023"/>
            <a:ext cx="544830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637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B84642-52D2-644E-A017-6B383E98D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n-US" altLang="x-none" b="1" dirty="0">
                <a:solidFill>
                  <a:schemeClr val="tx2">
                    <a:lumMod val="75000"/>
                  </a:schemeClr>
                </a:solidFill>
              </a:rPr>
              <a:t>Integrate Self-Care into your Daily Life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21C43-25AD-3A40-AE9C-CD0A333B6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042" y="1631091"/>
            <a:ext cx="6769570" cy="5165939"/>
          </a:xfrm>
        </p:spPr>
        <p:txBody>
          <a:bodyPr anchor="ctr">
            <a:normAutofit/>
          </a:bodyPr>
          <a:lstStyle/>
          <a:p>
            <a:pPr marL="609600" indent="-609600">
              <a:buFont typeface="Wingdings" charset="2"/>
              <a:buChar char="Ø"/>
              <a:defRPr/>
            </a:pPr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Barnett and </a:t>
            </a:r>
            <a:r>
              <a:rPr lang="en-US" altLang="x-none" sz="2000" dirty="0" err="1">
                <a:solidFill>
                  <a:schemeClr val="tx2">
                    <a:lumMod val="75000"/>
                  </a:schemeClr>
                </a:solidFill>
              </a:rPr>
              <a:t>Sarnel</a:t>
            </a:r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 (2003) recommend:</a:t>
            </a:r>
          </a:p>
          <a:p>
            <a:pPr marL="609600" indent="-609600">
              <a:buFont typeface="Wingdings" charset="2"/>
              <a:buChar char="Ø"/>
              <a:defRPr/>
            </a:pPr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Make adequate time for yourself. Schedule breaks throughout the day.</a:t>
            </a:r>
          </a:p>
          <a:p>
            <a:pPr marL="609600" indent="-609600">
              <a:buFont typeface="Wingdings" charset="2"/>
              <a:buChar char="Ø"/>
              <a:defRPr/>
            </a:pPr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Do things you enjoy. Engage in hobbies.</a:t>
            </a:r>
          </a:p>
          <a:p>
            <a:pPr marL="609600" indent="-609600">
              <a:buFont typeface="Wingdings" charset="2"/>
              <a:buChar char="Ø"/>
              <a:defRPr/>
            </a:pPr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Take care of yourself physically and spiritually.</a:t>
            </a:r>
          </a:p>
          <a:p>
            <a:pPr marL="609600" indent="-609600">
              <a:buFont typeface="Wingdings" charset="2"/>
              <a:buChar char="Ø"/>
              <a:defRPr/>
            </a:pPr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Take care of the relationships in your life.</a:t>
            </a:r>
          </a:p>
          <a:p>
            <a:pPr marL="609600" indent="-609600">
              <a:buFont typeface="Wingdings" charset="2"/>
              <a:buChar char="Ø"/>
              <a:defRPr/>
            </a:pPr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Say NO! (When appropriate and possible).</a:t>
            </a:r>
          </a:p>
          <a:p>
            <a:pPr marL="609600" indent="-609600">
              <a:buFont typeface="Wingdings" charset="2"/>
              <a:buChar char="Ø"/>
              <a:defRPr/>
            </a:pPr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Don</a:t>
            </a:r>
            <a:r>
              <a:rPr lang="ja-JP" altLang="en-US" sz="200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</a:rPr>
              <a:t>t isolate yourself.</a:t>
            </a:r>
          </a:p>
          <a:p>
            <a:pPr marL="609600" indent="-609600">
              <a:buFont typeface="Wingdings" charset="2"/>
              <a:buChar char="Ø"/>
              <a:defRPr/>
            </a:pPr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Keep in mind that self-care is a good thing.</a:t>
            </a:r>
          </a:p>
          <a:p>
            <a:pPr marL="609600" indent="-609600">
              <a:buFont typeface="Wingdings" charset="2"/>
              <a:buChar char="Ø"/>
              <a:defRPr/>
            </a:pPr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ja-JP" altLang="en-US" sz="200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</a:rPr>
              <a:t>Lunch Hour</a:t>
            </a:r>
            <a:r>
              <a:rPr lang="ja-JP" altLang="en-US" sz="2000">
                <a:solidFill>
                  <a:schemeClr val="tx2">
                    <a:lumMod val="75000"/>
                  </a:schemeClr>
                </a:solidFill>
              </a:rPr>
              <a:t>”</a:t>
            </a: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</a:rPr>
              <a:t> Myth</a:t>
            </a:r>
            <a:endParaRPr lang="en-US" altLang="x-none" sz="20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7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D5A642FF-44C6-8540-8413-0951DD176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061" y="18072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27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5AF6D5-DB65-2641-B52E-AF8B880F0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Key Points to Keep in Mind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1CACF-B0B6-B94B-8D26-D62E789A9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1667660"/>
            <a:ext cx="7309590" cy="5165939"/>
          </a:xfrm>
        </p:spPr>
        <p:txBody>
          <a:bodyPr anchor="ctr">
            <a:normAutofit/>
          </a:bodyPr>
          <a:lstStyle/>
          <a:p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Focus on prevention. Schedule breaks and mini-breaks throughout each day. </a:t>
            </a:r>
          </a:p>
          <a:p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Watch out for warning signs in yourself and colleagues.</a:t>
            </a:r>
          </a:p>
          <a:p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Conduct periodic distress and impairment self-assessments and seek help when it is needed.</a:t>
            </a:r>
          </a:p>
          <a:p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Make time for self-care. Relax!</a:t>
            </a:r>
          </a:p>
          <a:p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Don</a:t>
            </a:r>
            <a:r>
              <a:rPr lang="ja-JP" altLang="en-US" sz="200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</a:rPr>
              <a:t>t try to be perfect, to have it all, or to do it all.  Know your limits and be realistic.</a:t>
            </a:r>
          </a:p>
          <a:p>
            <a:r>
              <a:rPr lang="en-US" altLang="x-none" sz="2000" dirty="0">
                <a:solidFill>
                  <a:schemeClr val="tx2">
                    <a:lumMod val="75000"/>
                  </a:schemeClr>
                </a:solidFill>
              </a:rPr>
              <a:t>Strive for balance (a moving target and aspirational goal at best)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7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F76E203A-D2CB-274F-9D6B-D80E3F9AB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69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6665B-BC63-0B4A-AF31-1AB76883C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 Work on 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45A1A-B9C6-A141-B7BE-649352094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5696" y="1828800"/>
            <a:ext cx="9168916" cy="4780722"/>
          </a:xfrm>
        </p:spPr>
        <p:txBody>
          <a:bodyPr>
            <a:normAutofit/>
          </a:bodyPr>
          <a:lstStyle/>
          <a:p>
            <a:r>
              <a:rPr lang="en-US" sz="2400" dirty="0"/>
              <a:t>Focus on gratitude a few minutes each day. Keep a list that you add to and review regularly. </a:t>
            </a:r>
          </a:p>
          <a:p>
            <a:r>
              <a:rPr lang="en-US" sz="2400" dirty="0"/>
              <a:t>Don’t keep it to yourself. Share with others. </a:t>
            </a:r>
          </a:p>
          <a:p>
            <a:r>
              <a:rPr lang="en-US" sz="2400" dirty="0"/>
              <a:t>Connect with what’s meaningful in your life. </a:t>
            </a:r>
          </a:p>
          <a:p>
            <a:r>
              <a:rPr lang="en-US" sz="2400" dirty="0"/>
              <a:t>Be of support to those you care about. </a:t>
            </a:r>
          </a:p>
          <a:p>
            <a:r>
              <a:rPr lang="en-US" sz="2400" dirty="0"/>
              <a:t>Be realistic about what you can achieve and what your needs are during this difficult time. </a:t>
            </a:r>
          </a:p>
          <a:p>
            <a:r>
              <a:rPr lang="en-US" sz="2400" dirty="0"/>
              <a:t>Be vulnerable and ask for help. </a:t>
            </a:r>
          </a:p>
          <a:p>
            <a:r>
              <a:rPr lang="en-US" sz="2400" dirty="0"/>
              <a:t>Remember that this is temporary; things will be better in the future.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41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0B7F9-D0C7-0143-A005-98DE72B8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More to Come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2171A-8DC3-7343-BD93-116E65ED8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5330" y="2133600"/>
            <a:ext cx="9109282" cy="4406348"/>
          </a:xfrm>
        </p:spPr>
        <p:txBody>
          <a:bodyPr>
            <a:normAutofit/>
          </a:bodyPr>
          <a:lstStyle/>
          <a:p>
            <a:r>
              <a:rPr lang="en-US" sz="2000" dirty="0"/>
              <a:t>Session 3</a:t>
            </a:r>
          </a:p>
          <a:p>
            <a:pPr lvl="1"/>
            <a:r>
              <a:rPr lang="en-US" sz="2000" dirty="0"/>
              <a:t>Why self-care and the promotion of wellness is not an independent activity.</a:t>
            </a:r>
          </a:p>
          <a:p>
            <a:pPr lvl="1"/>
            <a:r>
              <a:rPr lang="en-US" sz="2000" dirty="0"/>
              <a:t>How to begin developing your own self-care plan now.</a:t>
            </a:r>
          </a:p>
          <a:p>
            <a:r>
              <a:rPr lang="en-US" sz="2000" dirty="0"/>
              <a:t>Session</a:t>
            </a:r>
          </a:p>
          <a:p>
            <a:pPr lvl="1"/>
            <a:r>
              <a:rPr lang="en-US" sz="2000" dirty="0"/>
              <a:t>Creating a culture of self-care.</a:t>
            </a:r>
          </a:p>
          <a:p>
            <a:pPr lvl="1"/>
            <a:r>
              <a:rPr lang="en-US" sz="2000" dirty="0"/>
              <a:t>Implementing your self-care plan.</a:t>
            </a:r>
          </a:p>
          <a:p>
            <a:endParaRPr lang="en-US" sz="1600" dirty="0"/>
          </a:p>
          <a:p>
            <a:endParaRPr lang="en-US" dirty="0"/>
          </a:p>
        </p:txBody>
      </p:sp>
      <p:pic>
        <p:nvPicPr>
          <p:cNvPr id="4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0B2DD550-B0D5-D84B-889E-EFC036995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00591" y="239953"/>
            <a:ext cx="2211524" cy="166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36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white and black lounge chairs near palm trees under blue sky during daytime">
            <a:extLst>
              <a:ext uri="{FF2B5EF4-FFF2-40B4-BE49-F238E27FC236}">
                <a16:creationId xmlns:a16="http://schemas.microsoft.com/office/drawing/2014/main" id="{C9DA6BB4-6402-2547-8B1D-EC47430BD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557"/>
            <a:ext cx="5766993" cy="384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man sitting on gray dock">
            <a:extLst>
              <a:ext uri="{FF2B5EF4-FFF2-40B4-BE49-F238E27FC236}">
                <a16:creationId xmlns:a16="http://schemas.microsoft.com/office/drawing/2014/main" id="{EFE3CE2D-3F68-BA47-B18C-9E1948EEE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26465"/>
            <a:ext cx="6095544" cy="384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A9DAAE0-1489-1743-B170-0165570850BB}"/>
              </a:ext>
            </a:extLst>
          </p:cNvPr>
          <p:cNvSpPr/>
          <p:nvPr/>
        </p:nvSpPr>
        <p:spPr>
          <a:xfrm>
            <a:off x="6589643" y="1361661"/>
            <a:ext cx="52379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Life for you during the pandemic?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AEA48E-70EE-5C47-A6AC-49AC1EE8D329}"/>
              </a:ext>
            </a:extLst>
          </p:cNvPr>
          <p:cNvSpPr/>
          <p:nvPr/>
        </p:nvSpPr>
        <p:spPr>
          <a:xfrm>
            <a:off x="1292087" y="4860235"/>
            <a:ext cx="42738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Your special calm place?</a:t>
            </a:r>
          </a:p>
        </p:txBody>
      </p:sp>
    </p:spTree>
    <p:extLst>
      <p:ext uri="{BB962C8B-B14F-4D97-AF65-F5344CB8AC3E}">
        <p14:creationId xmlns:p14="http://schemas.microsoft.com/office/powerpoint/2010/main" val="175763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C50D8-6D3E-C94B-8FB6-56800A06B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6061" y="298174"/>
            <a:ext cx="9228551" cy="1606826"/>
          </a:xfrm>
        </p:spPr>
        <p:txBody>
          <a:bodyPr/>
          <a:lstStyle/>
          <a:p>
            <a:r>
              <a:rPr lang="en-US" b="1" dirty="0"/>
              <a:t>Self-care, Resilience, and our Challenging Times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9118F-D272-344A-A20A-EBBA50982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115" y="1935276"/>
            <a:ext cx="9228550" cy="474382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Are You at Risk of Burnout?</a:t>
            </a:r>
          </a:p>
          <a:p>
            <a:r>
              <a:rPr lang="en-US" sz="2800" dirty="0"/>
              <a:t>Review of What Burnout Is and Isn’t</a:t>
            </a:r>
          </a:p>
          <a:p>
            <a:pPr lvl="1"/>
            <a:r>
              <a:rPr lang="en-US" sz="2800" dirty="0"/>
              <a:t>Feelings of Emotional Exhaustion and Energy Depletion</a:t>
            </a:r>
          </a:p>
          <a:p>
            <a:pPr lvl="1"/>
            <a:r>
              <a:rPr lang="en-US" sz="2800" dirty="0"/>
              <a:t>Loss of Caring; Feelings of Negativity or Cynicism Related to One’s Job</a:t>
            </a:r>
          </a:p>
          <a:p>
            <a:pPr lvl="1"/>
            <a:r>
              <a:rPr lang="en-US" sz="2800" dirty="0"/>
              <a:t>Reduced Professional Efficacy and Loss of Feelings of Accomplishment</a:t>
            </a:r>
          </a:p>
          <a:p>
            <a:r>
              <a:rPr lang="en-US" sz="2800" dirty="0"/>
              <a:t>What Causes Burnout?</a:t>
            </a:r>
          </a:p>
          <a:p>
            <a:r>
              <a:rPr lang="en-US" sz="2800" dirty="0"/>
              <a:t>The Burnout Continuum</a:t>
            </a:r>
          </a:p>
          <a:p>
            <a:r>
              <a:rPr lang="en-US" sz="2800" dirty="0"/>
              <a:t>Myths about burnout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pic>
        <p:nvPicPr>
          <p:cNvPr id="2050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EE86D60D-D49F-814E-A934-F9941D322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26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C04C4-5A80-1F47-BA77-360CE1137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Burnout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68EE4-8186-3A45-8452-A9C6368DD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sz="2400" dirty="0"/>
              <a:t>Freudenberger (1984) described burnout as </a:t>
            </a:r>
            <a:r>
              <a:rPr lang="ja-JP" altLang="en-US" sz="2400"/>
              <a:t>“</a:t>
            </a:r>
            <a:r>
              <a:rPr lang="en-US" altLang="ja-JP" sz="2400" dirty="0"/>
              <a:t>a depletion or exhaustion of a person</a:t>
            </a:r>
            <a:r>
              <a:rPr lang="ja-JP" altLang="en-US" sz="2400"/>
              <a:t>’</a:t>
            </a:r>
            <a:r>
              <a:rPr lang="en-US" altLang="ja-JP" sz="2400" dirty="0"/>
              <a:t>s mental and physical resources attributed to his or her prolonged, yet unsuccessful striving toward unrealistic expectations, internally or externally derived (p. 223).</a:t>
            </a:r>
          </a:p>
          <a:p>
            <a:r>
              <a:rPr lang="en-US" altLang="x-none" sz="2400" dirty="0"/>
              <a:t>Work factors.</a:t>
            </a:r>
          </a:p>
          <a:p>
            <a:r>
              <a:rPr lang="en-US" altLang="x-none" sz="2400" dirty="0"/>
              <a:t>Personal life factors. </a:t>
            </a:r>
          </a:p>
          <a:p>
            <a:pPr marL="0" indent="0">
              <a:buNone/>
            </a:pPr>
            <a:endParaRPr lang="en-US" altLang="x-none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74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17AEE-6885-884C-967F-DC95CB76F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Self-Assessment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048D-2561-6E48-809E-10D362A1A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2471350"/>
            <a:ext cx="8911688" cy="3439871"/>
          </a:xfrm>
        </p:spPr>
        <p:txBody>
          <a:bodyPr/>
          <a:lstStyle/>
          <a:p>
            <a:r>
              <a:rPr lang="en-US" sz="2000" dirty="0"/>
              <a:t>Ongoing self-awareness, self-monitoring, and self-assessment are essential. </a:t>
            </a:r>
          </a:p>
          <a:p>
            <a:r>
              <a:rPr lang="en-US" sz="2000" dirty="0"/>
              <a:t>There are many self-assessment tools easily accessible on the Internet. One easy to use tool to assess for symptoms of burnout can be found at:</a:t>
            </a:r>
          </a:p>
          <a:p>
            <a:r>
              <a:rPr lang="en-US" sz="1400" u="sng" dirty="0">
                <a:hlinkClick r:id="rId2"/>
              </a:rPr>
              <a:t>https://www.onelegacy.org/docs/BurnoutQuestionnaire_PublicWelfare1981_Modified2013.pdf</a:t>
            </a:r>
            <a:endParaRPr lang="en-US" sz="1400" u="sng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5F009391-5297-B74E-B8FC-A7B7AE2CD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55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6A418-FC77-214B-AD95-6016758F5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775" y="321275"/>
            <a:ext cx="7363014" cy="161873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Warning Signs Questionnaire for Distress, Burnout, and Impairment </a:t>
            </a:r>
            <a:r>
              <a:rPr lang="en-US" sz="2200" b="1" dirty="0"/>
              <a:t>(Barnett, 2008)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B715A-E8D0-434A-9BA3-D770344E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774" y="2133600"/>
            <a:ext cx="9834838" cy="4585252"/>
          </a:xfrm>
        </p:spPr>
        <p:txBody>
          <a:bodyPr/>
          <a:lstStyle/>
          <a:p>
            <a:r>
              <a:rPr lang="en-US" sz="2000" dirty="0"/>
              <a:t>Please check all that apply.</a:t>
            </a:r>
          </a:p>
          <a:p>
            <a:r>
              <a:rPr lang="en-US" sz="2000" dirty="0"/>
              <a:t>__  I have disturbed sleep, eating, or concentration.</a:t>
            </a:r>
          </a:p>
          <a:p>
            <a:r>
              <a:rPr lang="en-US" sz="2000" dirty="0"/>
              <a:t>__ I isolate myself from family, friends, and colleagues.</a:t>
            </a:r>
          </a:p>
          <a:p>
            <a:r>
              <a:rPr lang="en-US" sz="2000" dirty="0"/>
              <a:t>__ I fail to take regularly scheduled breaks.</a:t>
            </a:r>
          </a:p>
          <a:p>
            <a:r>
              <a:rPr lang="en-US" sz="2000" dirty="0"/>
              <a:t>__ I enjoy my work less than in the past.</a:t>
            </a:r>
          </a:p>
          <a:p>
            <a:r>
              <a:rPr lang="en-US" sz="2000" dirty="0"/>
              <a:t>__ I find myself bored, disinterested, or easily irritated by others.</a:t>
            </a:r>
          </a:p>
          <a:p>
            <a:r>
              <a:rPr lang="en-US" sz="2000" dirty="0"/>
              <a:t>__ I have experienced recent life stresses such as illness, personal loss, relationship difficulties, financial problems, or legal trouble.</a:t>
            </a:r>
          </a:p>
          <a:p>
            <a:r>
              <a:rPr lang="en-US" sz="2000" dirty="0"/>
              <a:t>__ I feel emotionally exhausted or drained after meeting with certain individuals.</a:t>
            </a:r>
          </a:p>
          <a:p>
            <a:endParaRPr lang="en-US" dirty="0"/>
          </a:p>
        </p:txBody>
      </p:sp>
      <p:pic>
        <p:nvPicPr>
          <p:cNvPr id="4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C9E97B1B-85A2-1F4D-A941-04C2D957E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123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9DFBD-34CF-ED4B-9517-9A9CCCE94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1" y="543697"/>
            <a:ext cx="7772399" cy="1361303"/>
          </a:xfrm>
        </p:spPr>
        <p:txBody>
          <a:bodyPr/>
          <a:lstStyle/>
          <a:p>
            <a:r>
              <a:rPr lang="en-US" b="1" dirty="0"/>
              <a:t>Warning Signs Questionnaire </a:t>
            </a:r>
            <a:r>
              <a:rPr lang="en-US" sz="2800" b="1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9E537-031A-174F-8AD9-A42E47A2A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5757" y="1997765"/>
            <a:ext cx="9178855" cy="4681331"/>
          </a:xfrm>
        </p:spPr>
        <p:txBody>
          <a:bodyPr/>
          <a:lstStyle/>
          <a:p>
            <a:r>
              <a:rPr lang="en-US" sz="2000" dirty="0"/>
              <a:t>__ I’ve become less empathic and caring toward others.</a:t>
            </a:r>
          </a:p>
          <a:p>
            <a:r>
              <a:rPr lang="en-US" sz="2000" dirty="0"/>
              <a:t>__ I find myself thinking of being elsewhere when at work.</a:t>
            </a:r>
          </a:p>
          <a:p>
            <a:r>
              <a:rPr lang="en-US" sz="2000" dirty="0"/>
              <a:t>__ I am self-medicating, overlooking personal needs, and overlooking my health.</a:t>
            </a:r>
          </a:p>
          <a:p>
            <a:r>
              <a:rPr lang="en-US" sz="2000" dirty="0"/>
              <a:t>__ I find my work less rewarding and gratifying than in the past.</a:t>
            </a:r>
          </a:p>
          <a:p>
            <a:r>
              <a:rPr lang="en-US" sz="2000" dirty="0"/>
              <a:t>__ I am feeling depressed, anxious, or agitated frequently.</a:t>
            </a:r>
          </a:p>
          <a:p>
            <a:r>
              <a:rPr lang="en-US" sz="2000" dirty="0"/>
              <a:t>__ I am enjoying life less than in the past.</a:t>
            </a:r>
          </a:p>
          <a:p>
            <a:r>
              <a:rPr lang="en-US" sz="2000" dirty="0"/>
              <a:t>__ I find myself experiencing repeated headaches and other physical complaints.</a:t>
            </a:r>
          </a:p>
          <a:p>
            <a:endParaRPr lang="en-US" dirty="0"/>
          </a:p>
        </p:txBody>
      </p:sp>
      <p:pic>
        <p:nvPicPr>
          <p:cNvPr id="4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05A76ECB-CB13-FB4A-B69C-A04943F08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620" y="358725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660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9E6A8-D143-2240-9CBB-7AAE28F7D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47" y="407772"/>
            <a:ext cx="6722075" cy="1497227"/>
          </a:xfrm>
        </p:spPr>
        <p:txBody>
          <a:bodyPr/>
          <a:lstStyle/>
          <a:p>
            <a:r>
              <a:rPr lang="en-US" b="1" dirty="0"/>
              <a:t>Checklist for Positive Coping Behaviors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F628A-2FAF-684A-942E-F97E1CD97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5817" y="1649895"/>
            <a:ext cx="9561443" cy="5039139"/>
          </a:xfrm>
        </p:spPr>
        <p:txBody>
          <a:bodyPr>
            <a:normAutofit/>
          </a:bodyPr>
          <a:lstStyle/>
          <a:p>
            <a:r>
              <a:rPr lang="en-US" dirty="0"/>
              <a:t>Please check all that apply.</a:t>
            </a:r>
          </a:p>
          <a:p>
            <a:r>
              <a:rPr lang="en-US" dirty="0"/>
              <a:t>__ I take regularly scheduled breaks.</a:t>
            </a:r>
          </a:p>
          <a:p>
            <a:r>
              <a:rPr lang="en-US" dirty="0"/>
              <a:t>__ I take vacations periodically and </a:t>
            </a:r>
            <a:r>
              <a:rPr lang="en-US" i="1" dirty="0"/>
              <a:t>don’t </a:t>
            </a:r>
            <a:r>
              <a:rPr lang="en-US" dirty="0"/>
              <a:t>bring work with me.</a:t>
            </a:r>
          </a:p>
          <a:p>
            <a:r>
              <a:rPr lang="en-US" dirty="0"/>
              <a:t>__ I have friends, hobbies, and interests unrelated to work.</a:t>
            </a:r>
          </a:p>
          <a:p>
            <a:r>
              <a:rPr lang="en-US" dirty="0"/>
              <a:t>__ I exercise regularly, have a healthy diet, and maintain an appropriate weight.</a:t>
            </a:r>
          </a:p>
          <a:p>
            <a:r>
              <a:rPr lang="en-US" dirty="0"/>
              <a:t>__ I limit my work hours and outside of work work hours.</a:t>
            </a:r>
          </a:p>
          <a:p>
            <a:r>
              <a:rPr lang="en-US" dirty="0"/>
              <a:t>__ I participate in peer support, personal psychotherapy, and journaling as preventive strategies.</a:t>
            </a:r>
          </a:p>
          <a:p>
            <a:r>
              <a:rPr lang="en-US" dirty="0"/>
              <a:t>__ I attend to my religious and spiritual side.</a:t>
            </a:r>
          </a:p>
          <a:p>
            <a:r>
              <a:rPr lang="en-US" dirty="0"/>
              <a:t>__ I regularly participate in relaxing activities (e.g., meditation, yoga, reading, music).</a:t>
            </a:r>
          </a:p>
          <a:p>
            <a:r>
              <a:rPr lang="en-US" dirty="0"/>
              <a:t>__ I regularly participate in activities that I enjoy and look forward to.</a:t>
            </a:r>
          </a:p>
          <a:p>
            <a:endParaRPr lang="en-US" dirty="0"/>
          </a:p>
        </p:txBody>
      </p:sp>
      <p:pic>
        <p:nvPicPr>
          <p:cNvPr id="4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8C23FAC5-0873-C94D-A3BE-AE0E433F5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48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0C4C-77A6-9142-A18A-E37336FB1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318052"/>
            <a:ext cx="8911689" cy="1232452"/>
          </a:xfrm>
        </p:spPr>
        <p:txBody>
          <a:bodyPr/>
          <a:lstStyle/>
          <a:p>
            <a:r>
              <a:rPr lang="en-US" b="1" dirty="0"/>
              <a:t>Checklist for Negative Coping Behaviors to Avoid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EC251-3E95-D241-BD4F-C111DE770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4853" y="1864327"/>
            <a:ext cx="9542103" cy="4864464"/>
          </a:xfrm>
        </p:spPr>
        <p:txBody>
          <a:bodyPr>
            <a:normAutofit/>
          </a:bodyPr>
          <a:lstStyle/>
          <a:p>
            <a:r>
              <a:rPr lang="en-US" sz="2000" dirty="0"/>
              <a:t>__ I self-medicate with alcohol, drugs (including over-the-counter and prescription), and food.</a:t>
            </a:r>
          </a:p>
          <a:p>
            <a:r>
              <a:rPr lang="en-US" sz="2000" dirty="0"/>
              <a:t>__ I deny problems or ignore them.</a:t>
            </a:r>
          </a:p>
          <a:p>
            <a:r>
              <a:rPr lang="en-US" sz="2000" dirty="0"/>
              <a:t>__ I keep taking on more and try to just work my way through things.</a:t>
            </a:r>
          </a:p>
          <a:p>
            <a:r>
              <a:rPr lang="en-US" sz="2000" dirty="0"/>
              <a:t>__ I try to squeeze more into the day, get more done, and measure success by how many tasks I complete and by how much I can accomplish in a day.</a:t>
            </a:r>
          </a:p>
          <a:p>
            <a:r>
              <a:rPr lang="en-US" sz="2000" dirty="0"/>
              <a:t>__ I isolate, avoid colleagues, and minimize the significance of stresses in my life.</a:t>
            </a:r>
          </a:p>
          <a:p>
            <a:r>
              <a:rPr lang="en-US" sz="2000" dirty="0"/>
              <a:t>__ I know that distress and impairment are for others and don’t take seriously the warning signs I experience.  </a:t>
            </a:r>
          </a:p>
          <a:p>
            <a:r>
              <a:rPr lang="en-US" sz="2000" dirty="0"/>
              <a:t>__ I believe that everything will turn out fine just because I say so.</a:t>
            </a:r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4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7FCB4F99-52BF-B447-91AF-2E94DDA57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848" y="12920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92819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982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Wisp</vt:lpstr>
      <vt:lpstr>Self-care and Resilience in Challenging Times Part Two: Preventing Burnout</vt:lpstr>
      <vt:lpstr>PowerPoint Presentation</vt:lpstr>
      <vt:lpstr>Self-care, Resilience, and our Challenging Times </vt:lpstr>
      <vt:lpstr>Burnout</vt:lpstr>
      <vt:lpstr>Self-Assessment</vt:lpstr>
      <vt:lpstr>Warning Signs Questionnaire for Distress, Burnout, and Impairment (Barnett, 2008) </vt:lpstr>
      <vt:lpstr>Warning Signs Questionnaire (cont.)</vt:lpstr>
      <vt:lpstr>Checklist for Positive Coping Behaviors</vt:lpstr>
      <vt:lpstr>Checklist for Negative Coping Behaviors to Avoid</vt:lpstr>
      <vt:lpstr>Integrate Self-Care into your Daily Life</vt:lpstr>
      <vt:lpstr>Key Points to Keep in Mind</vt:lpstr>
      <vt:lpstr>To Work on Moving Forward</vt:lpstr>
      <vt:lpstr>More to Come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Self-care and Resilience in Challenging Times Part Two: Preventing Burnout</dc:title>
  <dc:creator>Jeffrey Barnett</dc:creator>
  <cp:lastModifiedBy>Carolyn Barry</cp:lastModifiedBy>
  <cp:revision>8</cp:revision>
  <dcterms:created xsi:type="dcterms:W3CDTF">2020-11-13T18:41:27Z</dcterms:created>
  <dcterms:modified xsi:type="dcterms:W3CDTF">2020-12-11T21:28:45Z</dcterms:modified>
</cp:coreProperties>
</file>