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notesSlides/notesSlide4.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Lst>
  <p:notesMasterIdLst>
    <p:notesMasterId r:id="rId90"/>
  </p:notesMasterIdLst>
  <p:sldIdLst>
    <p:sldId id="259" r:id="rId5"/>
    <p:sldId id="256" r:id="rId6"/>
    <p:sldId id="260" r:id="rId7"/>
    <p:sldId id="261" r:id="rId8"/>
    <p:sldId id="257" r:id="rId9"/>
    <p:sldId id="262" r:id="rId10"/>
    <p:sldId id="263" r:id="rId11"/>
    <p:sldId id="264" r:id="rId12"/>
    <p:sldId id="267" r:id="rId13"/>
    <p:sldId id="271" r:id="rId14"/>
    <p:sldId id="272" r:id="rId15"/>
    <p:sldId id="270" r:id="rId16"/>
    <p:sldId id="269" r:id="rId17"/>
    <p:sldId id="273" r:id="rId18"/>
    <p:sldId id="274" r:id="rId19"/>
    <p:sldId id="275" r:id="rId20"/>
    <p:sldId id="276" r:id="rId21"/>
    <p:sldId id="258" r:id="rId22"/>
    <p:sldId id="278" r:id="rId23"/>
    <p:sldId id="279" r:id="rId24"/>
    <p:sldId id="280" r:id="rId25"/>
    <p:sldId id="281" r:id="rId26"/>
    <p:sldId id="283" r:id="rId27"/>
    <p:sldId id="284" r:id="rId28"/>
    <p:sldId id="285" r:id="rId29"/>
    <p:sldId id="296" r:id="rId30"/>
    <p:sldId id="297" r:id="rId31"/>
    <p:sldId id="287" r:id="rId32"/>
    <p:sldId id="288" r:id="rId33"/>
    <p:sldId id="292" r:id="rId34"/>
    <p:sldId id="300" r:id="rId35"/>
    <p:sldId id="301" r:id="rId36"/>
    <p:sldId id="302" r:id="rId37"/>
    <p:sldId id="304" r:id="rId38"/>
    <p:sldId id="305" r:id="rId39"/>
    <p:sldId id="323" r:id="rId40"/>
    <p:sldId id="316" r:id="rId41"/>
    <p:sldId id="317" r:id="rId42"/>
    <p:sldId id="318" r:id="rId43"/>
    <p:sldId id="265" r:id="rId44"/>
    <p:sldId id="306" r:id="rId45"/>
    <p:sldId id="311" r:id="rId46"/>
    <p:sldId id="307" r:id="rId47"/>
    <p:sldId id="321" r:id="rId48"/>
    <p:sldId id="324" r:id="rId49"/>
    <p:sldId id="325" r:id="rId50"/>
    <p:sldId id="315" r:id="rId51"/>
    <p:sldId id="314" r:id="rId52"/>
    <p:sldId id="313" r:id="rId53"/>
    <p:sldId id="308" r:id="rId54"/>
    <p:sldId id="320" r:id="rId55"/>
    <p:sldId id="309" r:id="rId56"/>
    <p:sldId id="312" r:id="rId57"/>
    <p:sldId id="294" r:id="rId58"/>
    <p:sldId id="293" r:id="rId59"/>
    <p:sldId id="337" r:id="rId60"/>
    <p:sldId id="338" r:id="rId61"/>
    <p:sldId id="327" r:id="rId62"/>
    <p:sldId id="328" r:id="rId63"/>
    <p:sldId id="329" r:id="rId64"/>
    <p:sldId id="330" r:id="rId65"/>
    <p:sldId id="331" r:id="rId66"/>
    <p:sldId id="332" r:id="rId67"/>
    <p:sldId id="333" r:id="rId68"/>
    <p:sldId id="268" r:id="rId69"/>
    <p:sldId id="334" r:id="rId70"/>
    <p:sldId id="335" r:id="rId71"/>
    <p:sldId id="336" r:id="rId72"/>
    <p:sldId id="266" r:id="rId73"/>
    <p:sldId id="341" r:id="rId74"/>
    <p:sldId id="291" r:id="rId75"/>
    <p:sldId id="303" r:id="rId76"/>
    <p:sldId id="319" r:id="rId77"/>
    <p:sldId id="339" r:id="rId78"/>
    <p:sldId id="340" r:id="rId79"/>
    <p:sldId id="299" r:id="rId80"/>
    <p:sldId id="290" r:id="rId81"/>
    <p:sldId id="326" r:id="rId82"/>
    <p:sldId id="277" r:id="rId83"/>
    <p:sldId id="282" r:id="rId84"/>
    <p:sldId id="286" r:id="rId85"/>
    <p:sldId id="310" r:id="rId86"/>
    <p:sldId id="295" r:id="rId87"/>
    <p:sldId id="298" r:id="rId88"/>
    <p:sldId id="322" r:id="rId89"/>
  </p:sldIdLst>
  <p:sldSz cx="20104100" cy="11309350"/>
  <p:notesSz cx="20104100" cy="11309350"/>
  <p:embeddedFontLst>
    <p:embeddedFont>
      <p:font typeface="Arial Black" panose="020B0A04020102020204" pitchFamily="34" charset="0"/>
      <p:bold r:id="rId91"/>
    </p:embeddedFont>
    <p:embeddedFont>
      <p:font typeface="Arial Narrow" panose="020B0606020202030204" pitchFamily="34" charset="0"/>
      <p:regular r:id="rId92"/>
      <p:bold r:id="rId93"/>
      <p:italic r:id="rId94"/>
      <p:boldItalic r:id="rId95"/>
    </p:embeddedFont>
  </p:embeddedFontLst>
  <p:defaultTextStyle>
    <a:defPPr>
      <a:defRPr lang="en-US"/>
    </a:defPPr>
    <a:lvl1pPr marL="0" algn="l" defTabSz="913953" rtl="0" eaLnBrk="1" latinLnBrk="0" hangingPunct="1">
      <a:defRPr sz="1800" kern="1200">
        <a:solidFill>
          <a:schemeClr val="tx1"/>
        </a:solidFill>
        <a:latin typeface="+mn-lt"/>
        <a:ea typeface="+mn-ea"/>
        <a:cs typeface="+mn-cs"/>
      </a:defRPr>
    </a:lvl1pPr>
    <a:lvl2pPr marL="456977" algn="l" defTabSz="913953" rtl="0" eaLnBrk="1" latinLnBrk="0" hangingPunct="1">
      <a:defRPr sz="1800" kern="1200">
        <a:solidFill>
          <a:schemeClr val="tx1"/>
        </a:solidFill>
        <a:latin typeface="+mn-lt"/>
        <a:ea typeface="+mn-ea"/>
        <a:cs typeface="+mn-cs"/>
      </a:defRPr>
    </a:lvl2pPr>
    <a:lvl3pPr marL="913953" algn="l" defTabSz="913953" rtl="0" eaLnBrk="1" latinLnBrk="0" hangingPunct="1">
      <a:defRPr sz="1800" kern="1200">
        <a:solidFill>
          <a:schemeClr val="tx1"/>
        </a:solidFill>
        <a:latin typeface="+mn-lt"/>
        <a:ea typeface="+mn-ea"/>
        <a:cs typeface="+mn-cs"/>
      </a:defRPr>
    </a:lvl3pPr>
    <a:lvl4pPr marL="1370930" algn="l" defTabSz="913953" rtl="0" eaLnBrk="1" latinLnBrk="0" hangingPunct="1">
      <a:defRPr sz="1800" kern="1200">
        <a:solidFill>
          <a:schemeClr val="tx1"/>
        </a:solidFill>
        <a:latin typeface="+mn-lt"/>
        <a:ea typeface="+mn-ea"/>
        <a:cs typeface="+mn-cs"/>
      </a:defRPr>
    </a:lvl4pPr>
    <a:lvl5pPr marL="1827908" algn="l" defTabSz="913953" rtl="0" eaLnBrk="1" latinLnBrk="0" hangingPunct="1">
      <a:defRPr sz="1800" kern="1200">
        <a:solidFill>
          <a:schemeClr val="tx1"/>
        </a:solidFill>
        <a:latin typeface="+mn-lt"/>
        <a:ea typeface="+mn-ea"/>
        <a:cs typeface="+mn-cs"/>
      </a:defRPr>
    </a:lvl5pPr>
    <a:lvl6pPr marL="2284885" algn="l" defTabSz="913953" rtl="0" eaLnBrk="1" latinLnBrk="0" hangingPunct="1">
      <a:defRPr sz="1800" kern="1200">
        <a:solidFill>
          <a:schemeClr val="tx1"/>
        </a:solidFill>
        <a:latin typeface="+mn-lt"/>
        <a:ea typeface="+mn-ea"/>
        <a:cs typeface="+mn-cs"/>
      </a:defRPr>
    </a:lvl6pPr>
    <a:lvl7pPr marL="2741861" algn="l" defTabSz="913953" rtl="0" eaLnBrk="1" latinLnBrk="0" hangingPunct="1">
      <a:defRPr sz="1800" kern="1200">
        <a:solidFill>
          <a:schemeClr val="tx1"/>
        </a:solidFill>
        <a:latin typeface="+mn-lt"/>
        <a:ea typeface="+mn-ea"/>
        <a:cs typeface="+mn-cs"/>
      </a:defRPr>
    </a:lvl7pPr>
    <a:lvl8pPr marL="3198838" algn="l" defTabSz="913953" rtl="0" eaLnBrk="1" latinLnBrk="0" hangingPunct="1">
      <a:defRPr sz="1800" kern="1200">
        <a:solidFill>
          <a:schemeClr val="tx1"/>
        </a:solidFill>
        <a:latin typeface="+mn-lt"/>
        <a:ea typeface="+mn-ea"/>
        <a:cs typeface="+mn-cs"/>
      </a:defRPr>
    </a:lvl8pPr>
    <a:lvl9pPr marL="3655815" algn="l" defTabSz="913953"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79" userDrawn="1">
          <p15:clr>
            <a:srgbClr val="A4A3A4"/>
          </p15:clr>
        </p15:guide>
        <p15:guide id="2" pos="2159"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491CC5C-BE48-F676-5D1D-DDBFE8D90ED7}" name="Nicholas Firestine" initials="NF" userId="S::nofirestine@loyola.edu::033d4d1b-7cb2-4f6d-af7d-1912d075946b" providerId="AD"/>
  <p188:author id="{660A3C80-C966-300A-73F3-0289C90B2A01}" name="Andrew Schmutter" initials="" userId="S::avschmutter@loyola.edu::80057aae-0a86-47a5-af6e-995992d47700"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04E30"/>
    <a:srgbClr val="00B385"/>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991C30D-F3E0-42BD-8816-95662889DA02}" v="583" dt="2023-12-13T21:36:11.406"/>
    <p1510:client id="{F4B354C3-7149-1928-6D84-DBDC46518316}" v="6" dt="2023-12-13T21:44:54.049"/>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665"/>
    <p:restoredTop sz="94694"/>
  </p:normalViewPr>
  <p:slideViewPr>
    <p:cSldViewPr>
      <p:cViewPr varScale="1">
        <p:scale>
          <a:sx n="62" d="100"/>
          <a:sy n="62" d="100"/>
        </p:scale>
        <p:origin x="126" y="78"/>
      </p:cViewPr>
      <p:guideLst>
        <p:guide orient="horz" pos="2879"/>
        <p:guide pos="2159"/>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openxmlformats.org/officeDocument/2006/relationships/notesMaster" Target="notesMasters/notesMaster1.xml"/><Relationship Id="rId95" Type="http://schemas.openxmlformats.org/officeDocument/2006/relationships/font" Target="fonts/font5.fntdata"/><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font" Target="fonts/font1.fntdata"/><Relationship Id="rId96"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font" Target="fonts/font4.fntdata"/><Relationship Id="rId99" Type="http://schemas.openxmlformats.org/officeDocument/2006/relationships/tableStyles" Target="tableStyles.xml"/><Relationship Id="rId101"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viewProps" Target="viewProp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font" Target="fonts/font2.fntdata"/><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microsoft.com/office/2015/10/relationships/revisionInfo" Target="revisionInfo.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font" Target="fonts/font3.fntdata"/><Relationship Id="rId98" Type="http://schemas.openxmlformats.org/officeDocument/2006/relationships/theme" Target="theme/theme1.xml"/><Relationship Id="rId3" Type="http://schemas.openxmlformats.org/officeDocument/2006/relationships/customXml" Target="../customXml/item3.xml"/></Relationships>
</file>

<file path=ppt/charts/_rels/chart1.xml.rels><?xml version="1.0" encoding="UTF-8" standalone="yes"?>
<Relationships xmlns="http://schemas.openxmlformats.org/package/2006/relationships"><Relationship Id="rId3" Type="http://schemas.openxmlformats.org/officeDocument/2006/relationships/oleObject" Target="https://studentsloyola-my.sharepoint.com/personal/avschmutter_loyola_edu/Documents/Group%205%20Holdings%20Template%2010.22.2023%20Update.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s://studentsloyola-my.sharepoint.com/personal/avschmutter_loyola_edu/Documents/Group%205%20Holdings%20Template%2010.22.2023%20Update.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1" Type="http://schemas.openxmlformats.org/officeDocument/2006/relationships/oleObject" Target="file:///C:\Users\Graho\Desktop\School\senior\portfolio\Charting%20Excel%20Export%20-%20Dec%2012th%202023%2011_38_15%20am.xls"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a:t>Sector Allocation</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autoTitleDeleted val="0"/>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60E8-2940-85DD-993086A851B0}"/>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60E8-2940-85DD-993086A851B0}"/>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60E8-2940-85DD-993086A851B0}"/>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60E8-2940-85DD-993086A851B0}"/>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60E8-2940-85DD-993086A851B0}"/>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60E8-2940-85DD-993086A851B0}"/>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60E8-2940-85DD-993086A851B0}"/>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F-60E8-2940-85DD-993086A851B0}"/>
              </c:ext>
            </c:extLst>
          </c:dPt>
          <c:dPt>
            <c:idx val="8"/>
            <c:bubble3D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11-60E8-2940-85DD-993086A851B0}"/>
              </c:ext>
            </c:extLst>
          </c:dPt>
          <c:dPt>
            <c:idx val="9"/>
            <c:bubble3D val="0"/>
            <c:spPr>
              <a:solidFill>
                <a:schemeClr val="accent4">
                  <a:lumMod val="60000"/>
                </a:schemeClr>
              </a:solidFill>
              <a:ln w="19050">
                <a:solidFill>
                  <a:schemeClr val="lt1"/>
                </a:solidFill>
              </a:ln>
              <a:effectLst/>
            </c:spPr>
            <c:extLst>
              <c:ext xmlns:c16="http://schemas.microsoft.com/office/drawing/2014/chart" uri="{C3380CC4-5D6E-409C-BE32-E72D297353CC}">
                <c16:uniqueId val="{00000013-60E8-2940-85DD-993086A851B0}"/>
              </c:ext>
            </c:extLst>
          </c:dPt>
          <c:dPt>
            <c:idx val="10"/>
            <c:bubble3D val="0"/>
            <c:spPr>
              <a:solidFill>
                <a:schemeClr val="accent5">
                  <a:lumMod val="60000"/>
                </a:schemeClr>
              </a:solidFill>
              <a:ln w="19050">
                <a:solidFill>
                  <a:schemeClr val="lt1"/>
                </a:solidFill>
              </a:ln>
              <a:effectLst/>
            </c:spPr>
            <c:extLst>
              <c:ext xmlns:c16="http://schemas.microsoft.com/office/drawing/2014/chart" uri="{C3380CC4-5D6E-409C-BE32-E72D297353CC}">
                <c16:uniqueId val="{00000015-60E8-2940-85DD-993086A851B0}"/>
              </c:ext>
            </c:extLst>
          </c:dPt>
          <c:dPt>
            <c:idx val="11"/>
            <c:bubble3D val="0"/>
            <c:spPr>
              <a:solidFill>
                <a:schemeClr val="accent6">
                  <a:lumMod val="60000"/>
                </a:schemeClr>
              </a:solidFill>
              <a:ln w="19050">
                <a:solidFill>
                  <a:schemeClr val="lt1"/>
                </a:solidFill>
              </a:ln>
              <a:effectLst/>
            </c:spPr>
            <c:extLst>
              <c:ext xmlns:c16="http://schemas.microsoft.com/office/drawing/2014/chart" uri="{C3380CC4-5D6E-409C-BE32-E72D297353CC}">
                <c16:uniqueId val="{00000017-60E8-2940-85DD-993086A851B0}"/>
              </c:ext>
            </c:extLst>
          </c:dPt>
          <c:dPt>
            <c:idx val="12"/>
            <c:bubble3D val="0"/>
            <c:spPr>
              <a:solidFill>
                <a:schemeClr val="accent1">
                  <a:lumMod val="80000"/>
                  <a:lumOff val="20000"/>
                </a:schemeClr>
              </a:solidFill>
              <a:ln w="19050">
                <a:solidFill>
                  <a:schemeClr val="lt1"/>
                </a:solidFill>
              </a:ln>
              <a:effectLst/>
            </c:spPr>
            <c:extLst>
              <c:ext xmlns:c16="http://schemas.microsoft.com/office/drawing/2014/chart" uri="{C3380CC4-5D6E-409C-BE32-E72D297353CC}">
                <c16:uniqueId val="{00000019-60E8-2940-85DD-993086A851B0}"/>
              </c:ext>
            </c:extLst>
          </c:dPt>
          <c:cat>
            <c:strRef>
              <c:f>'[Group 5 Holdings Template 10.22.2023 Update.xlsx]Balances'!$B$71:$B$83</c:f>
              <c:strCache>
                <c:ptCount val="13"/>
                <c:pt idx="0">
                  <c:v>Technology</c:v>
                </c:pt>
                <c:pt idx="1">
                  <c:v>Financials</c:v>
                </c:pt>
                <c:pt idx="2">
                  <c:v>Healthcare</c:v>
                </c:pt>
                <c:pt idx="3">
                  <c:v>Consumer Discretionary</c:v>
                </c:pt>
                <c:pt idx="4">
                  <c:v>Communication Services</c:v>
                </c:pt>
                <c:pt idx="5">
                  <c:v>Industrials</c:v>
                </c:pt>
                <c:pt idx="6">
                  <c:v>Consumer Staples</c:v>
                </c:pt>
                <c:pt idx="7">
                  <c:v>Energy</c:v>
                </c:pt>
                <c:pt idx="8">
                  <c:v>Real Estate</c:v>
                </c:pt>
                <c:pt idx="9">
                  <c:v>Utilities</c:v>
                </c:pt>
                <c:pt idx="10">
                  <c:v>ESG / SRI (ESGV or ESGD )</c:v>
                </c:pt>
                <c:pt idx="11">
                  <c:v>Materials</c:v>
                </c:pt>
                <c:pt idx="12">
                  <c:v>Cash</c:v>
                </c:pt>
              </c:strCache>
            </c:strRef>
          </c:cat>
          <c:val>
            <c:numRef>
              <c:f>'[Group 5 Holdings Template 10.22.2023 Update.xlsx]Balances'!$C$71:$C$83</c:f>
              <c:numCache>
                <c:formatCode>General</c:formatCode>
                <c:ptCount val="13"/>
                <c:pt idx="0">
                  <c:v>0.31983227195567776</c:v>
                </c:pt>
                <c:pt idx="1">
                  <c:v>0.11470563029179631</c:v>
                </c:pt>
                <c:pt idx="2">
                  <c:v>0.11435681061373192</c:v>
                </c:pt>
                <c:pt idx="3">
                  <c:v>0.14802460121679212</c:v>
                </c:pt>
                <c:pt idx="4">
                  <c:v>4.9659376674325746E-2</c:v>
                </c:pt>
                <c:pt idx="5">
                  <c:v>7.4263668315654147E-2</c:v>
                </c:pt>
                <c:pt idx="6">
                  <c:v>4.3040271050163323E-2</c:v>
                </c:pt>
                <c:pt idx="7">
                  <c:v>4.5088351489885374E-2</c:v>
                </c:pt>
                <c:pt idx="8">
                  <c:v>0</c:v>
                </c:pt>
                <c:pt idx="9">
                  <c:v>0</c:v>
                </c:pt>
                <c:pt idx="10">
                  <c:v>5.8396097816895927E-2</c:v>
                </c:pt>
                <c:pt idx="11">
                  <c:v>2.0547655806394702E-2</c:v>
                </c:pt>
                <c:pt idx="12">
                  <c:v>1.1385200574654711E-2</c:v>
                </c:pt>
              </c:numCache>
            </c:numRef>
          </c:val>
          <c:extLst>
            <c:ext xmlns:c16="http://schemas.microsoft.com/office/drawing/2014/chart" uri="{C3380CC4-5D6E-409C-BE32-E72D297353CC}">
              <c16:uniqueId val="{0000001A-60E8-2940-85DD-993086A851B0}"/>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Arial" panose="020B0604020202020204" pitchFamily="34" charset="0"/>
          <a:cs typeface="Arial" panose="020B0604020202020204" pitchFamily="34" charset="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r>
              <a:rPr lang="en-US" sz="2400" dirty="0"/>
              <a:t>Portfolio</a:t>
            </a:r>
            <a:r>
              <a:rPr lang="en-US" sz="2400" baseline="0" dirty="0"/>
              <a:t> ETFs by Contribution</a:t>
            </a:r>
            <a:endParaRPr lang="en-US" sz="2400" dirty="0"/>
          </a:p>
        </c:rich>
      </c:tx>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27BB-4735-8EA9-77BCAE8B3A16}"/>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27BB-4735-8EA9-77BCAE8B3A16}"/>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27BB-4735-8EA9-77BCAE8B3A16}"/>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27BB-4735-8EA9-77BCAE8B3A16}"/>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27BB-4735-8EA9-77BCAE8B3A16}"/>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27BB-4735-8EA9-77BCAE8B3A16}"/>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27BB-4735-8EA9-77BCAE8B3A16}"/>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F-27BB-4735-8EA9-77BCAE8B3A16}"/>
              </c:ext>
            </c:extLst>
          </c:dPt>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'[Group 5 Holdings Template 10.22.2023 Update.xlsx]Sheet3'!$M$55:$M$62</c:f>
              <c:strCache>
                <c:ptCount val="8"/>
                <c:pt idx="0">
                  <c:v>Vanguard ESG</c:v>
                </c:pt>
                <c:pt idx="1">
                  <c:v>Consumer Staples</c:v>
                </c:pt>
                <c:pt idx="2">
                  <c:v>Energy</c:v>
                </c:pt>
                <c:pt idx="3">
                  <c:v>Financials</c:v>
                </c:pt>
                <c:pt idx="4">
                  <c:v>Healthcare</c:v>
                </c:pt>
                <c:pt idx="5">
                  <c:v>Industrials</c:v>
                </c:pt>
                <c:pt idx="6">
                  <c:v>Technology</c:v>
                </c:pt>
                <c:pt idx="7">
                  <c:v>Communication Services</c:v>
                </c:pt>
              </c:strCache>
            </c:strRef>
          </c:cat>
          <c:val>
            <c:numRef>
              <c:f>'[Group 5 Holdings Template 10.22.2023 Update.xlsx]Sheet3'!$N$55:$N$62</c:f>
              <c:numCache>
                <c:formatCode>General</c:formatCode>
                <c:ptCount val="8"/>
                <c:pt idx="0">
                  <c:v>30716.249999999996</c:v>
                </c:pt>
                <c:pt idx="1">
                  <c:v>21032.999999999996</c:v>
                </c:pt>
                <c:pt idx="2">
                  <c:v>20557.5</c:v>
                </c:pt>
                <c:pt idx="3">
                  <c:v>18065</c:v>
                </c:pt>
                <c:pt idx="4">
                  <c:v>26413.999999999996</c:v>
                </c:pt>
                <c:pt idx="5">
                  <c:v>18523.199999999997</c:v>
                </c:pt>
                <c:pt idx="6">
                  <c:v>102662.99999999999</c:v>
                </c:pt>
                <c:pt idx="7">
                  <c:v>5286.0000000000009</c:v>
                </c:pt>
              </c:numCache>
            </c:numRef>
          </c:val>
          <c:extLst>
            <c:ext xmlns:c16="http://schemas.microsoft.com/office/drawing/2014/chart" uri="{C3380CC4-5D6E-409C-BE32-E72D297353CC}">
              <c16:uniqueId val="{00000010-27BB-4735-8EA9-77BCAE8B3A16}"/>
            </c:ext>
          </c:extLst>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6.3638352805698128E-2"/>
          <c:y val="4.2001380904775842E-2"/>
          <c:w val="0.92821083163739693"/>
          <c:h val="0.59100500490080587"/>
        </c:manualLayout>
      </c:layout>
      <c:lineChart>
        <c:grouping val="standard"/>
        <c:varyColors val="0"/>
        <c:ser>
          <c:idx val="0"/>
          <c:order val="0"/>
          <c:tx>
            <c:v>Vanguard World Fund - Vanguard ESG U.S. Stock ETF (BATS:ESGV) - Share Pricing</c:v>
          </c:tx>
          <c:spPr>
            <a:ln w="3175">
              <a:solidFill>
                <a:srgbClr val="00CCFF"/>
              </a:solidFill>
              <a:prstDash val="solid"/>
            </a:ln>
          </c:spPr>
          <c:marker>
            <c:symbol val="none"/>
          </c:marker>
          <c:cat>
            <c:numRef>
              <c:f>'[Charting Excel Export - Dec 12th 2023 11_38_15 am.xls]Pane 1'!$A$37:$A$94</c:f>
              <c:numCache>
                <c:formatCode>[$-409]mmm\-dd\-yyyy;@</c:formatCode>
                <c:ptCount val="58"/>
                <c:pt idx="0">
                  <c:v>45189</c:v>
                </c:pt>
                <c:pt idx="1">
                  <c:v>45190</c:v>
                </c:pt>
                <c:pt idx="2">
                  <c:v>45191</c:v>
                </c:pt>
                <c:pt idx="3">
                  <c:v>45194</c:v>
                </c:pt>
                <c:pt idx="4">
                  <c:v>45195</c:v>
                </c:pt>
                <c:pt idx="5">
                  <c:v>45196</c:v>
                </c:pt>
                <c:pt idx="6">
                  <c:v>45197</c:v>
                </c:pt>
                <c:pt idx="7">
                  <c:v>45198</c:v>
                </c:pt>
                <c:pt idx="8">
                  <c:v>45201</c:v>
                </c:pt>
                <c:pt idx="9">
                  <c:v>45202</c:v>
                </c:pt>
                <c:pt idx="10">
                  <c:v>45203</c:v>
                </c:pt>
                <c:pt idx="11">
                  <c:v>45204</c:v>
                </c:pt>
                <c:pt idx="12">
                  <c:v>45205</c:v>
                </c:pt>
                <c:pt idx="13">
                  <c:v>45208</c:v>
                </c:pt>
                <c:pt idx="14">
                  <c:v>45209</c:v>
                </c:pt>
                <c:pt idx="15">
                  <c:v>45210</c:v>
                </c:pt>
                <c:pt idx="16">
                  <c:v>45211</c:v>
                </c:pt>
                <c:pt idx="17">
                  <c:v>45212</c:v>
                </c:pt>
                <c:pt idx="18">
                  <c:v>45215</c:v>
                </c:pt>
                <c:pt idx="19">
                  <c:v>45216</c:v>
                </c:pt>
                <c:pt idx="20">
                  <c:v>45217</c:v>
                </c:pt>
                <c:pt idx="21">
                  <c:v>45218</c:v>
                </c:pt>
                <c:pt idx="22">
                  <c:v>45219</c:v>
                </c:pt>
                <c:pt idx="23">
                  <c:v>45222</c:v>
                </c:pt>
                <c:pt idx="24">
                  <c:v>45223</c:v>
                </c:pt>
                <c:pt idx="25">
                  <c:v>45224</c:v>
                </c:pt>
                <c:pt idx="26">
                  <c:v>45225</c:v>
                </c:pt>
                <c:pt idx="27">
                  <c:v>45226</c:v>
                </c:pt>
                <c:pt idx="28">
                  <c:v>45229</c:v>
                </c:pt>
                <c:pt idx="29">
                  <c:v>45230</c:v>
                </c:pt>
                <c:pt idx="30">
                  <c:v>45231</c:v>
                </c:pt>
                <c:pt idx="31">
                  <c:v>45232</c:v>
                </c:pt>
                <c:pt idx="32">
                  <c:v>45233</c:v>
                </c:pt>
                <c:pt idx="33">
                  <c:v>45236</c:v>
                </c:pt>
                <c:pt idx="34">
                  <c:v>45237</c:v>
                </c:pt>
                <c:pt idx="35">
                  <c:v>45238</c:v>
                </c:pt>
                <c:pt idx="36">
                  <c:v>45239</c:v>
                </c:pt>
                <c:pt idx="37">
                  <c:v>45240</c:v>
                </c:pt>
                <c:pt idx="38">
                  <c:v>45243</c:v>
                </c:pt>
                <c:pt idx="39">
                  <c:v>45244</c:v>
                </c:pt>
                <c:pt idx="40">
                  <c:v>45245</c:v>
                </c:pt>
                <c:pt idx="41">
                  <c:v>45246</c:v>
                </c:pt>
                <c:pt idx="42">
                  <c:v>45247</c:v>
                </c:pt>
                <c:pt idx="43">
                  <c:v>45250</c:v>
                </c:pt>
                <c:pt idx="44">
                  <c:v>45251</c:v>
                </c:pt>
                <c:pt idx="45">
                  <c:v>45252</c:v>
                </c:pt>
                <c:pt idx="46">
                  <c:v>45254</c:v>
                </c:pt>
                <c:pt idx="47">
                  <c:v>45257</c:v>
                </c:pt>
                <c:pt idx="48">
                  <c:v>45258</c:v>
                </c:pt>
                <c:pt idx="49">
                  <c:v>45259</c:v>
                </c:pt>
                <c:pt idx="50">
                  <c:v>45260</c:v>
                </c:pt>
                <c:pt idx="51">
                  <c:v>45261</c:v>
                </c:pt>
                <c:pt idx="52">
                  <c:v>45264</c:v>
                </c:pt>
                <c:pt idx="53">
                  <c:v>45265</c:v>
                </c:pt>
                <c:pt idx="54">
                  <c:v>45266</c:v>
                </c:pt>
                <c:pt idx="55">
                  <c:v>45267</c:v>
                </c:pt>
                <c:pt idx="56">
                  <c:v>45268</c:v>
                </c:pt>
                <c:pt idx="57">
                  <c:v>45271</c:v>
                </c:pt>
              </c:numCache>
            </c:numRef>
          </c:cat>
          <c:val>
            <c:numRef>
              <c:f>'[Charting Excel Export - Dec 12th 2023 11_38_15 am.xls]Pane 1'!$B$37:$B$94</c:f>
              <c:numCache>
                <c:formatCode>0.00\%</c:formatCode>
                <c:ptCount val="58"/>
                <c:pt idx="0">
                  <c:v>0</c:v>
                </c:pt>
                <c:pt idx="1">
                  <c:v>-1.74</c:v>
                </c:pt>
                <c:pt idx="2">
                  <c:v>-1.91</c:v>
                </c:pt>
                <c:pt idx="3">
                  <c:v>-1.56</c:v>
                </c:pt>
                <c:pt idx="4">
                  <c:v>-3.05</c:v>
                </c:pt>
                <c:pt idx="5">
                  <c:v>-2.99</c:v>
                </c:pt>
                <c:pt idx="6">
                  <c:v>-2.19</c:v>
                </c:pt>
                <c:pt idx="7">
                  <c:v>-2.31</c:v>
                </c:pt>
                <c:pt idx="8">
                  <c:v>-2.16</c:v>
                </c:pt>
                <c:pt idx="9">
                  <c:v>-3.68</c:v>
                </c:pt>
                <c:pt idx="10">
                  <c:v>-2.71</c:v>
                </c:pt>
                <c:pt idx="11">
                  <c:v>-2.78</c:v>
                </c:pt>
                <c:pt idx="12">
                  <c:v>-1.51</c:v>
                </c:pt>
                <c:pt idx="13">
                  <c:v>-1.04</c:v>
                </c:pt>
                <c:pt idx="14">
                  <c:v>-0.47</c:v>
                </c:pt>
                <c:pt idx="15">
                  <c:v>0.01</c:v>
                </c:pt>
                <c:pt idx="16">
                  <c:v>-0.78</c:v>
                </c:pt>
                <c:pt idx="17">
                  <c:v>-1.53</c:v>
                </c:pt>
                <c:pt idx="18">
                  <c:v>-0.38</c:v>
                </c:pt>
                <c:pt idx="19">
                  <c:v>-0.32</c:v>
                </c:pt>
                <c:pt idx="20">
                  <c:v>-1.92</c:v>
                </c:pt>
                <c:pt idx="21">
                  <c:v>-2.83</c:v>
                </c:pt>
                <c:pt idx="22">
                  <c:v>-4.04</c:v>
                </c:pt>
                <c:pt idx="23">
                  <c:v>-4.17</c:v>
                </c:pt>
                <c:pt idx="24">
                  <c:v>-3.43</c:v>
                </c:pt>
                <c:pt idx="25">
                  <c:v>-5.04</c:v>
                </c:pt>
                <c:pt idx="26">
                  <c:v>-6.26</c:v>
                </c:pt>
                <c:pt idx="27">
                  <c:v>-6.56</c:v>
                </c:pt>
                <c:pt idx="28">
                  <c:v>-5.45</c:v>
                </c:pt>
                <c:pt idx="29">
                  <c:v>-4.8600000000000003</c:v>
                </c:pt>
                <c:pt idx="30">
                  <c:v>-3.79</c:v>
                </c:pt>
                <c:pt idx="31">
                  <c:v>-1.9</c:v>
                </c:pt>
                <c:pt idx="32">
                  <c:v>-0.7</c:v>
                </c:pt>
                <c:pt idx="33">
                  <c:v>-0.48</c:v>
                </c:pt>
                <c:pt idx="34">
                  <c:v>0.06</c:v>
                </c:pt>
                <c:pt idx="35">
                  <c:v>0.18</c:v>
                </c:pt>
                <c:pt idx="36">
                  <c:v>-0.73</c:v>
                </c:pt>
                <c:pt idx="37">
                  <c:v>0.87</c:v>
                </c:pt>
                <c:pt idx="38">
                  <c:v>0.77</c:v>
                </c:pt>
                <c:pt idx="39">
                  <c:v>3.05</c:v>
                </c:pt>
                <c:pt idx="40">
                  <c:v>3.25</c:v>
                </c:pt>
                <c:pt idx="41">
                  <c:v>3.36</c:v>
                </c:pt>
                <c:pt idx="42">
                  <c:v>3.48</c:v>
                </c:pt>
                <c:pt idx="43">
                  <c:v>4.4400000000000004</c:v>
                </c:pt>
                <c:pt idx="44">
                  <c:v>4.05</c:v>
                </c:pt>
                <c:pt idx="45">
                  <c:v>4.53</c:v>
                </c:pt>
                <c:pt idx="46">
                  <c:v>4.57</c:v>
                </c:pt>
                <c:pt idx="47">
                  <c:v>4.51</c:v>
                </c:pt>
                <c:pt idx="48">
                  <c:v>4.5199999999999996</c:v>
                </c:pt>
                <c:pt idx="49">
                  <c:v>4.6900000000000004</c:v>
                </c:pt>
                <c:pt idx="50">
                  <c:v>4.97</c:v>
                </c:pt>
                <c:pt idx="51">
                  <c:v>5.84</c:v>
                </c:pt>
                <c:pt idx="52">
                  <c:v>5.31</c:v>
                </c:pt>
                <c:pt idx="53">
                  <c:v>5.36</c:v>
                </c:pt>
                <c:pt idx="54">
                  <c:v>4.95</c:v>
                </c:pt>
                <c:pt idx="55">
                  <c:v>5.87</c:v>
                </c:pt>
                <c:pt idx="56">
                  <c:v>6.38</c:v>
                </c:pt>
                <c:pt idx="57">
                  <c:v>6.75</c:v>
                </c:pt>
              </c:numCache>
            </c:numRef>
          </c:val>
          <c:smooth val="0"/>
          <c:extLst>
            <c:ext xmlns:c16="http://schemas.microsoft.com/office/drawing/2014/chart" uri="{C3380CC4-5D6E-409C-BE32-E72D297353CC}">
              <c16:uniqueId val="{00000000-E8E8-42B6-97F9-0CB3FB811072}"/>
            </c:ext>
          </c:extLst>
        </c:ser>
        <c:ser>
          <c:idx val="1"/>
          <c:order val="1"/>
          <c:tx>
            <c:v>The Select Sector SPDR Trust - The Industrial Select Sector SPDR Fund (ARCA:XLI) - Share Pricing</c:v>
          </c:tx>
          <c:spPr>
            <a:ln w="3175">
              <a:solidFill>
                <a:srgbClr val="FF9900"/>
              </a:solidFill>
              <a:prstDash val="solid"/>
            </a:ln>
          </c:spPr>
          <c:marker>
            <c:symbol val="none"/>
          </c:marker>
          <c:cat>
            <c:numRef>
              <c:f>'[Charting Excel Export - Dec 12th 2023 11_38_15 am.xls]Pane 1'!$A$37:$A$94</c:f>
              <c:numCache>
                <c:formatCode>[$-409]mmm\-dd\-yyyy;@</c:formatCode>
                <c:ptCount val="58"/>
                <c:pt idx="0">
                  <c:v>45189</c:v>
                </c:pt>
                <c:pt idx="1">
                  <c:v>45190</c:v>
                </c:pt>
                <c:pt idx="2">
                  <c:v>45191</c:v>
                </c:pt>
                <c:pt idx="3">
                  <c:v>45194</c:v>
                </c:pt>
                <c:pt idx="4">
                  <c:v>45195</c:v>
                </c:pt>
                <c:pt idx="5">
                  <c:v>45196</c:v>
                </c:pt>
                <c:pt idx="6">
                  <c:v>45197</c:v>
                </c:pt>
                <c:pt idx="7">
                  <c:v>45198</c:v>
                </c:pt>
                <c:pt idx="8">
                  <c:v>45201</c:v>
                </c:pt>
                <c:pt idx="9">
                  <c:v>45202</c:v>
                </c:pt>
                <c:pt idx="10">
                  <c:v>45203</c:v>
                </c:pt>
                <c:pt idx="11">
                  <c:v>45204</c:v>
                </c:pt>
                <c:pt idx="12">
                  <c:v>45205</c:v>
                </c:pt>
                <c:pt idx="13">
                  <c:v>45208</c:v>
                </c:pt>
                <c:pt idx="14">
                  <c:v>45209</c:v>
                </c:pt>
                <c:pt idx="15">
                  <c:v>45210</c:v>
                </c:pt>
                <c:pt idx="16">
                  <c:v>45211</c:v>
                </c:pt>
                <c:pt idx="17">
                  <c:v>45212</c:v>
                </c:pt>
                <c:pt idx="18">
                  <c:v>45215</c:v>
                </c:pt>
                <c:pt idx="19">
                  <c:v>45216</c:v>
                </c:pt>
                <c:pt idx="20">
                  <c:v>45217</c:v>
                </c:pt>
                <c:pt idx="21">
                  <c:v>45218</c:v>
                </c:pt>
                <c:pt idx="22">
                  <c:v>45219</c:v>
                </c:pt>
                <c:pt idx="23">
                  <c:v>45222</c:v>
                </c:pt>
                <c:pt idx="24">
                  <c:v>45223</c:v>
                </c:pt>
                <c:pt idx="25">
                  <c:v>45224</c:v>
                </c:pt>
                <c:pt idx="26">
                  <c:v>45225</c:v>
                </c:pt>
                <c:pt idx="27">
                  <c:v>45226</c:v>
                </c:pt>
                <c:pt idx="28">
                  <c:v>45229</c:v>
                </c:pt>
                <c:pt idx="29">
                  <c:v>45230</c:v>
                </c:pt>
                <c:pt idx="30">
                  <c:v>45231</c:v>
                </c:pt>
                <c:pt idx="31">
                  <c:v>45232</c:v>
                </c:pt>
                <c:pt idx="32">
                  <c:v>45233</c:v>
                </c:pt>
                <c:pt idx="33">
                  <c:v>45236</c:v>
                </c:pt>
                <c:pt idx="34">
                  <c:v>45237</c:v>
                </c:pt>
                <c:pt idx="35">
                  <c:v>45238</c:v>
                </c:pt>
                <c:pt idx="36">
                  <c:v>45239</c:v>
                </c:pt>
                <c:pt idx="37">
                  <c:v>45240</c:v>
                </c:pt>
                <c:pt idx="38">
                  <c:v>45243</c:v>
                </c:pt>
                <c:pt idx="39">
                  <c:v>45244</c:v>
                </c:pt>
                <c:pt idx="40">
                  <c:v>45245</c:v>
                </c:pt>
                <c:pt idx="41">
                  <c:v>45246</c:v>
                </c:pt>
                <c:pt idx="42">
                  <c:v>45247</c:v>
                </c:pt>
                <c:pt idx="43">
                  <c:v>45250</c:v>
                </c:pt>
                <c:pt idx="44">
                  <c:v>45251</c:v>
                </c:pt>
                <c:pt idx="45">
                  <c:v>45252</c:v>
                </c:pt>
                <c:pt idx="46">
                  <c:v>45254</c:v>
                </c:pt>
                <c:pt idx="47">
                  <c:v>45257</c:v>
                </c:pt>
                <c:pt idx="48">
                  <c:v>45258</c:v>
                </c:pt>
                <c:pt idx="49">
                  <c:v>45259</c:v>
                </c:pt>
                <c:pt idx="50">
                  <c:v>45260</c:v>
                </c:pt>
                <c:pt idx="51">
                  <c:v>45261</c:v>
                </c:pt>
                <c:pt idx="52">
                  <c:v>45264</c:v>
                </c:pt>
                <c:pt idx="53">
                  <c:v>45265</c:v>
                </c:pt>
                <c:pt idx="54">
                  <c:v>45266</c:v>
                </c:pt>
                <c:pt idx="55">
                  <c:v>45267</c:v>
                </c:pt>
                <c:pt idx="56">
                  <c:v>45268</c:v>
                </c:pt>
                <c:pt idx="57">
                  <c:v>45271</c:v>
                </c:pt>
              </c:numCache>
            </c:numRef>
          </c:cat>
          <c:val>
            <c:numRef>
              <c:f>'[Charting Excel Export - Dec 12th 2023 11_38_15 am.xls]Pane 1'!$C$37:$C$94</c:f>
              <c:numCache>
                <c:formatCode>0.00\%</c:formatCode>
                <c:ptCount val="58"/>
                <c:pt idx="0">
                  <c:v>0</c:v>
                </c:pt>
                <c:pt idx="1">
                  <c:v>-1.64</c:v>
                </c:pt>
                <c:pt idx="2">
                  <c:v>-1.97</c:v>
                </c:pt>
                <c:pt idx="3">
                  <c:v>-1.48</c:v>
                </c:pt>
                <c:pt idx="4">
                  <c:v>-2.99</c:v>
                </c:pt>
                <c:pt idx="5">
                  <c:v>-2.2599999999999998</c:v>
                </c:pt>
                <c:pt idx="6">
                  <c:v>-1.85</c:v>
                </c:pt>
                <c:pt idx="7">
                  <c:v>-2.37</c:v>
                </c:pt>
                <c:pt idx="8">
                  <c:v>-3.32</c:v>
                </c:pt>
                <c:pt idx="9">
                  <c:v>-4</c:v>
                </c:pt>
                <c:pt idx="10">
                  <c:v>-3.69</c:v>
                </c:pt>
                <c:pt idx="11">
                  <c:v>-4.26</c:v>
                </c:pt>
                <c:pt idx="12">
                  <c:v>-2.95</c:v>
                </c:pt>
                <c:pt idx="13">
                  <c:v>-1.43</c:v>
                </c:pt>
                <c:pt idx="14">
                  <c:v>-0.83</c:v>
                </c:pt>
                <c:pt idx="15">
                  <c:v>-0.23</c:v>
                </c:pt>
                <c:pt idx="16">
                  <c:v>-1.1399999999999999</c:v>
                </c:pt>
                <c:pt idx="17">
                  <c:v>-2.0099999999999998</c:v>
                </c:pt>
                <c:pt idx="18">
                  <c:v>-0.97</c:v>
                </c:pt>
                <c:pt idx="19">
                  <c:v>-0.66</c:v>
                </c:pt>
                <c:pt idx="20">
                  <c:v>-3.06</c:v>
                </c:pt>
                <c:pt idx="21">
                  <c:v>-3.96</c:v>
                </c:pt>
                <c:pt idx="22">
                  <c:v>-4.95</c:v>
                </c:pt>
                <c:pt idx="23">
                  <c:v>-5.39</c:v>
                </c:pt>
                <c:pt idx="24">
                  <c:v>-4.68</c:v>
                </c:pt>
                <c:pt idx="25">
                  <c:v>-5.9</c:v>
                </c:pt>
                <c:pt idx="26">
                  <c:v>-6.3</c:v>
                </c:pt>
                <c:pt idx="27">
                  <c:v>-7.13</c:v>
                </c:pt>
                <c:pt idx="28">
                  <c:v>-5.97</c:v>
                </c:pt>
                <c:pt idx="29">
                  <c:v>-5.28</c:v>
                </c:pt>
                <c:pt idx="30">
                  <c:v>-4.97</c:v>
                </c:pt>
                <c:pt idx="31">
                  <c:v>-3.01</c:v>
                </c:pt>
                <c:pt idx="32">
                  <c:v>-2.16</c:v>
                </c:pt>
                <c:pt idx="33">
                  <c:v>-2.42</c:v>
                </c:pt>
                <c:pt idx="34">
                  <c:v>-2.66</c:v>
                </c:pt>
                <c:pt idx="35">
                  <c:v>-2.44</c:v>
                </c:pt>
                <c:pt idx="36">
                  <c:v>-2.65</c:v>
                </c:pt>
                <c:pt idx="37">
                  <c:v>-1.24</c:v>
                </c:pt>
                <c:pt idx="38">
                  <c:v>-1.1599999999999999</c:v>
                </c:pt>
                <c:pt idx="39">
                  <c:v>0.83</c:v>
                </c:pt>
                <c:pt idx="40">
                  <c:v>1.04</c:v>
                </c:pt>
                <c:pt idx="41">
                  <c:v>1.06</c:v>
                </c:pt>
                <c:pt idx="42">
                  <c:v>1.7</c:v>
                </c:pt>
                <c:pt idx="43">
                  <c:v>2.0099999999999998</c:v>
                </c:pt>
                <c:pt idx="44">
                  <c:v>1.94</c:v>
                </c:pt>
                <c:pt idx="45">
                  <c:v>2.16</c:v>
                </c:pt>
                <c:pt idx="46">
                  <c:v>2.41</c:v>
                </c:pt>
                <c:pt idx="47">
                  <c:v>1.83</c:v>
                </c:pt>
                <c:pt idx="48">
                  <c:v>1.59</c:v>
                </c:pt>
                <c:pt idx="49">
                  <c:v>1.97</c:v>
                </c:pt>
                <c:pt idx="50">
                  <c:v>3.09</c:v>
                </c:pt>
                <c:pt idx="51">
                  <c:v>4.72</c:v>
                </c:pt>
                <c:pt idx="52">
                  <c:v>4.8899999999999997</c:v>
                </c:pt>
                <c:pt idx="53">
                  <c:v>4.04</c:v>
                </c:pt>
                <c:pt idx="54">
                  <c:v>4.51</c:v>
                </c:pt>
                <c:pt idx="55">
                  <c:v>4.5999999999999996</c:v>
                </c:pt>
                <c:pt idx="56">
                  <c:v>4.93</c:v>
                </c:pt>
                <c:pt idx="57">
                  <c:v>5.93</c:v>
                </c:pt>
              </c:numCache>
            </c:numRef>
          </c:val>
          <c:smooth val="0"/>
          <c:extLst>
            <c:ext xmlns:c16="http://schemas.microsoft.com/office/drawing/2014/chart" uri="{C3380CC4-5D6E-409C-BE32-E72D297353CC}">
              <c16:uniqueId val="{00000001-E8E8-42B6-97F9-0CB3FB811072}"/>
            </c:ext>
          </c:extLst>
        </c:ser>
        <c:ser>
          <c:idx val="2"/>
          <c:order val="2"/>
          <c:tx>
            <c:v>The Select Sector SPDR Trust - The Technology Select Sector SPDR Fund (ARCA:XLK) - Share Pricing</c:v>
          </c:tx>
          <c:spPr>
            <a:ln w="3175">
              <a:solidFill>
                <a:srgbClr val="339966"/>
              </a:solidFill>
              <a:prstDash val="solid"/>
            </a:ln>
          </c:spPr>
          <c:marker>
            <c:symbol val="none"/>
          </c:marker>
          <c:cat>
            <c:numRef>
              <c:f>'[Charting Excel Export - Dec 12th 2023 11_38_15 am.xls]Pane 1'!$A$37:$A$94</c:f>
              <c:numCache>
                <c:formatCode>[$-409]mmm\-dd\-yyyy;@</c:formatCode>
                <c:ptCount val="58"/>
                <c:pt idx="0">
                  <c:v>45189</c:v>
                </c:pt>
                <c:pt idx="1">
                  <c:v>45190</c:v>
                </c:pt>
                <c:pt idx="2">
                  <c:v>45191</c:v>
                </c:pt>
                <c:pt idx="3">
                  <c:v>45194</c:v>
                </c:pt>
                <c:pt idx="4">
                  <c:v>45195</c:v>
                </c:pt>
                <c:pt idx="5">
                  <c:v>45196</c:v>
                </c:pt>
                <c:pt idx="6">
                  <c:v>45197</c:v>
                </c:pt>
                <c:pt idx="7">
                  <c:v>45198</c:v>
                </c:pt>
                <c:pt idx="8">
                  <c:v>45201</c:v>
                </c:pt>
                <c:pt idx="9">
                  <c:v>45202</c:v>
                </c:pt>
                <c:pt idx="10">
                  <c:v>45203</c:v>
                </c:pt>
                <c:pt idx="11">
                  <c:v>45204</c:v>
                </c:pt>
                <c:pt idx="12">
                  <c:v>45205</c:v>
                </c:pt>
                <c:pt idx="13">
                  <c:v>45208</c:v>
                </c:pt>
                <c:pt idx="14">
                  <c:v>45209</c:v>
                </c:pt>
                <c:pt idx="15">
                  <c:v>45210</c:v>
                </c:pt>
                <c:pt idx="16">
                  <c:v>45211</c:v>
                </c:pt>
                <c:pt idx="17">
                  <c:v>45212</c:v>
                </c:pt>
                <c:pt idx="18">
                  <c:v>45215</c:v>
                </c:pt>
                <c:pt idx="19">
                  <c:v>45216</c:v>
                </c:pt>
                <c:pt idx="20">
                  <c:v>45217</c:v>
                </c:pt>
                <c:pt idx="21">
                  <c:v>45218</c:v>
                </c:pt>
                <c:pt idx="22">
                  <c:v>45219</c:v>
                </c:pt>
                <c:pt idx="23">
                  <c:v>45222</c:v>
                </c:pt>
                <c:pt idx="24">
                  <c:v>45223</c:v>
                </c:pt>
                <c:pt idx="25">
                  <c:v>45224</c:v>
                </c:pt>
                <c:pt idx="26">
                  <c:v>45225</c:v>
                </c:pt>
                <c:pt idx="27">
                  <c:v>45226</c:v>
                </c:pt>
                <c:pt idx="28">
                  <c:v>45229</c:v>
                </c:pt>
                <c:pt idx="29">
                  <c:v>45230</c:v>
                </c:pt>
                <c:pt idx="30">
                  <c:v>45231</c:v>
                </c:pt>
                <c:pt idx="31">
                  <c:v>45232</c:v>
                </c:pt>
                <c:pt idx="32">
                  <c:v>45233</c:v>
                </c:pt>
                <c:pt idx="33">
                  <c:v>45236</c:v>
                </c:pt>
                <c:pt idx="34">
                  <c:v>45237</c:v>
                </c:pt>
                <c:pt idx="35">
                  <c:v>45238</c:v>
                </c:pt>
                <c:pt idx="36">
                  <c:v>45239</c:v>
                </c:pt>
                <c:pt idx="37">
                  <c:v>45240</c:v>
                </c:pt>
                <c:pt idx="38">
                  <c:v>45243</c:v>
                </c:pt>
                <c:pt idx="39">
                  <c:v>45244</c:v>
                </c:pt>
                <c:pt idx="40">
                  <c:v>45245</c:v>
                </c:pt>
                <c:pt idx="41">
                  <c:v>45246</c:v>
                </c:pt>
                <c:pt idx="42">
                  <c:v>45247</c:v>
                </c:pt>
                <c:pt idx="43">
                  <c:v>45250</c:v>
                </c:pt>
                <c:pt idx="44">
                  <c:v>45251</c:v>
                </c:pt>
                <c:pt idx="45">
                  <c:v>45252</c:v>
                </c:pt>
                <c:pt idx="46">
                  <c:v>45254</c:v>
                </c:pt>
                <c:pt idx="47">
                  <c:v>45257</c:v>
                </c:pt>
                <c:pt idx="48">
                  <c:v>45258</c:v>
                </c:pt>
                <c:pt idx="49">
                  <c:v>45259</c:v>
                </c:pt>
                <c:pt idx="50">
                  <c:v>45260</c:v>
                </c:pt>
                <c:pt idx="51">
                  <c:v>45261</c:v>
                </c:pt>
                <c:pt idx="52">
                  <c:v>45264</c:v>
                </c:pt>
                <c:pt idx="53">
                  <c:v>45265</c:v>
                </c:pt>
                <c:pt idx="54">
                  <c:v>45266</c:v>
                </c:pt>
                <c:pt idx="55">
                  <c:v>45267</c:v>
                </c:pt>
                <c:pt idx="56">
                  <c:v>45268</c:v>
                </c:pt>
                <c:pt idx="57">
                  <c:v>45271</c:v>
                </c:pt>
              </c:numCache>
            </c:numRef>
          </c:cat>
          <c:val>
            <c:numRef>
              <c:f>'[Charting Excel Export - Dec 12th 2023 11_38_15 am.xls]Pane 1'!$D$37:$D$94</c:f>
              <c:numCache>
                <c:formatCode>0.00\%</c:formatCode>
                <c:ptCount val="58"/>
                <c:pt idx="0">
                  <c:v>0</c:v>
                </c:pt>
                <c:pt idx="1">
                  <c:v>-1.52</c:v>
                </c:pt>
                <c:pt idx="2">
                  <c:v>-1.31</c:v>
                </c:pt>
                <c:pt idx="3">
                  <c:v>-1</c:v>
                </c:pt>
                <c:pt idx="4">
                  <c:v>-2.78</c:v>
                </c:pt>
                <c:pt idx="5">
                  <c:v>-2.63</c:v>
                </c:pt>
                <c:pt idx="6">
                  <c:v>-1.94</c:v>
                </c:pt>
                <c:pt idx="7">
                  <c:v>-1.6</c:v>
                </c:pt>
                <c:pt idx="8">
                  <c:v>-0.55000000000000004</c:v>
                </c:pt>
                <c:pt idx="9">
                  <c:v>-2.23</c:v>
                </c:pt>
                <c:pt idx="10">
                  <c:v>-1.01</c:v>
                </c:pt>
                <c:pt idx="11">
                  <c:v>-0.88</c:v>
                </c:pt>
                <c:pt idx="12">
                  <c:v>0.97</c:v>
                </c:pt>
                <c:pt idx="13">
                  <c:v>1.49</c:v>
                </c:pt>
                <c:pt idx="14">
                  <c:v>1.65</c:v>
                </c:pt>
                <c:pt idx="15">
                  <c:v>2.59</c:v>
                </c:pt>
                <c:pt idx="16">
                  <c:v>2.69</c:v>
                </c:pt>
                <c:pt idx="17">
                  <c:v>1.22</c:v>
                </c:pt>
                <c:pt idx="18">
                  <c:v>2.19</c:v>
                </c:pt>
                <c:pt idx="19">
                  <c:v>1.72</c:v>
                </c:pt>
                <c:pt idx="20">
                  <c:v>0.67</c:v>
                </c:pt>
                <c:pt idx="21">
                  <c:v>0.1</c:v>
                </c:pt>
                <c:pt idx="22">
                  <c:v>-1.6</c:v>
                </c:pt>
                <c:pt idx="23">
                  <c:v>-1.48</c:v>
                </c:pt>
                <c:pt idx="24">
                  <c:v>-0.8</c:v>
                </c:pt>
                <c:pt idx="25">
                  <c:v>-1.97</c:v>
                </c:pt>
                <c:pt idx="26">
                  <c:v>-3.85</c:v>
                </c:pt>
                <c:pt idx="27">
                  <c:v>-3.29</c:v>
                </c:pt>
                <c:pt idx="28">
                  <c:v>-2.25</c:v>
                </c:pt>
                <c:pt idx="29">
                  <c:v>-1.55</c:v>
                </c:pt>
                <c:pt idx="30">
                  <c:v>0.35</c:v>
                </c:pt>
                <c:pt idx="31">
                  <c:v>2.0499999999999998</c:v>
                </c:pt>
                <c:pt idx="32">
                  <c:v>3.1</c:v>
                </c:pt>
                <c:pt idx="33">
                  <c:v>3.78</c:v>
                </c:pt>
                <c:pt idx="34">
                  <c:v>4.91</c:v>
                </c:pt>
                <c:pt idx="35">
                  <c:v>5.5</c:v>
                </c:pt>
                <c:pt idx="36">
                  <c:v>5.01</c:v>
                </c:pt>
                <c:pt idx="37">
                  <c:v>7.76</c:v>
                </c:pt>
                <c:pt idx="38">
                  <c:v>7.12</c:v>
                </c:pt>
                <c:pt idx="39">
                  <c:v>9.27</c:v>
                </c:pt>
                <c:pt idx="40">
                  <c:v>9.41</c:v>
                </c:pt>
                <c:pt idx="41">
                  <c:v>9.9499999999999993</c:v>
                </c:pt>
                <c:pt idx="42">
                  <c:v>9.7200000000000006</c:v>
                </c:pt>
                <c:pt idx="43">
                  <c:v>11.31</c:v>
                </c:pt>
                <c:pt idx="44">
                  <c:v>10.41</c:v>
                </c:pt>
                <c:pt idx="45">
                  <c:v>10.91</c:v>
                </c:pt>
                <c:pt idx="46">
                  <c:v>10.69</c:v>
                </c:pt>
                <c:pt idx="47">
                  <c:v>10.68</c:v>
                </c:pt>
                <c:pt idx="48">
                  <c:v>10.89</c:v>
                </c:pt>
                <c:pt idx="49">
                  <c:v>10.98</c:v>
                </c:pt>
                <c:pt idx="50">
                  <c:v>11.14</c:v>
                </c:pt>
                <c:pt idx="51">
                  <c:v>11.39</c:v>
                </c:pt>
                <c:pt idx="52">
                  <c:v>10.039999999999999</c:v>
                </c:pt>
                <c:pt idx="53">
                  <c:v>10.7</c:v>
                </c:pt>
                <c:pt idx="54">
                  <c:v>9.76</c:v>
                </c:pt>
                <c:pt idx="55">
                  <c:v>11.09</c:v>
                </c:pt>
                <c:pt idx="56">
                  <c:v>12.04</c:v>
                </c:pt>
                <c:pt idx="57">
                  <c:v>13.02</c:v>
                </c:pt>
              </c:numCache>
            </c:numRef>
          </c:val>
          <c:smooth val="0"/>
          <c:extLst>
            <c:ext xmlns:c16="http://schemas.microsoft.com/office/drawing/2014/chart" uri="{C3380CC4-5D6E-409C-BE32-E72D297353CC}">
              <c16:uniqueId val="{00000002-E8E8-42B6-97F9-0CB3FB811072}"/>
            </c:ext>
          </c:extLst>
        </c:ser>
        <c:ser>
          <c:idx val="3"/>
          <c:order val="3"/>
          <c:tx>
            <c:v>The Select Sector SPDR Trust - The Energy Select Sector SPDR Fund (ARCA:XLE) - Share Pricing</c:v>
          </c:tx>
          <c:spPr>
            <a:ln w="3175">
              <a:solidFill>
                <a:srgbClr val="993366"/>
              </a:solidFill>
              <a:prstDash val="solid"/>
            </a:ln>
          </c:spPr>
          <c:marker>
            <c:symbol val="none"/>
          </c:marker>
          <c:cat>
            <c:numRef>
              <c:f>'[Charting Excel Export - Dec 12th 2023 11_38_15 am.xls]Pane 1'!$A$37:$A$94</c:f>
              <c:numCache>
                <c:formatCode>[$-409]mmm\-dd\-yyyy;@</c:formatCode>
                <c:ptCount val="58"/>
                <c:pt idx="0">
                  <c:v>45189</c:v>
                </c:pt>
                <c:pt idx="1">
                  <c:v>45190</c:v>
                </c:pt>
                <c:pt idx="2">
                  <c:v>45191</c:v>
                </c:pt>
                <c:pt idx="3">
                  <c:v>45194</c:v>
                </c:pt>
                <c:pt idx="4">
                  <c:v>45195</c:v>
                </c:pt>
                <c:pt idx="5">
                  <c:v>45196</c:v>
                </c:pt>
                <c:pt idx="6">
                  <c:v>45197</c:v>
                </c:pt>
                <c:pt idx="7">
                  <c:v>45198</c:v>
                </c:pt>
                <c:pt idx="8">
                  <c:v>45201</c:v>
                </c:pt>
                <c:pt idx="9">
                  <c:v>45202</c:v>
                </c:pt>
                <c:pt idx="10">
                  <c:v>45203</c:v>
                </c:pt>
                <c:pt idx="11">
                  <c:v>45204</c:v>
                </c:pt>
                <c:pt idx="12">
                  <c:v>45205</c:v>
                </c:pt>
                <c:pt idx="13">
                  <c:v>45208</c:v>
                </c:pt>
                <c:pt idx="14">
                  <c:v>45209</c:v>
                </c:pt>
                <c:pt idx="15">
                  <c:v>45210</c:v>
                </c:pt>
                <c:pt idx="16">
                  <c:v>45211</c:v>
                </c:pt>
                <c:pt idx="17">
                  <c:v>45212</c:v>
                </c:pt>
                <c:pt idx="18">
                  <c:v>45215</c:v>
                </c:pt>
                <c:pt idx="19">
                  <c:v>45216</c:v>
                </c:pt>
                <c:pt idx="20">
                  <c:v>45217</c:v>
                </c:pt>
                <c:pt idx="21">
                  <c:v>45218</c:v>
                </c:pt>
                <c:pt idx="22">
                  <c:v>45219</c:v>
                </c:pt>
                <c:pt idx="23">
                  <c:v>45222</c:v>
                </c:pt>
                <c:pt idx="24">
                  <c:v>45223</c:v>
                </c:pt>
                <c:pt idx="25">
                  <c:v>45224</c:v>
                </c:pt>
                <c:pt idx="26">
                  <c:v>45225</c:v>
                </c:pt>
                <c:pt idx="27">
                  <c:v>45226</c:v>
                </c:pt>
                <c:pt idx="28">
                  <c:v>45229</c:v>
                </c:pt>
                <c:pt idx="29">
                  <c:v>45230</c:v>
                </c:pt>
                <c:pt idx="30">
                  <c:v>45231</c:v>
                </c:pt>
                <c:pt idx="31">
                  <c:v>45232</c:v>
                </c:pt>
                <c:pt idx="32">
                  <c:v>45233</c:v>
                </c:pt>
                <c:pt idx="33">
                  <c:v>45236</c:v>
                </c:pt>
                <c:pt idx="34">
                  <c:v>45237</c:v>
                </c:pt>
                <c:pt idx="35">
                  <c:v>45238</c:v>
                </c:pt>
                <c:pt idx="36">
                  <c:v>45239</c:v>
                </c:pt>
                <c:pt idx="37">
                  <c:v>45240</c:v>
                </c:pt>
                <c:pt idx="38">
                  <c:v>45243</c:v>
                </c:pt>
                <c:pt idx="39">
                  <c:v>45244</c:v>
                </c:pt>
                <c:pt idx="40">
                  <c:v>45245</c:v>
                </c:pt>
                <c:pt idx="41">
                  <c:v>45246</c:v>
                </c:pt>
                <c:pt idx="42">
                  <c:v>45247</c:v>
                </c:pt>
                <c:pt idx="43">
                  <c:v>45250</c:v>
                </c:pt>
                <c:pt idx="44">
                  <c:v>45251</c:v>
                </c:pt>
                <c:pt idx="45">
                  <c:v>45252</c:v>
                </c:pt>
                <c:pt idx="46">
                  <c:v>45254</c:v>
                </c:pt>
                <c:pt idx="47">
                  <c:v>45257</c:v>
                </c:pt>
                <c:pt idx="48">
                  <c:v>45258</c:v>
                </c:pt>
                <c:pt idx="49">
                  <c:v>45259</c:v>
                </c:pt>
                <c:pt idx="50">
                  <c:v>45260</c:v>
                </c:pt>
                <c:pt idx="51">
                  <c:v>45261</c:v>
                </c:pt>
                <c:pt idx="52">
                  <c:v>45264</c:v>
                </c:pt>
                <c:pt idx="53">
                  <c:v>45265</c:v>
                </c:pt>
                <c:pt idx="54">
                  <c:v>45266</c:v>
                </c:pt>
                <c:pt idx="55">
                  <c:v>45267</c:v>
                </c:pt>
                <c:pt idx="56">
                  <c:v>45268</c:v>
                </c:pt>
                <c:pt idx="57">
                  <c:v>45271</c:v>
                </c:pt>
              </c:numCache>
            </c:numRef>
          </c:cat>
          <c:val>
            <c:numRef>
              <c:f>'[Charting Excel Export - Dec 12th 2023 11_38_15 am.xls]Pane 1'!$E$37:$E$94</c:f>
              <c:numCache>
                <c:formatCode>0.00\%</c:formatCode>
                <c:ptCount val="58"/>
                <c:pt idx="0">
                  <c:v>0</c:v>
                </c:pt>
                <c:pt idx="1">
                  <c:v>-1.37</c:v>
                </c:pt>
                <c:pt idx="2">
                  <c:v>-1.21</c:v>
                </c:pt>
                <c:pt idx="3">
                  <c:v>0.03</c:v>
                </c:pt>
                <c:pt idx="4">
                  <c:v>-0.54</c:v>
                </c:pt>
                <c:pt idx="5">
                  <c:v>1.94</c:v>
                </c:pt>
                <c:pt idx="6">
                  <c:v>2.0499999999999998</c:v>
                </c:pt>
                <c:pt idx="7">
                  <c:v>-0.01</c:v>
                </c:pt>
                <c:pt idx="8">
                  <c:v>-2</c:v>
                </c:pt>
                <c:pt idx="9">
                  <c:v>-2.0699999999999998</c:v>
                </c:pt>
                <c:pt idx="10">
                  <c:v>-5.14</c:v>
                </c:pt>
                <c:pt idx="11">
                  <c:v>-5.73</c:v>
                </c:pt>
                <c:pt idx="12">
                  <c:v>-5.17</c:v>
                </c:pt>
                <c:pt idx="13">
                  <c:v>-2</c:v>
                </c:pt>
                <c:pt idx="14">
                  <c:v>-1.88</c:v>
                </c:pt>
                <c:pt idx="15">
                  <c:v>-3.14</c:v>
                </c:pt>
                <c:pt idx="16">
                  <c:v>-3.03</c:v>
                </c:pt>
                <c:pt idx="17">
                  <c:v>-0.9</c:v>
                </c:pt>
                <c:pt idx="18">
                  <c:v>-0.23</c:v>
                </c:pt>
                <c:pt idx="19">
                  <c:v>0.81</c:v>
                </c:pt>
                <c:pt idx="20">
                  <c:v>1.73</c:v>
                </c:pt>
                <c:pt idx="21">
                  <c:v>1.55</c:v>
                </c:pt>
                <c:pt idx="22">
                  <c:v>-0.15</c:v>
                </c:pt>
                <c:pt idx="23">
                  <c:v>-1.77</c:v>
                </c:pt>
                <c:pt idx="24">
                  <c:v>-3.15</c:v>
                </c:pt>
                <c:pt idx="25">
                  <c:v>-3.33</c:v>
                </c:pt>
                <c:pt idx="26">
                  <c:v>-4.08</c:v>
                </c:pt>
                <c:pt idx="27">
                  <c:v>-6.38</c:v>
                </c:pt>
                <c:pt idx="28">
                  <c:v>-6.07</c:v>
                </c:pt>
                <c:pt idx="29">
                  <c:v>-5.76</c:v>
                </c:pt>
                <c:pt idx="30">
                  <c:v>-5.98</c:v>
                </c:pt>
                <c:pt idx="31">
                  <c:v>-3.14</c:v>
                </c:pt>
                <c:pt idx="32">
                  <c:v>-4.12</c:v>
                </c:pt>
                <c:pt idx="33">
                  <c:v>-5.2</c:v>
                </c:pt>
                <c:pt idx="34">
                  <c:v>-7.3</c:v>
                </c:pt>
                <c:pt idx="35">
                  <c:v>-8.4600000000000009</c:v>
                </c:pt>
                <c:pt idx="36">
                  <c:v>-8.74</c:v>
                </c:pt>
                <c:pt idx="37">
                  <c:v>-7.73</c:v>
                </c:pt>
                <c:pt idx="38">
                  <c:v>-7.07</c:v>
                </c:pt>
                <c:pt idx="39">
                  <c:v>-6.24</c:v>
                </c:pt>
                <c:pt idx="40">
                  <c:v>-6.42</c:v>
                </c:pt>
                <c:pt idx="41">
                  <c:v>-8.24</c:v>
                </c:pt>
                <c:pt idx="42">
                  <c:v>-6.32</c:v>
                </c:pt>
                <c:pt idx="43">
                  <c:v>-6.18</c:v>
                </c:pt>
                <c:pt idx="44">
                  <c:v>-6.39</c:v>
                </c:pt>
                <c:pt idx="45">
                  <c:v>-6.44</c:v>
                </c:pt>
                <c:pt idx="46">
                  <c:v>-6.05</c:v>
                </c:pt>
                <c:pt idx="47">
                  <c:v>-6.38</c:v>
                </c:pt>
                <c:pt idx="48">
                  <c:v>-6.36</c:v>
                </c:pt>
                <c:pt idx="49">
                  <c:v>-7.06</c:v>
                </c:pt>
                <c:pt idx="50">
                  <c:v>-6.44</c:v>
                </c:pt>
                <c:pt idx="51">
                  <c:v>-5.95</c:v>
                </c:pt>
                <c:pt idx="52">
                  <c:v>-6.38</c:v>
                </c:pt>
                <c:pt idx="53">
                  <c:v>-8.02</c:v>
                </c:pt>
                <c:pt idx="54">
                  <c:v>-9.39</c:v>
                </c:pt>
                <c:pt idx="55">
                  <c:v>-10.01</c:v>
                </c:pt>
                <c:pt idx="56">
                  <c:v>-9.0399999999999991</c:v>
                </c:pt>
                <c:pt idx="57">
                  <c:v>-8.93</c:v>
                </c:pt>
              </c:numCache>
            </c:numRef>
          </c:val>
          <c:smooth val="0"/>
          <c:extLst>
            <c:ext xmlns:c16="http://schemas.microsoft.com/office/drawing/2014/chart" uri="{C3380CC4-5D6E-409C-BE32-E72D297353CC}">
              <c16:uniqueId val="{00000003-E8E8-42B6-97F9-0CB3FB811072}"/>
            </c:ext>
          </c:extLst>
        </c:ser>
        <c:ser>
          <c:idx val="4"/>
          <c:order val="4"/>
          <c:tx>
            <c:v>The Select Sector SPDR Trust - The Financial Select Sector SPDR Fund (ARCA:XLF) - Share Pricing</c:v>
          </c:tx>
          <c:spPr>
            <a:ln w="3175">
              <a:solidFill>
                <a:srgbClr val="9999FF"/>
              </a:solidFill>
              <a:prstDash val="solid"/>
            </a:ln>
          </c:spPr>
          <c:marker>
            <c:symbol val="none"/>
          </c:marker>
          <c:cat>
            <c:numRef>
              <c:f>'[Charting Excel Export - Dec 12th 2023 11_38_15 am.xls]Pane 1'!$A$37:$A$94</c:f>
              <c:numCache>
                <c:formatCode>[$-409]mmm\-dd\-yyyy;@</c:formatCode>
                <c:ptCount val="58"/>
                <c:pt idx="0">
                  <c:v>45189</c:v>
                </c:pt>
                <c:pt idx="1">
                  <c:v>45190</c:v>
                </c:pt>
                <c:pt idx="2">
                  <c:v>45191</c:v>
                </c:pt>
                <c:pt idx="3">
                  <c:v>45194</c:v>
                </c:pt>
                <c:pt idx="4">
                  <c:v>45195</c:v>
                </c:pt>
                <c:pt idx="5">
                  <c:v>45196</c:v>
                </c:pt>
                <c:pt idx="6">
                  <c:v>45197</c:v>
                </c:pt>
                <c:pt idx="7">
                  <c:v>45198</c:v>
                </c:pt>
                <c:pt idx="8">
                  <c:v>45201</c:v>
                </c:pt>
                <c:pt idx="9">
                  <c:v>45202</c:v>
                </c:pt>
                <c:pt idx="10">
                  <c:v>45203</c:v>
                </c:pt>
                <c:pt idx="11">
                  <c:v>45204</c:v>
                </c:pt>
                <c:pt idx="12">
                  <c:v>45205</c:v>
                </c:pt>
                <c:pt idx="13">
                  <c:v>45208</c:v>
                </c:pt>
                <c:pt idx="14">
                  <c:v>45209</c:v>
                </c:pt>
                <c:pt idx="15">
                  <c:v>45210</c:v>
                </c:pt>
                <c:pt idx="16">
                  <c:v>45211</c:v>
                </c:pt>
                <c:pt idx="17">
                  <c:v>45212</c:v>
                </c:pt>
                <c:pt idx="18">
                  <c:v>45215</c:v>
                </c:pt>
                <c:pt idx="19">
                  <c:v>45216</c:v>
                </c:pt>
                <c:pt idx="20">
                  <c:v>45217</c:v>
                </c:pt>
                <c:pt idx="21">
                  <c:v>45218</c:v>
                </c:pt>
                <c:pt idx="22">
                  <c:v>45219</c:v>
                </c:pt>
                <c:pt idx="23">
                  <c:v>45222</c:v>
                </c:pt>
                <c:pt idx="24">
                  <c:v>45223</c:v>
                </c:pt>
                <c:pt idx="25">
                  <c:v>45224</c:v>
                </c:pt>
                <c:pt idx="26">
                  <c:v>45225</c:v>
                </c:pt>
                <c:pt idx="27">
                  <c:v>45226</c:v>
                </c:pt>
                <c:pt idx="28">
                  <c:v>45229</c:v>
                </c:pt>
                <c:pt idx="29">
                  <c:v>45230</c:v>
                </c:pt>
                <c:pt idx="30">
                  <c:v>45231</c:v>
                </c:pt>
                <c:pt idx="31">
                  <c:v>45232</c:v>
                </c:pt>
                <c:pt idx="32">
                  <c:v>45233</c:v>
                </c:pt>
                <c:pt idx="33">
                  <c:v>45236</c:v>
                </c:pt>
                <c:pt idx="34">
                  <c:v>45237</c:v>
                </c:pt>
                <c:pt idx="35">
                  <c:v>45238</c:v>
                </c:pt>
                <c:pt idx="36">
                  <c:v>45239</c:v>
                </c:pt>
                <c:pt idx="37">
                  <c:v>45240</c:v>
                </c:pt>
                <c:pt idx="38">
                  <c:v>45243</c:v>
                </c:pt>
                <c:pt idx="39">
                  <c:v>45244</c:v>
                </c:pt>
                <c:pt idx="40">
                  <c:v>45245</c:v>
                </c:pt>
                <c:pt idx="41">
                  <c:v>45246</c:v>
                </c:pt>
                <c:pt idx="42">
                  <c:v>45247</c:v>
                </c:pt>
                <c:pt idx="43">
                  <c:v>45250</c:v>
                </c:pt>
                <c:pt idx="44">
                  <c:v>45251</c:v>
                </c:pt>
                <c:pt idx="45">
                  <c:v>45252</c:v>
                </c:pt>
                <c:pt idx="46">
                  <c:v>45254</c:v>
                </c:pt>
                <c:pt idx="47">
                  <c:v>45257</c:v>
                </c:pt>
                <c:pt idx="48">
                  <c:v>45258</c:v>
                </c:pt>
                <c:pt idx="49">
                  <c:v>45259</c:v>
                </c:pt>
                <c:pt idx="50">
                  <c:v>45260</c:v>
                </c:pt>
                <c:pt idx="51">
                  <c:v>45261</c:v>
                </c:pt>
                <c:pt idx="52">
                  <c:v>45264</c:v>
                </c:pt>
                <c:pt idx="53">
                  <c:v>45265</c:v>
                </c:pt>
                <c:pt idx="54">
                  <c:v>45266</c:v>
                </c:pt>
                <c:pt idx="55">
                  <c:v>45267</c:v>
                </c:pt>
                <c:pt idx="56">
                  <c:v>45268</c:v>
                </c:pt>
                <c:pt idx="57">
                  <c:v>45271</c:v>
                </c:pt>
              </c:numCache>
            </c:numRef>
          </c:cat>
          <c:val>
            <c:numRef>
              <c:f>'[Charting Excel Export - Dec 12th 2023 11_38_15 am.xls]Pane 1'!$F$37:$F$94</c:f>
              <c:numCache>
                <c:formatCode>0.00\%</c:formatCode>
                <c:ptCount val="58"/>
                <c:pt idx="0">
                  <c:v>0</c:v>
                </c:pt>
                <c:pt idx="1">
                  <c:v>-1.65</c:v>
                </c:pt>
                <c:pt idx="2">
                  <c:v>-2.41</c:v>
                </c:pt>
                <c:pt idx="3">
                  <c:v>-2.17</c:v>
                </c:pt>
                <c:pt idx="4">
                  <c:v>-3.48</c:v>
                </c:pt>
                <c:pt idx="5">
                  <c:v>-3.62</c:v>
                </c:pt>
                <c:pt idx="6">
                  <c:v>-2.93</c:v>
                </c:pt>
                <c:pt idx="7">
                  <c:v>-3.83</c:v>
                </c:pt>
                <c:pt idx="8">
                  <c:v>-4.6399999999999997</c:v>
                </c:pt>
                <c:pt idx="9">
                  <c:v>-6.15</c:v>
                </c:pt>
                <c:pt idx="10">
                  <c:v>-5.45</c:v>
                </c:pt>
                <c:pt idx="11">
                  <c:v>-5.0199999999999996</c:v>
                </c:pt>
                <c:pt idx="12">
                  <c:v>-4.2</c:v>
                </c:pt>
                <c:pt idx="13">
                  <c:v>-4.1500000000000004</c:v>
                </c:pt>
                <c:pt idx="14">
                  <c:v>-3.45</c:v>
                </c:pt>
                <c:pt idx="15">
                  <c:v>-3.31</c:v>
                </c:pt>
                <c:pt idx="16">
                  <c:v>-3.91</c:v>
                </c:pt>
                <c:pt idx="17">
                  <c:v>-3.71</c:v>
                </c:pt>
                <c:pt idx="18">
                  <c:v>-2.7</c:v>
                </c:pt>
                <c:pt idx="19">
                  <c:v>-2.23</c:v>
                </c:pt>
                <c:pt idx="20">
                  <c:v>-3.91</c:v>
                </c:pt>
                <c:pt idx="21">
                  <c:v>-5.19</c:v>
                </c:pt>
                <c:pt idx="22">
                  <c:v>-6.64</c:v>
                </c:pt>
                <c:pt idx="23">
                  <c:v>-7.22</c:v>
                </c:pt>
                <c:pt idx="24">
                  <c:v>-6.58</c:v>
                </c:pt>
                <c:pt idx="25">
                  <c:v>-6.93</c:v>
                </c:pt>
                <c:pt idx="26">
                  <c:v>-7.13</c:v>
                </c:pt>
                <c:pt idx="27">
                  <c:v>-8.81</c:v>
                </c:pt>
                <c:pt idx="28">
                  <c:v>-7.19</c:v>
                </c:pt>
                <c:pt idx="29">
                  <c:v>-6.18</c:v>
                </c:pt>
                <c:pt idx="30">
                  <c:v>-5.57</c:v>
                </c:pt>
                <c:pt idx="31">
                  <c:v>-3.33</c:v>
                </c:pt>
                <c:pt idx="32">
                  <c:v>-2.06</c:v>
                </c:pt>
                <c:pt idx="33">
                  <c:v>-2.35</c:v>
                </c:pt>
                <c:pt idx="34">
                  <c:v>-2.4900000000000002</c:v>
                </c:pt>
                <c:pt idx="35">
                  <c:v>-2.38</c:v>
                </c:pt>
                <c:pt idx="36">
                  <c:v>-2.78</c:v>
                </c:pt>
                <c:pt idx="37">
                  <c:v>-1.68</c:v>
                </c:pt>
                <c:pt idx="38">
                  <c:v>-1.83</c:v>
                </c:pt>
                <c:pt idx="39">
                  <c:v>0.03</c:v>
                </c:pt>
                <c:pt idx="40">
                  <c:v>0.57999999999999996</c:v>
                </c:pt>
                <c:pt idx="41">
                  <c:v>0.99</c:v>
                </c:pt>
                <c:pt idx="42">
                  <c:v>1.51</c:v>
                </c:pt>
                <c:pt idx="43">
                  <c:v>1.91</c:v>
                </c:pt>
                <c:pt idx="44">
                  <c:v>1.86</c:v>
                </c:pt>
                <c:pt idx="45">
                  <c:v>2.2599999999999998</c:v>
                </c:pt>
                <c:pt idx="46">
                  <c:v>2.58</c:v>
                </c:pt>
                <c:pt idx="47">
                  <c:v>2.23</c:v>
                </c:pt>
                <c:pt idx="48">
                  <c:v>2.2000000000000002</c:v>
                </c:pt>
                <c:pt idx="49">
                  <c:v>2.93</c:v>
                </c:pt>
                <c:pt idx="50">
                  <c:v>4.09</c:v>
                </c:pt>
                <c:pt idx="51">
                  <c:v>4.87</c:v>
                </c:pt>
                <c:pt idx="52">
                  <c:v>4.76</c:v>
                </c:pt>
                <c:pt idx="53">
                  <c:v>4.2300000000000004</c:v>
                </c:pt>
                <c:pt idx="54">
                  <c:v>3.71</c:v>
                </c:pt>
                <c:pt idx="55">
                  <c:v>4.2</c:v>
                </c:pt>
                <c:pt idx="56">
                  <c:v>4.76</c:v>
                </c:pt>
                <c:pt idx="57">
                  <c:v>5.39</c:v>
                </c:pt>
              </c:numCache>
            </c:numRef>
          </c:val>
          <c:smooth val="0"/>
          <c:extLst>
            <c:ext xmlns:c16="http://schemas.microsoft.com/office/drawing/2014/chart" uri="{C3380CC4-5D6E-409C-BE32-E72D297353CC}">
              <c16:uniqueId val="{00000004-E8E8-42B6-97F9-0CB3FB811072}"/>
            </c:ext>
          </c:extLst>
        </c:ser>
        <c:ser>
          <c:idx val="5"/>
          <c:order val="5"/>
          <c:tx>
            <c:v>The Select Sector SPDR Trust - The Consumer Staples Select Sector SPDR Fund (ARCA:XLP) - Share Pricing</c:v>
          </c:tx>
          <c:spPr>
            <a:ln w="3175">
              <a:solidFill>
                <a:srgbClr val="660066"/>
              </a:solidFill>
              <a:prstDash val="solid"/>
            </a:ln>
          </c:spPr>
          <c:marker>
            <c:symbol val="none"/>
          </c:marker>
          <c:cat>
            <c:numRef>
              <c:f>'[Charting Excel Export - Dec 12th 2023 11_38_15 am.xls]Pane 1'!$A$37:$A$94</c:f>
              <c:numCache>
                <c:formatCode>[$-409]mmm\-dd\-yyyy;@</c:formatCode>
                <c:ptCount val="58"/>
                <c:pt idx="0">
                  <c:v>45189</c:v>
                </c:pt>
                <c:pt idx="1">
                  <c:v>45190</c:v>
                </c:pt>
                <c:pt idx="2">
                  <c:v>45191</c:v>
                </c:pt>
                <c:pt idx="3">
                  <c:v>45194</c:v>
                </c:pt>
                <c:pt idx="4">
                  <c:v>45195</c:v>
                </c:pt>
                <c:pt idx="5">
                  <c:v>45196</c:v>
                </c:pt>
                <c:pt idx="6">
                  <c:v>45197</c:v>
                </c:pt>
                <c:pt idx="7">
                  <c:v>45198</c:v>
                </c:pt>
                <c:pt idx="8">
                  <c:v>45201</c:v>
                </c:pt>
                <c:pt idx="9">
                  <c:v>45202</c:v>
                </c:pt>
                <c:pt idx="10">
                  <c:v>45203</c:v>
                </c:pt>
                <c:pt idx="11">
                  <c:v>45204</c:v>
                </c:pt>
                <c:pt idx="12">
                  <c:v>45205</c:v>
                </c:pt>
                <c:pt idx="13">
                  <c:v>45208</c:v>
                </c:pt>
                <c:pt idx="14">
                  <c:v>45209</c:v>
                </c:pt>
                <c:pt idx="15">
                  <c:v>45210</c:v>
                </c:pt>
                <c:pt idx="16">
                  <c:v>45211</c:v>
                </c:pt>
                <c:pt idx="17">
                  <c:v>45212</c:v>
                </c:pt>
                <c:pt idx="18">
                  <c:v>45215</c:v>
                </c:pt>
                <c:pt idx="19">
                  <c:v>45216</c:v>
                </c:pt>
                <c:pt idx="20">
                  <c:v>45217</c:v>
                </c:pt>
                <c:pt idx="21">
                  <c:v>45218</c:v>
                </c:pt>
                <c:pt idx="22">
                  <c:v>45219</c:v>
                </c:pt>
                <c:pt idx="23">
                  <c:v>45222</c:v>
                </c:pt>
                <c:pt idx="24">
                  <c:v>45223</c:v>
                </c:pt>
                <c:pt idx="25">
                  <c:v>45224</c:v>
                </c:pt>
                <c:pt idx="26">
                  <c:v>45225</c:v>
                </c:pt>
                <c:pt idx="27">
                  <c:v>45226</c:v>
                </c:pt>
                <c:pt idx="28">
                  <c:v>45229</c:v>
                </c:pt>
                <c:pt idx="29">
                  <c:v>45230</c:v>
                </c:pt>
                <c:pt idx="30">
                  <c:v>45231</c:v>
                </c:pt>
                <c:pt idx="31">
                  <c:v>45232</c:v>
                </c:pt>
                <c:pt idx="32">
                  <c:v>45233</c:v>
                </c:pt>
                <c:pt idx="33">
                  <c:v>45236</c:v>
                </c:pt>
                <c:pt idx="34">
                  <c:v>45237</c:v>
                </c:pt>
                <c:pt idx="35">
                  <c:v>45238</c:v>
                </c:pt>
                <c:pt idx="36">
                  <c:v>45239</c:v>
                </c:pt>
                <c:pt idx="37">
                  <c:v>45240</c:v>
                </c:pt>
                <c:pt idx="38">
                  <c:v>45243</c:v>
                </c:pt>
                <c:pt idx="39">
                  <c:v>45244</c:v>
                </c:pt>
                <c:pt idx="40">
                  <c:v>45245</c:v>
                </c:pt>
                <c:pt idx="41">
                  <c:v>45246</c:v>
                </c:pt>
                <c:pt idx="42">
                  <c:v>45247</c:v>
                </c:pt>
                <c:pt idx="43">
                  <c:v>45250</c:v>
                </c:pt>
                <c:pt idx="44">
                  <c:v>45251</c:v>
                </c:pt>
                <c:pt idx="45">
                  <c:v>45252</c:v>
                </c:pt>
                <c:pt idx="46">
                  <c:v>45254</c:v>
                </c:pt>
                <c:pt idx="47">
                  <c:v>45257</c:v>
                </c:pt>
                <c:pt idx="48">
                  <c:v>45258</c:v>
                </c:pt>
                <c:pt idx="49">
                  <c:v>45259</c:v>
                </c:pt>
                <c:pt idx="50">
                  <c:v>45260</c:v>
                </c:pt>
                <c:pt idx="51">
                  <c:v>45261</c:v>
                </c:pt>
                <c:pt idx="52">
                  <c:v>45264</c:v>
                </c:pt>
                <c:pt idx="53">
                  <c:v>45265</c:v>
                </c:pt>
                <c:pt idx="54">
                  <c:v>45266</c:v>
                </c:pt>
                <c:pt idx="55">
                  <c:v>45267</c:v>
                </c:pt>
                <c:pt idx="56">
                  <c:v>45268</c:v>
                </c:pt>
                <c:pt idx="57">
                  <c:v>45271</c:v>
                </c:pt>
              </c:numCache>
            </c:numRef>
          </c:cat>
          <c:val>
            <c:numRef>
              <c:f>'[Charting Excel Export - Dec 12th 2023 11_38_15 am.xls]Pane 1'!$G$37:$G$94</c:f>
              <c:numCache>
                <c:formatCode>0.00\%</c:formatCode>
                <c:ptCount val="58"/>
                <c:pt idx="0">
                  <c:v>0</c:v>
                </c:pt>
                <c:pt idx="1">
                  <c:v>-1.29</c:v>
                </c:pt>
                <c:pt idx="2">
                  <c:v>-1.82</c:v>
                </c:pt>
                <c:pt idx="3">
                  <c:v>-2.17</c:v>
                </c:pt>
                <c:pt idx="4">
                  <c:v>-2.9</c:v>
                </c:pt>
                <c:pt idx="5">
                  <c:v>-3.7</c:v>
                </c:pt>
                <c:pt idx="6">
                  <c:v>-3.4</c:v>
                </c:pt>
                <c:pt idx="7">
                  <c:v>-3.68</c:v>
                </c:pt>
                <c:pt idx="8">
                  <c:v>-4.34</c:v>
                </c:pt>
                <c:pt idx="9">
                  <c:v>-5.03</c:v>
                </c:pt>
                <c:pt idx="10">
                  <c:v>-4.2699999999999996</c:v>
                </c:pt>
                <c:pt idx="11">
                  <c:v>-6.16</c:v>
                </c:pt>
                <c:pt idx="12">
                  <c:v>-6.68</c:v>
                </c:pt>
                <c:pt idx="13">
                  <c:v>-6.59</c:v>
                </c:pt>
                <c:pt idx="14">
                  <c:v>-5.64</c:v>
                </c:pt>
                <c:pt idx="15">
                  <c:v>-6.28</c:v>
                </c:pt>
                <c:pt idx="16">
                  <c:v>-7.31</c:v>
                </c:pt>
                <c:pt idx="17">
                  <c:v>-6.49</c:v>
                </c:pt>
                <c:pt idx="18">
                  <c:v>-5.53</c:v>
                </c:pt>
                <c:pt idx="19">
                  <c:v>-5.12</c:v>
                </c:pt>
                <c:pt idx="20">
                  <c:v>-4.7699999999999996</c:v>
                </c:pt>
                <c:pt idx="21">
                  <c:v>-5.47</c:v>
                </c:pt>
                <c:pt idx="22">
                  <c:v>-5.84</c:v>
                </c:pt>
                <c:pt idx="23">
                  <c:v>-6.02</c:v>
                </c:pt>
                <c:pt idx="24">
                  <c:v>-5.22</c:v>
                </c:pt>
                <c:pt idx="25">
                  <c:v>-4.9000000000000004</c:v>
                </c:pt>
                <c:pt idx="26">
                  <c:v>-5.52</c:v>
                </c:pt>
                <c:pt idx="27">
                  <c:v>-6.8</c:v>
                </c:pt>
                <c:pt idx="28">
                  <c:v>-5.35</c:v>
                </c:pt>
                <c:pt idx="29">
                  <c:v>-5.01</c:v>
                </c:pt>
                <c:pt idx="30">
                  <c:v>-5.1100000000000003</c:v>
                </c:pt>
                <c:pt idx="31">
                  <c:v>-3.88</c:v>
                </c:pt>
                <c:pt idx="32">
                  <c:v>-3.77</c:v>
                </c:pt>
                <c:pt idx="33">
                  <c:v>-3.61</c:v>
                </c:pt>
                <c:pt idx="34">
                  <c:v>-3.37</c:v>
                </c:pt>
                <c:pt idx="35">
                  <c:v>-3.75</c:v>
                </c:pt>
                <c:pt idx="36">
                  <c:v>-4.1399999999999997</c:v>
                </c:pt>
                <c:pt idx="37">
                  <c:v>-3.47</c:v>
                </c:pt>
                <c:pt idx="38">
                  <c:v>-3.16</c:v>
                </c:pt>
                <c:pt idx="39">
                  <c:v>-2.17</c:v>
                </c:pt>
                <c:pt idx="40">
                  <c:v>-1.39</c:v>
                </c:pt>
                <c:pt idx="41">
                  <c:v>-2.6</c:v>
                </c:pt>
                <c:pt idx="42">
                  <c:v>-2.73</c:v>
                </c:pt>
                <c:pt idx="43">
                  <c:v>-2.8</c:v>
                </c:pt>
                <c:pt idx="44">
                  <c:v>-2.5099999999999998</c:v>
                </c:pt>
                <c:pt idx="45">
                  <c:v>-1.81</c:v>
                </c:pt>
                <c:pt idx="46">
                  <c:v>-1.44</c:v>
                </c:pt>
                <c:pt idx="47">
                  <c:v>-1.72</c:v>
                </c:pt>
                <c:pt idx="48">
                  <c:v>-1.27</c:v>
                </c:pt>
                <c:pt idx="49">
                  <c:v>-2.0699999999999998</c:v>
                </c:pt>
                <c:pt idx="50">
                  <c:v>-1.0900000000000001</c:v>
                </c:pt>
                <c:pt idx="51">
                  <c:v>-0.69</c:v>
                </c:pt>
                <c:pt idx="52">
                  <c:v>-0.56000000000000005</c:v>
                </c:pt>
                <c:pt idx="53">
                  <c:v>-1.34</c:v>
                </c:pt>
                <c:pt idx="54">
                  <c:v>-1.6</c:v>
                </c:pt>
                <c:pt idx="55">
                  <c:v>-1.18</c:v>
                </c:pt>
                <c:pt idx="56">
                  <c:v>-1.86</c:v>
                </c:pt>
                <c:pt idx="57">
                  <c:v>-0.92</c:v>
                </c:pt>
              </c:numCache>
            </c:numRef>
          </c:val>
          <c:smooth val="0"/>
          <c:extLst>
            <c:ext xmlns:c16="http://schemas.microsoft.com/office/drawing/2014/chart" uri="{C3380CC4-5D6E-409C-BE32-E72D297353CC}">
              <c16:uniqueId val="{00000005-E8E8-42B6-97F9-0CB3FB811072}"/>
            </c:ext>
          </c:extLst>
        </c:ser>
        <c:ser>
          <c:idx val="6"/>
          <c:order val="6"/>
          <c:tx>
            <c:v>The Select Sector SPDR Trust - The Health Care Select Sector SPDR Fund (ARCA:XLV) - Share Pricing</c:v>
          </c:tx>
          <c:spPr>
            <a:ln w="3175">
              <a:solidFill>
                <a:srgbClr val="9999FF"/>
              </a:solidFill>
              <a:prstDash val="solid"/>
            </a:ln>
          </c:spPr>
          <c:marker>
            <c:symbol val="none"/>
          </c:marker>
          <c:cat>
            <c:numRef>
              <c:f>'[Charting Excel Export - Dec 12th 2023 11_38_15 am.xls]Pane 1'!$A$37:$A$94</c:f>
              <c:numCache>
                <c:formatCode>[$-409]mmm\-dd\-yyyy;@</c:formatCode>
                <c:ptCount val="58"/>
                <c:pt idx="0">
                  <c:v>45189</c:v>
                </c:pt>
                <c:pt idx="1">
                  <c:v>45190</c:v>
                </c:pt>
                <c:pt idx="2">
                  <c:v>45191</c:v>
                </c:pt>
                <c:pt idx="3">
                  <c:v>45194</c:v>
                </c:pt>
                <c:pt idx="4">
                  <c:v>45195</c:v>
                </c:pt>
                <c:pt idx="5">
                  <c:v>45196</c:v>
                </c:pt>
                <c:pt idx="6">
                  <c:v>45197</c:v>
                </c:pt>
                <c:pt idx="7">
                  <c:v>45198</c:v>
                </c:pt>
                <c:pt idx="8">
                  <c:v>45201</c:v>
                </c:pt>
                <c:pt idx="9">
                  <c:v>45202</c:v>
                </c:pt>
                <c:pt idx="10">
                  <c:v>45203</c:v>
                </c:pt>
                <c:pt idx="11">
                  <c:v>45204</c:v>
                </c:pt>
                <c:pt idx="12">
                  <c:v>45205</c:v>
                </c:pt>
                <c:pt idx="13">
                  <c:v>45208</c:v>
                </c:pt>
                <c:pt idx="14">
                  <c:v>45209</c:v>
                </c:pt>
                <c:pt idx="15">
                  <c:v>45210</c:v>
                </c:pt>
                <c:pt idx="16">
                  <c:v>45211</c:v>
                </c:pt>
                <c:pt idx="17">
                  <c:v>45212</c:v>
                </c:pt>
                <c:pt idx="18">
                  <c:v>45215</c:v>
                </c:pt>
                <c:pt idx="19">
                  <c:v>45216</c:v>
                </c:pt>
                <c:pt idx="20">
                  <c:v>45217</c:v>
                </c:pt>
                <c:pt idx="21">
                  <c:v>45218</c:v>
                </c:pt>
                <c:pt idx="22">
                  <c:v>45219</c:v>
                </c:pt>
                <c:pt idx="23">
                  <c:v>45222</c:v>
                </c:pt>
                <c:pt idx="24">
                  <c:v>45223</c:v>
                </c:pt>
                <c:pt idx="25">
                  <c:v>45224</c:v>
                </c:pt>
                <c:pt idx="26">
                  <c:v>45225</c:v>
                </c:pt>
                <c:pt idx="27">
                  <c:v>45226</c:v>
                </c:pt>
                <c:pt idx="28">
                  <c:v>45229</c:v>
                </c:pt>
                <c:pt idx="29">
                  <c:v>45230</c:v>
                </c:pt>
                <c:pt idx="30">
                  <c:v>45231</c:v>
                </c:pt>
                <c:pt idx="31">
                  <c:v>45232</c:v>
                </c:pt>
                <c:pt idx="32">
                  <c:v>45233</c:v>
                </c:pt>
                <c:pt idx="33">
                  <c:v>45236</c:v>
                </c:pt>
                <c:pt idx="34">
                  <c:v>45237</c:v>
                </c:pt>
                <c:pt idx="35">
                  <c:v>45238</c:v>
                </c:pt>
                <c:pt idx="36">
                  <c:v>45239</c:v>
                </c:pt>
                <c:pt idx="37">
                  <c:v>45240</c:v>
                </c:pt>
                <c:pt idx="38">
                  <c:v>45243</c:v>
                </c:pt>
                <c:pt idx="39">
                  <c:v>45244</c:v>
                </c:pt>
                <c:pt idx="40">
                  <c:v>45245</c:v>
                </c:pt>
                <c:pt idx="41">
                  <c:v>45246</c:v>
                </c:pt>
                <c:pt idx="42">
                  <c:v>45247</c:v>
                </c:pt>
                <c:pt idx="43">
                  <c:v>45250</c:v>
                </c:pt>
                <c:pt idx="44">
                  <c:v>45251</c:v>
                </c:pt>
                <c:pt idx="45">
                  <c:v>45252</c:v>
                </c:pt>
                <c:pt idx="46">
                  <c:v>45254</c:v>
                </c:pt>
                <c:pt idx="47">
                  <c:v>45257</c:v>
                </c:pt>
                <c:pt idx="48">
                  <c:v>45258</c:v>
                </c:pt>
                <c:pt idx="49">
                  <c:v>45259</c:v>
                </c:pt>
                <c:pt idx="50">
                  <c:v>45260</c:v>
                </c:pt>
                <c:pt idx="51">
                  <c:v>45261</c:v>
                </c:pt>
                <c:pt idx="52">
                  <c:v>45264</c:v>
                </c:pt>
                <c:pt idx="53">
                  <c:v>45265</c:v>
                </c:pt>
                <c:pt idx="54">
                  <c:v>45266</c:v>
                </c:pt>
                <c:pt idx="55">
                  <c:v>45267</c:v>
                </c:pt>
                <c:pt idx="56">
                  <c:v>45268</c:v>
                </c:pt>
                <c:pt idx="57">
                  <c:v>45271</c:v>
                </c:pt>
              </c:numCache>
            </c:numRef>
          </c:cat>
          <c:val>
            <c:numRef>
              <c:f>'[Charting Excel Export - Dec 12th 2023 11_38_15 am.xls]Pane 1'!$H$37:$H$94</c:f>
              <c:numCache>
                <c:formatCode>0.00\%</c:formatCode>
                <c:ptCount val="58"/>
                <c:pt idx="0">
                  <c:v>0</c:v>
                </c:pt>
                <c:pt idx="1">
                  <c:v>-0.87</c:v>
                </c:pt>
                <c:pt idx="2">
                  <c:v>-1.08</c:v>
                </c:pt>
                <c:pt idx="3">
                  <c:v>-0.54</c:v>
                </c:pt>
                <c:pt idx="4">
                  <c:v>-1.38</c:v>
                </c:pt>
                <c:pt idx="5">
                  <c:v>-1.88</c:v>
                </c:pt>
                <c:pt idx="6">
                  <c:v>-1.41</c:v>
                </c:pt>
                <c:pt idx="7">
                  <c:v>-2.15</c:v>
                </c:pt>
                <c:pt idx="8">
                  <c:v>-2.29</c:v>
                </c:pt>
                <c:pt idx="9">
                  <c:v>-3.15</c:v>
                </c:pt>
                <c:pt idx="10">
                  <c:v>-2.74</c:v>
                </c:pt>
                <c:pt idx="11">
                  <c:v>-2.21</c:v>
                </c:pt>
                <c:pt idx="12">
                  <c:v>-1.19</c:v>
                </c:pt>
                <c:pt idx="13">
                  <c:v>-0.84</c:v>
                </c:pt>
                <c:pt idx="14">
                  <c:v>-0.37</c:v>
                </c:pt>
                <c:pt idx="15">
                  <c:v>-0.81</c:v>
                </c:pt>
                <c:pt idx="16">
                  <c:v>-1.66</c:v>
                </c:pt>
                <c:pt idx="17">
                  <c:v>-1.05</c:v>
                </c:pt>
                <c:pt idx="18">
                  <c:v>-0.3</c:v>
                </c:pt>
                <c:pt idx="19">
                  <c:v>-0.44</c:v>
                </c:pt>
                <c:pt idx="20">
                  <c:v>-1.31</c:v>
                </c:pt>
                <c:pt idx="21">
                  <c:v>-2.2799999999999998</c:v>
                </c:pt>
                <c:pt idx="22">
                  <c:v>-2.67</c:v>
                </c:pt>
                <c:pt idx="23">
                  <c:v>-3.28</c:v>
                </c:pt>
                <c:pt idx="24">
                  <c:v>-2.98</c:v>
                </c:pt>
                <c:pt idx="25">
                  <c:v>-3.85</c:v>
                </c:pt>
                <c:pt idx="26">
                  <c:v>-4.8</c:v>
                </c:pt>
                <c:pt idx="27">
                  <c:v>-6.41</c:v>
                </c:pt>
                <c:pt idx="28">
                  <c:v>-5.88</c:v>
                </c:pt>
                <c:pt idx="29">
                  <c:v>-5.34</c:v>
                </c:pt>
                <c:pt idx="30">
                  <c:v>-5.15</c:v>
                </c:pt>
                <c:pt idx="31">
                  <c:v>-3.64</c:v>
                </c:pt>
                <c:pt idx="32">
                  <c:v>-3.16</c:v>
                </c:pt>
                <c:pt idx="33">
                  <c:v>-2.52</c:v>
                </c:pt>
                <c:pt idx="34">
                  <c:v>-2.4500000000000002</c:v>
                </c:pt>
                <c:pt idx="35">
                  <c:v>-2.58</c:v>
                </c:pt>
                <c:pt idx="36">
                  <c:v>-4.5999999999999996</c:v>
                </c:pt>
                <c:pt idx="37">
                  <c:v>-4.03</c:v>
                </c:pt>
                <c:pt idx="38">
                  <c:v>-3.47</c:v>
                </c:pt>
                <c:pt idx="39">
                  <c:v>-2.82</c:v>
                </c:pt>
                <c:pt idx="40">
                  <c:v>-2.74</c:v>
                </c:pt>
                <c:pt idx="41">
                  <c:v>-2.33</c:v>
                </c:pt>
                <c:pt idx="42">
                  <c:v>-2.52</c:v>
                </c:pt>
                <c:pt idx="43">
                  <c:v>-1.93</c:v>
                </c:pt>
                <c:pt idx="44">
                  <c:v>-1.34</c:v>
                </c:pt>
                <c:pt idx="45">
                  <c:v>-0.87</c:v>
                </c:pt>
                <c:pt idx="46">
                  <c:v>-0.33</c:v>
                </c:pt>
                <c:pt idx="47">
                  <c:v>-0.96</c:v>
                </c:pt>
                <c:pt idx="48">
                  <c:v>-1.47</c:v>
                </c:pt>
                <c:pt idx="49">
                  <c:v>-1.44</c:v>
                </c:pt>
                <c:pt idx="50">
                  <c:v>-0.2</c:v>
                </c:pt>
                <c:pt idx="51">
                  <c:v>0.2</c:v>
                </c:pt>
                <c:pt idx="52">
                  <c:v>0.39</c:v>
                </c:pt>
                <c:pt idx="53">
                  <c:v>0.26</c:v>
                </c:pt>
                <c:pt idx="54">
                  <c:v>0.33</c:v>
                </c:pt>
                <c:pt idx="55">
                  <c:v>0.21</c:v>
                </c:pt>
                <c:pt idx="56">
                  <c:v>0.38</c:v>
                </c:pt>
                <c:pt idx="57">
                  <c:v>1.04</c:v>
                </c:pt>
              </c:numCache>
            </c:numRef>
          </c:val>
          <c:smooth val="0"/>
          <c:extLst>
            <c:ext xmlns:c16="http://schemas.microsoft.com/office/drawing/2014/chart" uri="{C3380CC4-5D6E-409C-BE32-E72D297353CC}">
              <c16:uniqueId val="{00000006-E8E8-42B6-97F9-0CB3FB811072}"/>
            </c:ext>
          </c:extLst>
        </c:ser>
        <c:ser>
          <c:idx val="7"/>
          <c:order val="7"/>
          <c:tx>
            <c:v>The Select Sector SPDR Trust - The Communication Services Select Sector SPDR Fund (ARCA:XLC) - Share Pricing</c:v>
          </c:tx>
          <c:spPr>
            <a:ln w="3175">
              <a:solidFill>
                <a:srgbClr val="99CC00"/>
              </a:solidFill>
              <a:prstDash val="solid"/>
            </a:ln>
          </c:spPr>
          <c:marker>
            <c:symbol val="none"/>
          </c:marker>
          <c:cat>
            <c:numRef>
              <c:f>'[Charting Excel Export - Dec 12th 2023 11_38_15 am.xls]Pane 1'!$A$37:$A$94</c:f>
              <c:numCache>
                <c:formatCode>[$-409]mmm\-dd\-yyyy;@</c:formatCode>
                <c:ptCount val="58"/>
                <c:pt idx="0">
                  <c:v>45189</c:v>
                </c:pt>
                <c:pt idx="1">
                  <c:v>45190</c:v>
                </c:pt>
                <c:pt idx="2">
                  <c:v>45191</c:v>
                </c:pt>
                <c:pt idx="3">
                  <c:v>45194</c:v>
                </c:pt>
                <c:pt idx="4">
                  <c:v>45195</c:v>
                </c:pt>
                <c:pt idx="5">
                  <c:v>45196</c:v>
                </c:pt>
                <c:pt idx="6">
                  <c:v>45197</c:v>
                </c:pt>
                <c:pt idx="7">
                  <c:v>45198</c:v>
                </c:pt>
                <c:pt idx="8">
                  <c:v>45201</c:v>
                </c:pt>
                <c:pt idx="9">
                  <c:v>45202</c:v>
                </c:pt>
                <c:pt idx="10">
                  <c:v>45203</c:v>
                </c:pt>
                <c:pt idx="11">
                  <c:v>45204</c:v>
                </c:pt>
                <c:pt idx="12">
                  <c:v>45205</c:v>
                </c:pt>
                <c:pt idx="13">
                  <c:v>45208</c:v>
                </c:pt>
                <c:pt idx="14">
                  <c:v>45209</c:v>
                </c:pt>
                <c:pt idx="15">
                  <c:v>45210</c:v>
                </c:pt>
                <c:pt idx="16">
                  <c:v>45211</c:v>
                </c:pt>
                <c:pt idx="17">
                  <c:v>45212</c:v>
                </c:pt>
                <c:pt idx="18">
                  <c:v>45215</c:v>
                </c:pt>
                <c:pt idx="19">
                  <c:v>45216</c:v>
                </c:pt>
                <c:pt idx="20">
                  <c:v>45217</c:v>
                </c:pt>
                <c:pt idx="21">
                  <c:v>45218</c:v>
                </c:pt>
                <c:pt idx="22">
                  <c:v>45219</c:v>
                </c:pt>
                <c:pt idx="23">
                  <c:v>45222</c:v>
                </c:pt>
                <c:pt idx="24">
                  <c:v>45223</c:v>
                </c:pt>
                <c:pt idx="25">
                  <c:v>45224</c:v>
                </c:pt>
                <c:pt idx="26">
                  <c:v>45225</c:v>
                </c:pt>
                <c:pt idx="27">
                  <c:v>45226</c:v>
                </c:pt>
                <c:pt idx="28">
                  <c:v>45229</c:v>
                </c:pt>
                <c:pt idx="29">
                  <c:v>45230</c:v>
                </c:pt>
                <c:pt idx="30">
                  <c:v>45231</c:v>
                </c:pt>
                <c:pt idx="31">
                  <c:v>45232</c:v>
                </c:pt>
                <c:pt idx="32">
                  <c:v>45233</c:v>
                </c:pt>
                <c:pt idx="33">
                  <c:v>45236</c:v>
                </c:pt>
                <c:pt idx="34">
                  <c:v>45237</c:v>
                </c:pt>
                <c:pt idx="35">
                  <c:v>45238</c:v>
                </c:pt>
                <c:pt idx="36">
                  <c:v>45239</c:v>
                </c:pt>
                <c:pt idx="37">
                  <c:v>45240</c:v>
                </c:pt>
                <c:pt idx="38">
                  <c:v>45243</c:v>
                </c:pt>
                <c:pt idx="39">
                  <c:v>45244</c:v>
                </c:pt>
                <c:pt idx="40">
                  <c:v>45245</c:v>
                </c:pt>
                <c:pt idx="41">
                  <c:v>45246</c:v>
                </c:pt>
                <c:pt idx="42">
                  <c:v>45247</c:v>
                </c:pt>
                <c:pt idx="43">
                  <c:v>45250</c:v>
                </c:pt>
                <c:pt idx="44">
                  <c:v>45251</c:v>
                </c:pt>
                <c:pt idx="45">
                  <c:v>45252</c:v>
                </c:pt>
                <c:pt idx="46">
                  <c:v>45254</c:v>
                </c:pt>
                <c:pt idx="47">
                  <c:v>45257</c:v>
                </c:pt>
                <c:pt idx="48">
                  <c:v>45258</c:v>
                </c:pt>
                <c:pt idx="49">
                  <c:v>45259</c:v>
                </c:pt>
                <c:pt idx="50">
                  <c:v>45260</c:v>
                </c:pt>
                <c:pt idx="51">
                  <c:v>45261</c:v>
                </c:pt>
                <c:pt idx="52">
                  <c:v>45264</c:v>
                </c:pt>
                <c:pt idx="53">
                  <c:v>45265</c:v>
                </c:pt>
                <c:pt idx="54">
                  <c:v>45266</c:v>
                </c:pt>
                <c:pt idx="55">
                  <c:v>45267</c:v>
                </c:pt>
                <c:pt idx="56">
                  <c:v>45268</c:v>
                </c:pt>
                <c:pt idx="57">
                  <c:v>45271</c:v>
                </c:pt>
              </c:numCache>
            </c:numRef>
          </c:cat>
          <c:val>
            <c:numRef>
              <c:f>'[Charting Excel Export - Dec 12th 2023 11_38_15 am.xls]Pane 1'!$I$37:$I$94</c:f>
              <c:numCache>
                <c:formatCode>0.00\%</c:formatCode>
                <c:ptCount val="58"/>
                <c:pt idx="0">
                  <c:v>0</c:v>
                </c:pt>
                <c:pt idx="1">
                  <c:v>-1.23</c:v>
                </c:pt>
                <c:pt idx="2">
                  <c:v>-1.35</c:v>
                </c:pt>
                <c:pt idx="3">
                  <c:v>-1.1100000000000001</c:v>
                </c:pt>
                <c:pt idx="4">
                  <c:v>-2.21</c:v>
                </c:pt>
                <c:pt idx="5">
                  <c:v>-1.95</c:v>
                </c:pt>
                <c:pt idx="6">
                  <c:v>-0.87</c:v>
                </c:pt>
                <c:pt idx="7">
                  <c:v>-1.43</c:v>
                </c:pt>
                <c:pt idx="8">
                  <c:v>-0.69</c:v>
                </c:pt>
                <c:pt idx="9">
                  <c:v>-2.0299999999999998</c:v>
                </c:pt>
                <c:pt idx="10">
                  <c:v>-1.1000000000000001</c:v>
                </c:pt>
                <c:pt idx="11">
                  <c:v>-1.23</c:v>
                </c:pt>
                <c:pt idx="12">
                  <c:v>0.59</c:v>
                </c:pt>
                <c:pt idx="13">
                  <c:v>1.67</c:v>
                </c:pt>
                <c:pt idx="14">
                  <c:v>2.25</c:v>
                </c:pt>
                <c:pt idx="15">
                  <c:v>3.19</c:v>
                </c:pt>
                <c:pt idx="16">
                  <c:v>1.97</c:v>
                </c:pt>
                <c:pt idx="17">
                  <c:v>0.83</c:v>
                </c:pt>
                <c:pt idx="18">
                  <c:v>2.4500000000000002</c:v>
                </c:pt>
                <c:pt idx="19">
                  <c:v>2.81</c:v>
                </c:pt>
                <c:pt idx="20">
                  <c:v>1.04</c:v>
                </c:pt>
                <c:pt idx="21">
                  <c:v>0.93</c:v>
                </c:pt>
                <c:pt idx="22">
                  <c:v>0</c:v>
                </c:pt>
                <c:pt idx="23">
                  <c:v>0.53</c:v>
                </c:pt>
                <c:pt idx="24">
                  <c:v>1.71</c:v>
                </c:pt>
                <c:pt idx="25">
                  <c:v>-2.69</c:v>
                </c:pt>
                <c:pt idx="26">
                  <c:v>-4.8099999999999996</c:v>
                </c:pt>
                <c:pt idx="27">
                  <c:v>-5.16</c:v>
                </c:pt>
                <c:pt idx="28">
                  <c:v>-3.2</c:v>
                </c:pt>
                <c:pt idx="29">
                  <c:v>-2.71</c:v>
                </c:pt>
                <c:pt idx="30">
                  <c:v>-1.28</c:v>
                </c:pt>
                <c:pt idx="31">
                  <c:v>0.03</c:v>
                </c:pt>
                <c:pt idx="32">
                  <c:v>1.56</c:v>
                </c:pt>
                <c:pt idx="33">
                  <c:v>1.29</c:v>
                </c:pt>
                <c:pt idx="34">
                  <c:v>1.83</c:v>
                </c:pt>
                <c:pt idx="35">
                  <c:v>1.35</c:v>
                </c:pt>
                <c:pt idx="36">
                  <c:v>1.32</c:v>
                </c:pt>
                <c:pt idx="37">
                  <c:v>2.93</c:v>
                </c:pt>
                <c:pt idx="38">
                  <c:v>2.71</c:v>
                </c:pt>
                <c:pt idx="39">
                  <c:v>4.37</c:v>
                </c:pt>
                <c:pt idx="40">
                  <c:v>4.8899999999999997</c:v>
                </c:pt>
                <c:pt idx="41">
                  <c:v>5.35</c:v>
                </c:pt>
                <c:pt idx="42">
                  <c:v>5.34</c:v>
                </c:pt>
                <c:pt idx="43">
                  <c:v>6.52</c:v>
                </c:pt>
                <c:pt idx="44">
                  <c:v>6.16</c:v>
                </c:pt>
                <c:pt idx="45">
                  <c:v>7.04</c:v>
                </c:pt>
                <c:pt idx="46">
                  <c:v>6.67</c:v>
                </c:pt>
                <c:pt idx="47">
                  <c:v>6.01</c:v>
                </c:pt>
                <c:pt idx="48">
                  <c:v>6.27</c:v>
                </c:pt>
                <c:pt idx="49">
                  <c:v>5.5</c:v>
                </c:pt>
                <c:pt idx="50">
                  <c:v>4.8899999999999997</c:v>
                </c:pt>
                <c:pt idx="51">
                  <c:v>5.0999999999999996</c:v>
                </c:pt>
                <c:pt idx="52">
                  <c:v>4.04</c:v>
                </c:pt>
                <c:pt idx="53">
                  <c:v>3.56</c:v>
                </c:pt>
                <c:pt idx="54">
                  <c:v>3.29</c:v>
                </c:pt>
                <c:pt idx="55">
                  <c:v>5.46</c:v>
                </c:pt>
                <c:pt idx="56">
                  <c:v>5.95</c:v>
                </c:pt>
                <c:pt idx="57">
                  <c:v>5.14</c:v>
                </c:pt>
              </c:numCache>
            </c:numRef>
          </c:val>
          <c:smooth val="0"/>
          <c:extLst>
            <c:ext xmlns:c16="http://schemas.microsoft.com/office/drawing/2014/chart" uri="{C3380CC4-5D6E-409C-BE32-E72D297353CC}">
              <c16:uniqueId val="{00000007-E8E8-42B6-97F9-0CB3FB811072}"/>
            </c:ext>
          </c:extLst>
        </c:ser>
        <c:dLbls>
          <c:showLegendKey val="0"/>
          <c:showVal val="0"/>
          <c:showCatName val="0"/>
          <c:showSerName val="0"/>
          <c:showPercent val="0"/>
          <c:showBubbleSize val="0"/>
        </c:dLbls>
        <c:smooth val="0"/>
        <c:axId val="840270896"/>
        <c:axId val="1"/>
      </c:lineChart>
      <c:catAx>
        <c:axId val="840270896"/>
        <c:scaling>
          <c:orientation val="minMax"/>
        </c:scaling>
        <c:delete val="0"/>
        <c:axPos val="b"/>
        <c:majorGridlines>
          <c:spPr>
            <a:ln w="3175">
              <a:solidFill>
                <a:srgbClr val="C0C0C0"/>
              </a:solidFill>
              <a:prstDash val="solid"/>
            </a:ln>
          </c:spPr>
        </c:majorGridlines>
        <c:numFmt formatCode="[$-409]mmm\-dd\-yyyy;@" sourceLinked="1"/>
        <c:majorTickMark val="none"/>
        <c:minorTickMark val="none"/>
        <c:tickLblPos val="low"/>
        <c:spPr>
          <a:ln w="6350">
            <a:noFill/>
          </a:ln>
        </c:spPr>
        <c:txPr>
          <a:bodyPr rot="-2700000" vert="horz"/>
          <a:lstStyle/>
          <a:p>
            <a:pPr>
              <a:defRPr sz="1000" b="0" i="0" u="none" strike="noStrike" baseline="0">
                <a:solidFill>
                  <a:srgbClr val="000000"/>
                </a:solidFill>
                <a:latin typeface="Arial"/>
                <a:ea typeface="Arial"/>
                <a:cs typeface="Arial"/>
              </a:defRPr>
            </a:pPr>
            <a:endParaRPr lang="en-US"/>
          </a:p>
        </c:txPr>
        <c:crossAx val="1"/>
        <c:crosses val="autoZero"/>
        <c:auto val="0"/>
        <c:lblAlgn val="ctr"/>
        <c:lblOffset val="100"/>
        <c:tickMarkSkip val="3"/>
        <c:noMultiLvlLbl val="0"/>
      </c:catAx>
      <c:valAx>
        <c:axId val="1"/>
        <c:scaling>
          <c:orientation val="minMax"/>
          <c:max val="16"/>
          <c:min val="-13"/>
        </c:scaling>
        <c:delete val="0"/>
        <c:axPos val="l"/>
        <c:majorGridlines>
          <c:spPr>
            <a:ln w="3175">
              <a:solidFill>
                <a:srgbClr val="C0C0C0"/>
              </a:solidFill>
              <a:prstDash val="solid"/>
            </a:ln>
          </c:spPr>
        </c:majorGridlines>
        <c:numFmt formatCode="0.00\%" sourceLinked="1"/>
        <c:majorTickMark val="out"/>
        <c:minorTickMark val="none"/>
        <c:tickLblPos val="nextTo"/>
        <c:spPr>
          <a:ln w="6350">
            <a:noFill/>
          </a:ln>
        </c:spPr>
        <c:txPr>
          <a:bodyPr rot="0" vert="horz"/>
          <a:lstStyle/>
          <a:p>
            <a:pPr>
              <a:defRPr sz="1000" b="0" i="0" u="none" strike="noStrike" baseline="0">
                <a:solidFill>
                  <a:srgbClr val="000000"/>
                </a:solidFill>
                <a:latin typeface="Arial"/>
                <a:ea typeface="Arial"/>
                <a:cs typeface="Arial"/>
              </a:defRPr>
            </a:pPr>
            <a:endParaRPr lang="en-US"/>
          </a:p>
        </c:txPr>
        <c:crossAx val="840270896"/>
        <c:crosses val="autoZero"/>
        <c:crossBetween val="between"/>
      </c:valAx>
      <c:spPr>
        <a:solidFill>
          <a:srgbClr val="FFFFFF"/>
        </a:solidFill>
        <a:ln w="12700">
          <a:solidFill>
            <a:srgbClr val="808080"/>
          </a:solidFill>
          <a:prstDash val="solid"/>
        </a:ln>
      </c:spPr>
    </c:plotArea>
    <c:legend>
      <c:legendPos val="b"/>
      <c:layout>
        <c:manualLayout>
          <c:xMode val="edge"/>
          <c:yMode val="edge"/>
          <c:x val="0.20182449032664262"/>
          <c:y val="0.73915873008935873"/>
          <c:w val="0.6509294372697122"/>
          <c:h val="0.24687387387745327"/>
        </c:manualLayout>
      </c:layout>
      <c:overlay val="0"/>
      <c:spPr>
        <a:solidFill>
          <a:srgbClr val="FFFFFF"/>
        </a:solidFill>
        <a:ln w="3175">
          <a:solidFill>
            <a:srgbClr val="000000"/>
          </a:solidFill>
          <a:prstDash val="solid"/>
        </a:ln>
      </c:spPr>
      <c:txPr>
        <a:bodyPr/>
        <a:lstStyle/>
        <a:p>
          <a:pPr>
            <a:defRPr sz="1600" b="0" i="0" u="none" strike="noStrike" baseline="0">
              <a:solidFill>
                <a:srgbClr val="000000"/>
              </a:solidFill>
              <a:latin typeface="Arial" panose="020B0604020202020204" pitchFamily="34" charset="0"/>
              <a:ea typeface="Arial"/>
              <a:cs typeface="Arial" panose="020B0604020202020204" pitchFamily="34" charset="0"/>
            </a:defRPr>
          </a:pPr>
          <a:endParaRPr lang="en-US"/>
        </a:p>
      </c:txPr>
    </c:legend>
    <c:plotVisOnly val="1"/>
    <c:dispBlanksAs val="gap"/>
    <c:showDLblsOverMax val="0"/>
  </c:chart>
  <c:spPr>
    <a:solidFill>
      <a:srgbClr val="FFFFFF"/>
    </a:solidFill>
    <a:ln w="3175">
      <a:solidFill>
        <a:srgbClr val="000000"/>
      </a:solidFill>
      <a:prstDash val="solid"/>
    </a:ln>
  </c:spPr>
  <c:txPr>
    <a:bodyPr/>
    <a:lstStyle/>
    <a:p>
      <a:pPr>
        <a:defRPr sz="1000" b="0" i="0" u="none" strike="noStrike" baseline="0">
          <a:solidFill>
            <a:srgbClr val="000000"/>
          </a:solidFill>
          <a:latin typeface="Arial"/>
          <a:ea typeface="Arial"/>
          <a:cs typeface="Arial"/>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8712200" cy="566738"/>
          </a:xfrm>
          <a:prstGeom prst="rect">
            <a:avLst/>
          </a:prstGeom>
        </p:spPr>
        <p:txBody>
          <a:bodyPr vert="horz" lIns="91440" tIns="45720" rIns="91440" bIns="45720" rtlCol="0"/>
          <a:lstStyle>
            <a:lvl1pPr algn="l">
              <a:defRPr sz="1200" b="0" i="0">
                <a:latin typeface="Arial Narrow" panose="020B0604020202020204" pitchFamily="34" charset="0"/>
              </a:defRPr>
            </a:lvl1pPr>
          </a:lstStyle>
          <a:p>
            <a:endParaRPr lang="en-US" dirty="0"/>
          </a:p>
        </p:txBody>
      </p:sp>
      <p:sp>
        <p:nvSpPr>
          <p:cNvPr id="3" name="Date Placeholder 2"/>
          <p:cNvSpPr>
            <a:spLocks noGrp="1"/>
          </p:cNvSpPr>
          <p:nvPr>
            <p:ph type="dt" idx="1"/>
          </p:nvPr>
        </p:nvSpPr>
        <p:spPr>
          <a:xfrm>
            <a:off x="11387138" y="0"/>
            <a:ext cx="8712200" cy="566738"/>
          </a:xfrm>
          <a:prstGeom prst="rect">
            <a:avLst/>
          </a:prstGeom>
        </p:spPr>
        <p:txBody>
          <a:bodyPr vert="horz" lIns="91440" tIns="45720" rIns="91440" bIns="45720" rtlCol="0"/>
          <a:lstStyle>
            <a:lvl1pPr algn="r">
              <a:defRPr sz="1200" b="0" i="0">
                <a:latin typeface="Arial Narrow" panose="020B0604020202020204" pitchFamily="34" charset="0"/>
              </a:defRPr>
            </a:lvl1pPr>
          </a:lstStyle>
          <a:p>
            <a:fld id="{C19EAEC3-E136-0E4F-B565-676875AF28FE}" type="datetimeFigureOut">
              <a:rPr lang="en-US" smtClean="0"/>
              <a:pPr/>
              <a:t>8/27/2024</a:t>
            </a:fld>
            <a:endParaRPr lang="en-US" dirty="0"/>
          </a:p>
        </p:txBody>
      </p:sp>
      <p:sp>
        <p:nvSpPr>
          <p:cNvPr id="4" name="Slide Image Placeholder 3"/>
          <p:cNvSpPr>
            <a:spLocks noGrp="1" noRot="1" noChangeAspect="1"/>
          </p:cNvSpPr>
          <p:nvPr>
            <p:ph type="sldImg" idx="2"/>
          </p:nvPr>
        </p:nvSpPr>
        <p:spPr>
          <a:xfrm>
            <a:off x="6659563" y="1414463"/>
            <a:ext cx="6784975" cy="381635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2009775" y="5441950"/>
            <a:ext cx="16084550" cy="4454525"/>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10742613"/>
            <a:ext cx="8712200" cy="566737"/>
          </a:xfrm>
          <a:prstGeom prst="rect">
            <a:avLst/>
          </a:prstGeom>
        </p:spPr>
        <p:txBody>
          <a:bodyPr vert="horz" lIns="91440" tIns="45720" rIns="91440" bIns="45720" rtlCol="0" anchor="b"/>
          <a:lstStyle>
            <a:lvl1pPr algn="l">
              <a:defRPr sz="1200" b="0" i="0">
                <a:latin typeface="Arial Narrow" panose="020B0604020202020204" pitchFamily="34" charset="0"/>
              </a:defRPr>
            </a:lvl1pPr>
          </a:lstStyle>
          <a:p>
            <a:endParaRPr lang="en-US" dirty="0"/>
          </a:p>
        </p:txBody>
      </p:sp>
      <p:sp>
        <p:nvSpPr>
          <p:cNvPr id="7" name="Slide Number Placeholder 6"/>
          <p:cNvSpPr>
            <a:spLocks noGrp="1"/>
          </p:cNvSpPr>
          <p:nvPr>
            <p:ph type="sldNum" sz="quarter" idx="5"/>
          </p:nvPr>
        </p:nvSpPr>
        <p:spPr>
          <a:xfrm>
            <a:off x="11387138" y="10742613"/>
            <a:ext cx="8712200" cy="566737"/>
          </a:xfrm>
          <a:prstGeom prst="rect">
            <a:avLst/>
          </a:prstGeom>
        </p:spPr>
        <p:txBody>
          <a:bodyPr vert="horz" lIns="91440" tIns="45720" rIns="91440" bIns="45720" rtlCol="0" anchor="b"/>
          <a:lstStyle>
            <a:lvl1pPr algn="r">
              <a:defRPr sz="1200" b="0" i="0">
                <a:latin typeface="Arial Narrow" panose="020B0604020202020204" pitchFamily="34" charset="0"/>
              </a:defRPr>
            </a:lvl1pPr>
          </a:lstStyle>
          <a:p>
            <a:fld id="{19682FF6-6164-6042-96B5-3F81A442BF8F}" type="slidenum">
              <a:rPr lang="en-US" smtClean="0"/>
              <a:pPr/>
              <a:t>‹#›</a:t>
            </a:fld>
            <a:endParaRPr lang="en-US" dirty="0"/>
          </a:p>
        </p:txBody>
      </p:sp>
    </p:spTree>
    <p:extLst>
      <p:ext uri="{BB962C8B-B14F-4D97-AF65-F5344CB8AC3E}">
        <p14:creationId xmlns:p14="http://schemas.microsoft.com/office/powerpoint/2010/main" val="3994536974"/>
      </p:ext>
    </p:extLst>
  </p:cSld>
  <p:clrMap bg1="lt1" tx1="dk1" bg2="lt2" tx2="dk2" accent1="accent1" accent2="accent2" accent3="accent3" accent4="accent4" accent5="accent5" accent6="accent6" hlink="hlink" folHlink="folHlink"/>
  <p:notesStyle>
    <a:lvl1pPr marL="0" algn="l" defTabSz="913953" rtl="0" eaLnBrk="1" latinLnBrk="0" hangingPunct="1">
      <a:defRPr sz="1199" b="0" i="0" kern="1200">
        <a:solidFill>
          <a:schemeClr val="tx1"/>
        </a:solidFill>
        <a:latin typeface="Arial Narrow" panose="020B0604020202020204" pitchFamily="34" charset="0"/>
        <a:ea typeface="+mn-ea"/>
        <a:cs typeface="+mn-cs"/>
      </a:defRPr>
    </a:lvl1pPr>
    <a:lvl2pPr marL="456977" algn="l" defTabSz="913953" rtl="0" eaLnBrk="1" latinLnBrk="0" hangingPunct="1">
      <a:defRPr sz="1199" b="0" i="0" kern="1200">
        <a:solidFill>
          <a:schemeClr val="tx1"/>
        </a:solidFill>
        <a:latin typeface="Arial Narrow" panose="020B0604020202020204" pitchFamily="34" charset="0"/>
        <a:ea typeface="+mn-ea"/>
        <a:cs typeface="+mn-cs"/>
      </a:defRPr>
    </a:lvl2pPr>
    <a:lvl3pPr marL="913953" algn="l" defTabSz="913953" rtl="0" eaLnBrk="1" latinLnBrk="0" hangingPunct="1">
      <a:defRPr sz="1199" b="0" i="0" kern="1200">
        <a:solidFill>
          <a:schemeClr val="tx1"/>
        </a:solidFill>
        <a:latin typeface="Arial Narrow" panose="020B0604020202020204" pitchFamily="34" charset="0"/>
        <a:ea typeface="+mn-ea"/>
        <a:cs typeface="+mn-cs"/>
      </a:defRPr>
    </a:lvl3pPr>
    <a:lvl4pPr marL="1370930" algn="l" defTabSz="913953" rtl="0" eaLnBrk="1" latinLnBrk="0" hangingPunct="1">
      <a:defRPr sz="1199" b="0" i="0" kern="1200">
        <a:solidFill>
          <a:schemeClr val="tx1"/>
        </a:solidFill>
        <a:latin typeface="Arial Narrow" panose="020B0604020202020204" pitchFamily="34" charset="0"/>
        <a:ea typeface="+mn-ea"/>
        <a:cs typeface="+mn-cs"/>
      </a:defRPr>
    </a:lvl4pPr>
    <a:lvl5pPr marL="1827908" algn="l" defTabSz="913953" rtl="0" eaLnBrk="1" latinLnBrk="0" hangingPunct="1">
      <a:defRPr sz="1199" b="0" i="0" kern="1200">
        <a:solidFill>
          <a:schemeClr val="tx1"/>
        </a:solidFill>
        <a:latin typeface="Arial Narrow" panose="020B0604020202020204" pitchFamily="34" charset="0"/>
        <a:ea typeface="+mn-ea"/>
        <a:cs typeface="+mn-cs"/>
      </a:defRPr>
    </a:lvl5pPr>
    <a:lvl6pPr marL="2284885" algn="l" defTabSz="913953" rtl="0" eaLnBrk="1" latinLnBrk="0" hangingPunct="1">
      <a:defRPr sz="1199" kern="1200">
        <a:solidFill>
          <a:schemeClr val="tx1"/>
        </a:solidFill>
        <a:latin typeface="+mn-lt"/>
        <a:ea typeface="+mn-ea"/>
        <a:cs typeface="+mn-cs"/>
      </a:defRPr>
    </a:lvl6pPr>
    <a:lvl7pPr marL="2741861" algn="l" defTabSz="913953" rtl="0" eaLnBrk="1" latinLnBrk="0" hangingPunct="1">
      <a:defRPr sz="1199" kern="1200">
        <a:solidFill>
          <a:schemeClr val="tx1"/>
        </a:solidFill>
        <a:latin typeface="+mn-lt"/>
        <a:ea typeface="+mn-ea"/>
        <a:cs typeface="+mn-cs"/>
      </a:defRPr>
    </a:lvl7pPr>
    <a:lvl8pPr marL="3198838" algn="l" defTabSz="913953" rtl="0" eaLnBrk="1" latinLnBrk="0" hangingPunct="1">
      <a:defRPr sz="1199" kern="1200">
        <a:solidFill>
          <a:schemeClr val="tx1"/>
        </a:solidFill>
        <a:latin typeface="+mn-lt"/>
        <a:ea typeface="+mn-ea"/>
        <a:cs typeface="+mn-cs"/>
      </a:defRPr>
    </a:lvl8pPr>
    <a:lvl9pPr marL="3655815" algn="l" defTabSz="913953" rtl="0" eaLnBrk="1" latinLnBrk="0" hangingPunct="1">
      <a:defRPr sz="1199"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661150" y="1414463"/>
            <a:ext cx="6781800" cy="38163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9682FF6-6164-6042-96B5-3F81A442BF8F}" type="slidenum">
              <a:rPr lang="en-US" smtClean="0"/>
              <a:t>1</a:t>
            </a:fld>
            <a:endParaRPr lang="en-US"/>
          </a:p>
        </p:txBody>
      </p:sp>
    </p:spTree>
    <p:extLst>
      <p:ext uri="{BB962C8B-B14F-4D97-AF65-F5344CB8AC3E}">
        <p14:creationId xmlns:p14="http://schemas.microsoft.com/office/powerpoint/2010/main" val="10074797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9682FF6-6164-6042-96B5-3F81A442BF8F}" type="slidenum">
              <a:rPr lang="en-US" smtClean="0"/>
              <a:pPr/>
              <a:t>31</a:t>
            </a:fld>
            <a:endParaRPr lang="en-US" dirty="0"/>
          </a:p>
        </p:txBody>
      </p:sp>
    </p:spTree>
    <p:extLst>
      <p:ext uri="{BB962C8B-B14F-4D97-AF65-F5344CB8AC3E}">
        <p14:creationId xmlns:p14="http://schemas.microsoft.com/office/powerpoint/2010/main" val="7927493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9682FF6-6164-6042-96B5-3F81A442BF8F}" type="slidenum">
              <a:rPr lang="en-US" smtClean="0"/>
              <a:pPr/>
              <a:t>32</a:t>
            </a:fld>
            <a:endParaRPr lang="en-US" dirty="0"/>
          </a:p>
        </p:txBody>
      </p:sp>
    </p:spTree>
    <p:extLst>
      <p:ext uri="{BB962C8B-B14F-4D97-AF65-F5344CB8AC3E}">
        <p14:creationId xmlns:p14="http://schemas.microsoft.com/office/powerpoint/2010/main" val="7409272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9682FF6-6164-6042-96B5-3F81A442BF8F}" type="slidenum">
              <a:rPr lang="en-US" smtClean="0"/>
              <a:pPr/>
              <a:t>76</a:t>
            </a:fld>
            <a:endParaRPr lang="en-US" dirty="0"/>
          </a:p>
        </p:txBody>
      </p:sp>
    </p:spTree>
    <p:extLst>
      <p:ext uri="{BB962C8B-B14F-4D97-AF65-F5344CB8AC3E}">
        <p14:creationId xmlns:p14="http://schemas.microsoft.com/office/powerpoint/2010/main" val="14906913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emf"/><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Subtitle 2">
            <a:extLst>
              <a:ext uri="{FF2B5EF4-FFF2-40B4-BE49-F238E27FC236}">
                <a16:creationId xmlns:a16="http://schemas.microsoft.com/office/drawing/2014/main" id="{9CB3DC8C-D4DA-C046-8093-C93044DDF703}"/>
              </a:ext>
            </a:extLst>
          </p:cNvPr>
          <p:cNvSpPr>
            <a:spLocks noGrp="1"/>
          </p:cNvSpPr>
          <p:nvPr>
            <p:ph type="subTitle" idx="1"/>
          </p:nvPr>
        </p:nvSpPr>
        <p:spPr>
          <a:xfrm>
            <a:off x="1005205" y="4289437"/>
            <a:ext cx="18093690" cy="4506723"/>
          </a:xfrm>
          <a:prstGeom prst="rect">
            <a:avLst/>
          </a:prstGeom>
        </p:spPr>
        <p:txBody>
          <a:bodyPr/>
          <a:lstStyle>
            <a:lvl1pPr marL="0" indent="0" algn="l">
              <a:buNone/>
              <a:defRPr sz="3958" b="0" i="0">
                <a:latin typeface="Arial Narrow" panose="020B0604020202020204" pitchFamily="34" charset="0"/>
              </a:defRPr>
            </a:lvl1pPr>
            <a:lvl2pPr marL="753969" indent="0" algn="ctr">
              <a:buNone/>
              <a:defRPr sz="3298"/>
            </a:lvl2pPr>
            <a:lvl3pPr marL="1507937" indent="0" algn="ctr">
              <a:buNone/>
              <a:defRPr sz="2968"/>
            </a:lvl3pPr>
            <a:lvl4pPr marL="2261906" indent="0" algn="ctr">
              <a:buNone/>
              <a:defRPr sz="2639"/>
            </a:lvl4pPr>
            <a:lvl5pPr marL="3015874" indent="0" algn="ctr">
              <a:buNone/>
              <a:defRPr sz="2639"/>
            </a:lvl5pPr>
            <a:lvl6pPr marL="3769843" indent="0" algn="ctr">
              <a:buNone/>
              <a:defRPr sz="2639"/>
            </a:lvl6pPr>
            <a:lvl7pPr marL="4523811" indent="0" algn="ctr">
              <a:buNone/>
              <a:defRPr sz="2639"/>
            </a:lvl7pPr>
            <a:lvl8pPr marL="5277780" indent="0" algn="ctr">
              <a:buNone/>
              <a:defRPr sz="2639"/>
            </a:lvl8pPr>
            <a:lvl9pPr marL="6031748" indent="0" algn="ctr">
              <a:buNone/>
              <a:defRPr sz="2639"/>
            </a:lvl9pPr>
          </a:lstStyle>
          <a:p>
            <a:r>
              <a:rPr lang="en-US" dirty="0"/>
              <a:t>Click to edit Master subtitle style</a:t>
            </a:r>
          </a:p>
        </p:txBody>
      </p:sp>
      <p:sp>
        <p:nvSpPr>
          <p:cNvPr id="5" name="Title 1">
            <a:extLst>
              <a:ext uri="{FF2B5EF4-FFF2-40B4-BE49-F238E27FC236}">
                <a16:creationId xmlns:a16="http://schemas.microsoft.com/office/drawing/2014/main" id="{9D6EAFF9-D256-914B-B720-9AB77B5D3470}"/>
              </a:ext>
            </a:extLst>
          </p:cNvPr>
          <p:cNvSpPr>
            <a:spLocks noGrp="1"/>
          </p:cNvSpPr>
          <p:nvPr>
            <p:ph type="ctrTitle"/>
          </p:nvPr>
        </p:nvSpPr>
        <p:spPr>
          <a:xfrm>
            <a:off x="1005205" y="1507913"/>
            <a:ext cx="18093690" cy="2429416"/>
          </a:xfrm>
          <a:prstGeom prst="rect">
            <a:avLst/>
          </a:prstGeom>
        </p:spPr>
        <p:txBody>
          <a:bodyPr anchor="b"/>
          <a:lstStyle>
            <a:lvl1pPr algn="l">
              <a:lnSpc>
                <a:spcPct val="80000"/>
              </a:lnSpc>
              <a:defRPr sz="6600" b="1" i="0" cap="all" baseline="0">
                <a:solidFill>
                  <a:srgbClr val="00B385"/>
                </a:solidFill>
                <a:latin typeface="Arial Black" panose="020B0604020202020204" pitchFamily="34" charset="0"/>
              </a:defRPr>
            </a:lvl1pPr>
          </a:lstStyle>
          <a:p>
            <a:r>
              <a:rPr lang="en-US" dirty="0"/>
              <a:t>Click to edit Master 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7BA0DEE8-C1B9-174E-B489-FB4ED4378D0F}"/>
              </a:ext>
            </a:extLst>
          </p:cNvPr>
          <p:cNvSpPr>
            <a:spLocks noGrp="1"/>
          </p:cNvSpPr>
          <p:nvPr>
            <p:ph type="ctrTitle"/>
          </p:nvPr>
        </p:nvSpPr>
        <p:spPr>
          <a:xfrm>
            <a:off x="1005205" y="1507913"/>
            <a:ext cx="18093690" cy="2429416"/>
          </a:xfrm>
          <a:prstGeom prst="rect">
            <a:avLst/>
          </a:prstGeom>
        </p:spPr>
        <p:txBody>
          <a:bodyPr anchor="b"/>
          <a:lstStyle>
            <a:lvl1pPr algn="l">
              <a:lnSpc>
                <a:spcPct val="80000"/>
              </a:lnSpc>
              <a:defRPr sz="9895" b="1" i="0" cap="all" baseline="0">
                <a:solidFill>
                  <a:srgbClr val="00B385"/>
                </a:solidFill>
                <a:latin typeface="Arial Black"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27467515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4E208E1-99F7-BA4D-B8BD-F5D7F1C1E06A}"/>
              </a:ext>
            </a:extLst>
          </p:cNvPr>
          <p:cNvSpPr>
            <a:spLocks noGrp="1"/>
          </p:cNvSpPr>
          <p:nvPr>
            <p:ph idx="1"/>
          </p:nvPr>
        </p:nvSpPr>
        <p:spPr>
          <a:xfrm>
            <a:off x="8711777" y="1628338"/>
            <a:ext cx="10013658" cy="7544802"/>
          </a:xfrm>
          <a:prstGeom prst="rect">
            <a:avLst/>
          </a:prstGeom>
        </p:spPr>
        <p:txBody>
          <a:bodyPr/>
          <a:lstStyle>
            <a:lvl1pPr>
              <a:defRPr sz="5277" b="0" i="0">
                <a:latin typeface="Arial Narrow" panose="020B0604020202020204" pitchFamily="34" charset="0"/>
              </a:defRPr>
            </a:lvl1pPr>
            <a:lvl2pPr>
              <a:defRPr sz="4617" b="0" i="0">
                <a:latin typeface="Arial Narrow" panose="020B0604020202020204" pitchFamily="34" charset="0"/>
              </a:defRPr>
            </a:lvl2pPr>
            <a:lvl3pPr>
              <a:defRPr sz="3958" b="0" i="0">
                <a:latin typeface="Arial Narrow" panose="020B0604020202020204" pitchFamily="34" charset="0"/>
              </a:defRPr>
            </a:lvl3pPr>
            <a:lvl4pPr>
              <a:defRPr sz="3298" b="0" i="0">
                <a:latin typeface="Arial Narrow" panose="020B0604020202020204" pitchFamily="34" charset="0"/>
              </a:defRPr>
            </a:lvl4pPr>
            <a:lvl5pPr>
              <a:defRPr sz="3298" b="0" i="0">
                <a:latin typeface="Arial Narrow" panose="020B0604020202020204" pitchFamily="34" charset="0"/>
              </a:defRPr>
            </a:lvl5pPr>
            <a:lvl6pPr>
              <a:defRPr sz="3298"/>
            </a:lvl6pPr>
            <a:lvl7pPr>
              <a:defRPr sz="3298"/>
            </a:lvl7pPr>
            <a:lvl8pPr>
              <a:defRPr sz="3298"/>
            </a:lvl8pPr>
            <a:lvl9pPr>
              <a:defRPr sz="3298"/>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C3861AA0-89AF-3142-957F-E1D12BB512F8}"/>
              </a:ext>
            </a:extLst>
          </p:cNvPr>
          <p:cNvSpPr>
            <a:spLocks noGrp="1"/>
          </p:cNvSpPr>
          <p:nvPr>
            <p:ph type="body" sz="half" idx="2"/>
          </p:nvPr>
        </p:nvSpPr>
        <p:spPr>
          <a:xfrm>
            <a:off x="1385649" y="4523740"/>
            <a:ext cx="6778153" cy="4649399"/>
          </a:xfrm>
          <a:prstGeom prst="rect">
            <a:avLst/>
          </a:prstGeom>
        </p:spPr>
        <p:txBody>
          <a:bodyPr/>
          <a:lstStyle>
            <a:lvl1pPr marL="0" indent="0">
              <a:buNone/>
              <a:defRPr sz="2639" b="0" i="0">
                <a:latin typeface="Arial Narrow" panose="020B0604020202020204" pitchFamily="34" charset="0"/>
              </a:defRPr>
            </a:lvl1pPr>
            <a:lvl2pPr marL="753969" indent="0">
              <a:buNone/>
              <a:defRPr sz="2309"/>
            </a:lvl2pPr>
            <a:lvl3pPr marL="1507937" indent="0">
              <a:buNone/>
              <a:defRPr sz="1979"/>
            </a:lvl3pPr>
            <a:lvl4pPr marL="2261906" indent="0">
              <a:buNone/>
              <a:defRPr sz="1649"/>
            </a:lvl4pPr>
            <a:lvl5pPr marL="3015874" indent="0">
              <a:buNone/>
              <a:defRPr sz="1649"/>
            </a:lvl5pPr>
            <a:lvl6pPr marL="3769843" indent="0">
              <a:buNone/>
              <a:defRPr sz="1649"/>
            </a:lvl6pPr>
            <a:lvl7pPr marL="4523811" indent="0">
              <a:buNone/>
              <a:defRPr sz="1649"/>
            </a:lvl7pPr>
            <a:lvl8pPr marL="5277780" indent="0">
              <a:buNone/>
              <a:defRPr sz="1649"/>
            </a:lvl8pPr>
            <a:lvl9pPr marL="6031748" indent="0">
              <a:buNone/>
              <a:defRPr sz="1649"/>
            </a:lvl9pPr>
          </a:lstStyle>
          <a:p>
            <a:pPr lvl="0"/>
            <a:r>
              <a:rPr lang="en-US" dirty="0"/>
              <a:t>Click to edit Master text styles</a:t>
            </a:r>
          </a:p>
        </p:txBody>
      </p:sp>
      <p:sp>
        <p:nvSpPr>
          <p:cNvPr id="8" name="Title 1">
            <a:extLst>
              <a:ext uri="{FF2B5EF4-FFF2-40B4-BE49-F238E27FC236}">
                <a16:creationId xmlns:a16="http://schemas.microsoft.com/office/drawing/2014/main" id="{1D33E749-31CB-D04F-A6B6-75E745F84106}"/>
              </a:ext>
            </a:extLst>
          </p:cNvPr>
          <p:cNvSpPr>
            <a:spLocks noGrp="1"/>
          </p:cNvSpPr>
          <p:nvPr>
            <p:ph type="ctrTitle"/>
          </p:nvPr>
        </p:nvSpPr>
        <p:spPr>
          <a:xfrm>
            <a:off x="1378667" y="1682005"/>
            <a:ext cx="6785136" cy="2604816"/>
          </a:xfrm>
          <a:prstGeom prst="rect">
            <a:avLst/>
          </a:prstGeom>
        </p:spPr>
        <p:txBody>
          <a:bodyPr anchor="b"/>
          <a:lstStyle>
            <a:lvl1pPr algn="l">
              <a:lnSpc>
                <a:spcPct val="80000"/>
              </a:lnSpc>
              <a:defRPr sz="5937" b="1" i="0" cap="all" baseline="0">
                <a:solidFill>
                  <a:srgbClr val="00B385"/>
                </a:solidFill>
                <a:latin typeface="Arial Black"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36099116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4A18C12A-9C6B-6249-80CE-D951895B7815}"/>
              </a:ext>
            </a:extLst>
          </p:cNvPr>
          <p:cNvSpPr>
            <a:spLocks noGrp="1"/>
          </p:cNvSpPr>
          <p:nvPr>
            <p:ph type="pic" idx="1"/>
          </p:nvPr>
        </p:nvSpPr>
        <p:spPr>
          <a:xfrm>
            <a:off x="8547734" y="1507913"/>
            <a:ext cx="10177701" cy="7790886"/>
          </a:xfrm>
          <a:prstGeom prst="rect">
            <a:avLst/>
          </a:prstGeom>
        </p:spPr>
        <p:txBody>
          <a:bodyPr/>
          <a:lstStyle>
            <a:lvl1pPr marL="0" indent="0">
              <a:buNone/>
              <a:defRPr sz="5277" b="0" i="0">
                <a:latin typeface="Arial Narrow" panose="020B0604020202020204" pitchFamily="34" charset="0"/>
              </a:defRPr>
            </a:lvl1pPr>
            <a:lvl2pPr marL="753969" indent="0">
              <a:buNone/>
              <a:defRPr sz="4617"/>
            </a:lvl2pPr>
            <a:lvl3pPr marL="1507937" indent="0">
              <a:buNone/>
              <a:defRPr sz="3958"/>
            </a:lvl3pPr>
            <a:lvl4pPr marL="2261906" indent="0">
              <a:buNone/>
              <a:defRPr sz="3298"/>
            </a:lvl4pPr>
            <a:lvl5pPr marL="3015874" indent="0">
              <a:buNone/>
              <a:defRPr sz="3298"/>
            </a:lvl5pPr>
            <a:lvl6pPr marL="3769843" indent="0">
              <a:buNone/>
              <a:defRPr sz="3298"/>
            </a:lvl6pPr>
            <a:lvl7pPr marL="4523811" indent="0">
              <a:buNone/>
              <a:defRPr sz="3298"/>
            </a:lvl7pPr>
            <a:lvl8pPr marL="5277780" indent="0">
              <a:buNone/>
              <a:defRPr sz="3298"/>
            </a:lvl8pPr>
            <a:lvl9pPr marL="6031748" indent="0">
              <a:buNone/>
              <a:defRPr sz="3298"/>
            </a:lvl9pPr>
          </a:lstStyle>
          <a:p>
            <a:endParaRPr lang="en-US" dirty="0"/>
          </a:p>
        </p:txBody>
      </p:sp>
      <p:sp>
        <p:nvSpPr>
          <p:cNvPr id="4" name="Text Placeholder 3">
            <a:extLst>
              <a:ext uri="{FF2B5EF4-FFF2-40B4-BE49-F238E27FC236}">
                <a16:creationId xmlns:a16="http://schemas.microsoft.com/office/drawing/2014/main" id="{54C3562A-036A-A643-990F-C9CAAA4036ED}"/>
              </a:ext>
            </a:extLst>
          </p:cNvPr>
          <p:cNvSpPr>
            <a:spLocks noGrp="1"/>
          </p:cNvSpPr>
          <p:nvPr>
            <p:ph type="body" sz="half" idx="2"/>
          </p:nvPr>
        </p:nvSpPr>
        <p:spPr>
          <a:xfrm>
            <a:off x="1385649" y="4398081"/>
            <a:ext cx="6778153" cy="4900718"/>
          </a:xfrm>
          <a:prstGeom prst="rect">
            <a:avLst/>
          </a:prstGeom>
        </p:spPr>
        <p:txBody>
          <a:bodyPr/>
          <a:lstStyle>
            <a:lvl1pPr marL="0" indent="0">
              <a:buNone/>
              <a:defRPr sz="2639" b="0" i="0">
                <a:latin typeface="Arial Narrow" panose="020B0604020202020204" pitchFamily="34" charset="0"/>
              </a:defRPr>
            </a:lvl1pPr>
            <a:lvl2pPr marL="753969" indent="0">
              <a:buNone/>
              <a:defRPr sz="2309"/>
            </a:lvl2pPr>
            <a:lvl3pPr marL="1507937" indent="0">
              <a:buNone/>
              <a:defRPr sz="1979"/>
            </a:lvl3pPr>
            <a:lvl4pPr marL="2261906" indent="0">
              <a:buNone/>
              <a:defRPr sz="1649"/>
            </a:lvl4pPr>
            <a:lvl5pPr marL="3015874" indent="0">
              <a:buNone/>
              <a:defRPr sz="1649"/>
            </a:lvl5pPr>
            <a:lvl6pPr marL="3769843" indent="0">
              <a:buNone/>
              <a:defRPr sz="1649"/>
            </a:lvl6pPr>
            <a:lvl7pPr marL="4523811" indent="0">
              <a:buNone/>
              <a:defRPr sz="1649"/>
            </a:lvl7pPr>
            <a:lvl8pPr marL="5277780" indent="0">
              <a:buNone/>
              <a:defRPr sz="1649"/>
            </a:lvl8pPr>
            <a:lvl9pPr marL="6031748" indent="0">
              <a:buNone/>
              <a:defRPr sz="1649"/>
            </a:lvl9pPr>
          </a:lstStyle>
          <a:p>
            <a:pPr lvl="0"/>
            <a:r>
              <a:rPr lang="en-US" dirty="0"/>
              <a:t>Click to edit Master text styles</a:t>
            </a:r>
          </a:p>
        </p:txBody>
      </p:sp>
      <p:sp>
        <p:nvSpPr>
          <p:cNvPr id="8" name="Title 1">
            <a:extLst>
              <a:ext uri="{FF2B5EF4-FFF2-40B4-BE49-F238E27FC236}">
                <a16:creationId xmlns:a16="http://schemas.microsoft.com/office/drawing/2014/main" id="{DF2464CB-A2A1-9A46-8B5E-E1A74FD477B8}"/>
              </a:ext>
            </a:extLst>
          </p:cNvPr>
          <p:cNvSpPr>
            <a:spLocks noGrp="1"/>
          </p:cNvSpPr>
          <p:nvPr>
            <p:ph type="ctrTitle"/>
          </p:nvPr>
        </p:nvSpPr>
        <p:spPr>
          <a:xfrm>
            <a:off x="1378667" y="1507914"/>
            <a:ext cx="6785136" cy="2604816"/>
          </a:xfrm>
          <a:prstGeom prst="rect">
            <a:avLst/>
          </a:prstGeom>
        </p:spPr>
        <p:txBody>
          <a:bodyPr anchor="b"/>
          <a:lstStyle>
            <a:lvl1pPr algn="l">
              <a:lnSpc>
                <a:spcPct val="80000"/>
              </a:lnSpc>
              <a:defRPr sz="5937" b="1" i="0" cap="all" baseline="0">
                <a:solidFill>
                  <a:srgbClr val="00B385"/>
                </a:solidFill>
                <a:latin typeface="Arial Black"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26097462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Opening">
    <p:spTree>
      <p:nvGrpSpPr>
        <p:cNvPr id="1" name=""/>
        <p:cNvGrpSpPr/>
        <p:nvPr/>
      </p:nvGrpSpPr>
      <p:grpSpPr>
        <a:xfrm>
          <a:off x="0" y="0"/>
          <a:ext cx="0" cy="0"/>
          <a:chOff x="0" y="0"/>
          <a:chExt cx="0" cy="0"/>
        </a:xfrm>
      </p:grpSpPr>
      <p:sp>
        <p:nvSpPr>
          <p:cNvPr id="3" name="bk object 18">
            <a:extLst>
              <a:ext uri="{FF2B5EF4-FFF2-40B4-BE49-F238E27FC236}">
                <a16:creationId xmlns:a16="http://schemas.microsoft.com/office/drawing/2014/main" id="{F73DAB51-A3B5-D945-B8FB-B2850574C68A}"/>
              </a:ext>
            </a:extLst>
          </p:cNvPr>
          <p:cNvSpPr/>
          <p:nvPr userDrawn="1"/>
        </p:nvSpPr>
        <p:spPr>
          <a:xfrm>
            <a:off x="0" y="2"/>
            <a:ext cx="20104100" cy="11319362"/>
          </a:xfrm>
          <a:custGeom>
            <a:avLst/>
            <a:gdLst/>
            <a:ahLst/>
            <a:cxnLst/>
            <a:rect l="l" t="t" r="r" b="b"/>
            <a:pathLst>
              <a:path w="20104100" h="1602104">
                <a:moveTo>
                  <a:pt x="0" y="1602045"/>
                </a:moveTo>
                <a:lnTo>
                  <a:pt x="20104099" y="1602045"/>
                </a:lnTo>
                <a:lnTo>
                  <a:pt x="20104099" y="0"/>
                </a:lnTo>
                <a:lnTo>
                  <a:pt x="0" y="0"/>
                </a:lnTo>
                <a:lnTo>
                  <a:pt x="0" y="1602045"/>
                </a:lnTo>
                <a:close/>
              </a:path>
            </a:pathLst>
          </a:custGeom>
          <a:solidFill>
            <a:srgbClr val="00B385"/>
          </a:solidFill>
        </p:spPr>
        <p:txBody>
          <a:bodyPr wrap="square" lIns="0" tIns="0" rIns="0" bIns="0" rtlCol="0"/>
          <a:lstStyle/>
          <a:p>
            <a:endParaRPr sz="917" b="0" i="0" dirty="0">
              <a:latin typeface="Arial Narrow" panose="020B0604020202020204" pitchFamily="34" charset="0"/>
            </a:endParaRPr>
          </a:p>
        </p:txBody>
      </p:sp>
      <p:pic>
        <p:nvPicPr>
          <p:cNvPr id="4" name="Picture 3">
            <a:extLst>
              <a:ext uri="{FF2B5EF4-FFF2-40B4-BE49-F238E27FC236}">
                <a16:creationId xmlns:a16="http://schemas.microsoft.com/office/drawing/2014/main" id="{DE0CC111-6C66-0546-A075-AA89E7AD170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43815" b="71005"/>
          <a:stretch/>
        </p:blipFill>
        <p:spPr>
          <a:xfrm>
            <a:off x="3575052" y="4195592"/>
            <a:ext cx="12115801" cy="3457960"/>
          </a:xfrm>
          <a:prstGeom prst="rect">
            <a:avLst/>
          </a:prstGeom>
        </p:spPr>
      </p:pic>
      <p:sp>
        <p:nvSpPr>
          <p:cNvPr id="5" name="Rectangle 4">
            <a:extLst>
              <a:ext uri="{FF2B5EF4-FFF2-40B4-BE49-F238E27FC236}">
                <a16:creationId xmlns:a16="http://schemas.microsoft.com/office/drawing/2014/main" id="{BD91F8B7-A1B2-CD48-ACD9-4D57076C75EF}"/>
              </a:ext>
            </a:extLst>
          </p:cNvPr>
          <p:cNvSpPr/>
          <p:nvPr userDrawn="1"/>
        </p:nvSpPr>
        <p:spPr>
          <a:xfrm>
            <a:off x="5784849" y="9058171"/>
            <a:ext cx="13349254" cy="1421928"/>
          </a:xfrm>
          <a:prstGeom prst="rect">
            <a:avLst/>
          </a:prstGeom>
        </p:spPr>
        <p:txBody>
          <a:bodyPr wrap="square">
            <a:spAutoFit/>
          </a:bodyPr>
          <a:lstStyle/>
          <a:p>
            <a:pPr algn="r">
              <a:lnSpc>
                <a:spcPct val="80000"/>
              </a:lnSpc>
            </a:pPr>
            <a:r>
              <a:rPr lang="en-US" sz="5400" b="0" i="0" dirty="0">
                <a:solidFill>
                  <a:srgbClr val="FFFFFF"/>
                </a:solidFill>
                <a:latin typeface="Arial Narrow" panose="020B0604020202020204" pitchFamily="34" charset="0"/>
                <a:cs typeface="Arial" panose="020B0604020202020204" pitchFamily="34" charset="0"/>
              </a:rPr>
              <a:t>MORE THAN READY. </a:t>
            </a:r>
          </a:p>
          <a:p>
            <a:pPr algn="r">
              <a:lnSpc>
                <a:spcPct val="80000"/>
              </a:lnSpc>
            </a:pPr>
            <a:r>
              <a:rPr lang="en-US" sz="5400" b="0" i="0" dirty="0">
                <a:solidFill>
                  <a:srgbClr val="FFFFFF"/>
                </a:solidFill>
                <a:latin typeface="Arial Narrow" panose="020B0604020202020204" pitchFamily="34" charset="0"/>
                <a:cs typeface="Arial" panose="020B0604020202020204" pitchFamily="34" charset="0"/>
              </a:rPr>
              <a:t>LOYOLA READY.</a:t>
            </a:r>
            <a:endParaRPr lang="en-US" sz="5400" b="0" i="0" dirty="0">
              <a:solidFill>
                <a:srgbClr val="FFFFFF"/>
              </a:solidFill>
              <a:latin typeface="Arial Narrow" panose="020B0604020202020204" pitchFamily="34" charset="0"/>
            </a:endParaRPr>
          </a:p>
        </p:txBody>
      </p:sp>
      <p:pic>
        <p:nvPicPr>
          <p:cNvPr id="6" name="Picture 5">
            <a:extLst>
              <a:ext uri="{FF2B5EF4-FFF2-40B4-BE49-F238E27FC236}">
                <a16:creationId xmlns:a16="http://schemas.microsoft.com/office/drawing/2014/main" id="{8989E8D1-2D6B-BA46-A86C-81030616321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0519" t="25537" r="5167" b="62458"/>
          <a:stretch/>
        </p:blipFill>
        <p:spPr>
          <a:xfrm>
            <a:off x="13328652" y="8121758"/>
            <a:ext cx="6047599" cy="1114318"/>
          </a:xfrm>
          <a:prstGeom prst="rect">
            <a:avLst/>
          </a:prstGeom>
        </p:spPr>
      </p:pic>
      <p:pic>
        <p:nvPicPr>
          <p:cNvPr id="7" name="Picture 6">
            <a:extLst>
              <a:ext uri="{FF2B5EF4-FFF2-40B4-BE49-F238E27FC236}">
                <a16:creationId xmlns:a16="http://schemas.microsoft.com/office/drawing/2014/main" id="{A87A4F86-E662-334E-A5EA-E19085256D7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641" y="0"/>
            <a:ext cx="20092818" cy="11309350"/>
          </a:xfrm>
          <a:prstGeom prst="rect">
            <a:avLst/>
          </a:prstGeom>
        </p:spPr>
      </p:pic>
    </p:spTree>
    <p:extLst>
      <p:ext uri="{BB962C8B-B14F-4D97-AF65-F5344CB8AC3E}">
        <p14:creationId xmlns:p14="http://schemas.microsoft.com/office/powerpoint/2010/main" val="1062137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8/27/2024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1406967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only">
    <p:spTree>
      <p:nvGrpSpPr>
        <p:cNvPr id="1" name=""/>
        <p:cNvGrpSpPr/>
        <p:nvPr/>
      </p:nvGrpSpPr>
      <p:grpSpPr>
        <a:xfrm>
          <a:off x="0" y="0"/>
          <a:ext cx="0" cy="0"/>
          <a:chOff x="0" y="0"/>
          <a:chExt cx="0" cy="0"/>
        </a:xfrm>
      </p:grpSpPr>
      <p:sp>
        <p:nvSpPr>
          <p:cNvPr id="4" name="Subtitle 2">
            <a:extLst>
              <a:ext uri="{FF2B5EF4-FFF2-40B4-BE49-F238E27FC236}">
                <a16:creationId xmlns:a16="http://schemas.microsoft.com/office/drawing/2014/main" id="{9CB3DC8C-D4DA-C046-8093-C93044DDF703}"/>
              </a:ext>
            </a:extLst>
          </p:cNvPr>
          <p:cNvSpPr>
            <a:spLocks noGrp="1"/>
          </p:cNvSpPr>
          <p:nvPr>
            <p:ph type="subTitle" idx="1" hasCustomPrompt="1"/>
          </p:nvPr>
        </p:nvSpPr>
        <p:spPr>
          <a:xfrm>
            <a:off x="1005205" y="1768475"/>
            <a:ext cx="18093690" cy="7027685"/>
          </a:xfrm>
          <a:prstGeom prst="rect">
            <a:avLst/>
          </a:prstGeom>
        </p:spPr>
        <p:txBody>
          <a:bodyPr/>
          <a:lstStyle>
            <a:lvl1pPr marL="0" indent="0" algn="l">
              <a:buNone/>
              <a:defRPr sz="3958" b="0" i="0">
                <a:latin typeface="Arial Narrow" panose="020B0604020202020204" pitchFamily="34" charset="0"/>
              </a:defRPr>
            </a:lvl1pPr>
            <a:lvl2pPr marL="753969" indent="0" algn="ctr">
              <a:buNone/>
              <a:defRPr sz="3298"/>
            </a:lvl2pPr>
            <a:lvl3pPr marL="1507937" indent="0" algn="ctr">
              <a:buNone/>
              <a:defRPr sz="2968"/>
            </a:lvl3pPr>
            <a:lvl4pPr marL="2261906" indent="0" algn="ctr">
              <a:buNone/>
              <a:defRPr sz="2639"/>
            </a:lvl4pPr>
            <a:lvl5pPr marL="3015874" indent="0" algn="ctr">
              <a:buNone/>
              <a:defRPr sz="2639"/>
            </a:lvl5pPr>
            <a:lvl6pPr marL="3769843" indent="0" algn="ctr">
              <a:buNone/>
              <a:defRPr sz="2639"/>
            </a:lvl6pPr>
            <a:lvl7pPr marL="4523811" indent="0" algn="ctr">
              <a:buNone/>
              <a:defRPr sz="2639"/>
            </a:lvl7pPr>
            <a:lvl8pPr marL="5277780" indent="0" algn="ctr">
              <a:buNone/>
              <a:defRPr sz="2639"/>
            </a:lvl8pPr>
            <a:lvl9pPr marL="6031748" indent="0" algn="ctr">
              <a:buNone/>
              <a:defRPr sz="2639"/>
            </a:lvl9pPr>
          </a:lstStyle>
          <a:p>
            <a:r>
              <a:rPr lang="en-US" dirty="0"/>
              <a:t>Click to edit Master content style</a:t>
            </a:r>
          </a:p>
        </p:txBody>
      </p:sp>
    </p:spTree>
    <p:extLst>
      <p:ext uri="{BB962C8B-B14F-4D97-AF65-F5344CB8AC3E}">
        <p14:creationId xmlns:p14="http://schemas.microsoft.com/office/powerpoint/2010/main" val="16018496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7B18B3B-4E64-4744-90A7-A413193C549E}"/>
              </a:ext>
            </a:extLst>
          </p:cNvPr>
          <p:cNvSpPr>
            <a:spLocks noGrp="1"/>
          </p:cNvSpPr>
          <p:nvPr>
            <p:ph type="subTitle" idx="1"/>
          </p:nvPr>
        </p:nvSpPr>
        <p:spPr>
          <a:xfrm>
            <a:off x="1005205" y="4289437"/>
            <a:ext cx="18093690" cy="4506723"/>
          </a:xfrm>
          <a:prstGeom prst="rect">
            <a:avLst/>
          </a:prstGeom>
        </p:spPr>
        <p:txBody>
          <a:bodyPr/>
          <a:lstStyle>
            <a:lvl1pPr marL="0" indent="0" algn="ctr">
              <a:buNone/>
              <a:defRPr sz="3958" b="0" i="0">
                <a:latin typeface="Arial Narrow" panose="020B0604020202020204" pitchFamily="34" charset="0"/>
              </a:defRPr>
            </a:lvl1pPr>
            <a:lvl2pPr marL="753969" indent="0" algn="ctr">
              <a:buNone/>
              <a:defRPr sz="3298"/>
            </a:lvl2pPr>
            <a:lvl3pPr marL="1507937" indent="0" algn="ctr">
              <a:buNone/>
              <a:defRPr sz="2968"/>
            </a:lvl3pPr>
            <a:lvl4pPr marL="2261906" indent="0" algn="ctr">
              <a:buNone/>
              <a:defRPr sz="2639"/>
            </a:lvl4pPr>
            <a:lvl5pPr marL="3015874" indent="0" algn="ctr">
              <a:buNone/>
              <a:defRPr sz="2639"/>
            </a:lvl5pPr>
            <a:lvl6pPr marL="3769843" indent="0" algn="ctr">
              <a:buNone/>
              <a:defRPr sz="2639"/>
            </a:lvl6pPr>
            <a:lvl7pPr marL="4523811" indent="0" algn="ctr">
              <a:buNone/>
              <a:defRPr sz="2639"/>
            </a:lvl7pPr>
            <a:lvl8pPr marL="5277780" indent="0" algn="ctr">
              <a:buNone/>
              <a:defRPr sz="2639"/>
            </a:lvl8pPr>
            <a:lvl9pPr marL="6031748" indent="0" algn="ctr">
              <a:buNone/>
              <a:defRPr sz="2639"/>
            </a:lvl9pPr>
          </a:lstStyle>
          <a:p>
            <a:r>
              <a:rPr lang="en-US" dirty="0"/>
              <a:t>Click to edit Master subtitle style</a:t>
            </a:r>
          </a:p>
        </p:txBody>
      </p:sp>
      <p:sp>
        <p:nvSpPr>
          <p:cNvPr id="8" name="Title 1">
            <a:extLst>
              <a:ext uri="{FF2B5EF4-FFF2-40B4-BE49-F238E27FC236}">
                <a16:creationId xmlns:a16="http://schemas.microsoft.com/office/drawing/2014/main" id="{D6F5E783-05D5-E34F-8CF7-6D02DD2108E2}"/>
              </a:ext>
            </a:extLst>
          </p:cNvPr>
          <p:cNvSpPr>
            <a:spLocks noGrp="1"/>
          </p:cNvSpPr>
          <p:nvPr>
            <p:ph type="ctrTitle"/>
          </p:nvPr>
        </p:nvSpPr>
        <p:spPr>
          <a:xfrm>
            <a:off x="1005205" y="1507913"/>
            <a:ext cx="18093690" cy="2429416"/>
          </a:xfrm>
          <a:prstGeom prst="rect">
            <a:avLst/>
          </a:prstGeom>
        </p:spPr>
        <p:txBody>
          <a:bodyPr anchor="b"/>
          <a:lstStyle>
            <a:lvl1pPr algn="ctr">
              <a:lnSpc>
                <a:spcPct val="80000"/>
              </a:lnSpc>
              <a:defRPr sz="9895" b="1" i="0" cap="all" baseline="0">
                <a:solidFill>
                  <a:srgbClr val="00B385"/>
                </a:solidFill>
                <a:latin typeface="Arial Black"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16542249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Section Header">
    <p:bg>
      <p:bgPr>
        <a:solidFill>
          <a:srgbClr val="00B385"/>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C7C828E-18AA-BA48-B971-A10188902FDC}"/>
              </a:ext>
            </a:extLst>
          </p:cNvPr>
          <p:cNvSpPr/>
          <p:nvPr userDrawn="1"/>
        </p:nvSpPr>
        <p:spPr>
          <a:xfrm>
            <a:off x="0" y="0"/>
            <a:ext cx="20104100" cy="9921875"/>
          </a:xfrm>
          <a:prstGeom prst="rect">
            <a:avLst/>
          </a:prstGeom>
          <a:solidFill>
            <a:srgbClr val="00B38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50791" tIns="75396" rIns="150791" bIns="75396" numCol="1" spcCol="0" rtlCol="0" fromWordArt="0" anchor="ctr" anchorCtr="0" forceAA="0" compatLnSpc="1">
            <a:prstTxWarp prst="textNoShape">
              <a:avLst/>
            </a:prstTxWarp>
            <a:noAutofit/>
          </a:bodyPr>
          <a:lstStyle/>
          <a:p>
            <a:pPr algn="ctr"/>
            <a:endParaRPr lang="en-US" sz="2968" b="0" i="0" cap="none" spc="0" dirty="0">
              <a:ln w="22225">
                <a:solidFill>
                  <a:schemeClr val="accent2"/>
                </a:solidFill>
                <a:prstDash val="solid"/>
              </a:ln>
              <a:solidFill>
                <a:schemeClr val="accent2">
                  <a:lumMod val="40000"/>
                  <a:lumOff val="60000"/>
                </a:schemeClr>
              </a:solidFill>
              <a:effectLst/>
              <a:latin typeface="Arial Narrow" panose="020B0604020202020204" pitchFamily="34" charset="0"/>
            </a:endParaRPr>
          </a:p>
        </p:txBody>
      </p:sp>
      <p:sp>
        <p:nvSpPr>
          <p:cNvPr id="7" name="Subtitle 2">
            <a:extLst>
              <a:ext uri="{FF2B5EF4-FFF2-40B4-BE49-F238E27FC236}">
                <a16:creationId xmlns:a16="http://schemas.microsoft.com/office/drawing/2014/main" id="{5E3015C6-10E8-7549-9DE4-A083B51819DE}"/>
              </a:ext>
            </a:extLst>
          </p:cNvPr>
          <p:cNvSpPr>
            <a:spLocks noGrp="1"/>
          </p:cNvSpPr>
          <p:nvPr>
            <p:ph type="subTitle" idx="1"/>
          </p:nvPr>
        </p:nvSpPr>
        <p:spPr>
          <a:xfrm>
            <a:off x="1005205" y="4289437"/>
            <a:ext cx="18093690" cy="4506723"/>
          </a:xfrm>
          <a:prstGeom prst="rect">
            <a:avLst/>
          </a:prstGeom>
        </p:spPr>
        <p:txBody>
          <a:bodyPr/>
          <a:lstStyle>
            <a:lvl1pPr marL="0" indent="0" algn="l">
              <a:buNone/>
              <a:defRPr sz="3958" b="0" i="0">
                <a:solidFill>
                  <a:schemeClr val="bg1"/>
                </a:solidFill>
                <a:latin typeface="Arial Narrow" panose="020B0604020202020204" pitchFamily="34" charset="0"/>
              </a:defRPr>
            </a:lvl1pPr>
            <a:lvl2pPr marL="753969" indent="0" algn="ctr">
              <a:buNone/>
              <a:defRPr sz="3298"/>
            </a:lvl2pPr>
            <a:lvl3pPr marL="1507937" indent="0" algn="ctr">
              <a:buNone/>
              <a:defRPr sz="2968"/>
            </a:lvl3pPr>
            <a:lvl4pPr marL="2261906" indent="0" algn="ctr">
              <a:buNone/>
              <a:defRPr sz="2639"/>
            </a:lvl4pPr>
            <a:lvl5pPr marL="3015874" indent="0" algn="ctr">
              <a:buNone/>
              <a:defRPr sz="2639"/>
            </a:lvl5pPr>
            <a:lvl6pPr marL="3769843" indent="0" algn="ctr">
              <a:buNone/>
              <a:defRPr sz="2639"/>
            </a:lvl6pPr>
            <a:lvl7pPr marL="4523811" indent="0" algn="ctr">
              <a:buNone/>
              <a:defRPr sz="2639"/>
            </a:lvl7pPr>
            <a:lvl8pPr marL="5277780" indent="0" algn="ctr">
              <a:buNone/>
              <a:defRPr sz="2639"/>
            </a:lvl8pPr>
            <a:lvl9pPr marL="6031748" indent="0" algn="ctr">
              <a:buNone/>
              <a:defRPr sz="2639"/>
            </a:lvl9pPr>
          </a:lstStyle>
          <a:p>
            <a:r>
              <a:rPr lang="en-US" dirty="0"/>
              <a:t>Click to edit Master subtitle style</a:t>
            </a:r>
          </a:p>
        </p:txBody>
      </p:sp>
      <p:sp>
        <p:nvSpPr>
          <p:cNvPr id="9" name="Title 1">
            <a:extLst>
              <a:ext uri="{FF2B5EF4-FFF2-40B4-BE49-F238E27FC236}">
                <a16:creationId xmlns:a16="http://schemas.microsoft.com/office/drawing/2014/main" id="{54BE5F86-EE96-6A47-9F81-B9B3E769B422}"/>
              </a:ext>
            </a:extLst>
          </p:cNvPr>
          <p:cNvSpPr>
            <a:spLocks noGrp="1"/>
          </p:cNvSpPr>
          <p:nvPr>
            <p:ph type="ctrTitle"/>
          </p:nvPr>
        </p:nvSpPr>
        <p:spPr>
          <a:xfrm>
            <a:off x="1005205" y="1507913"/>
            <a:ext cx="18093690" cy="2429416"/>
          </a:xfrm>
          <a:prstGeom prst="rect">
            <a:avLst/>
          </a:prstGeom>
        </p:spPr>
        <p:txBody>
          <a:bodyPr anchor="b"/>
          <a:lstStyle>
            <a:lvl1pPr algn="l">
              <a:lnSpc>
                <a:spcPct val="80000"/>
              </a:lnSpc>
              <a:defRPr sz="9895" b="1" i="0" cap="all" baseline="0">
                <a:solidFill>
                  <a:schemeClr val="bg1"/>
                </a:solidFill>
                <a:latin typeface="Arial Black"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36064705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id="{5E3015C6-10E8-7549-9DE4-A083B51819DE}"/>
              </a:ext>
            </a:extLst>
          </p:cNvPr>
          <p:cNvSpPr>
            <a:spLocks noGrp="1"/>
          </p:cNvSpPr>
          <p:nvPr>
            <p:ph type="subTitle" idx="1"/>
          </p:nvPr>
        </p:nvSpPr>
        <p:spPr>
          <a:xfrm>
            <a:off x="1005205" y="4289437"/>
            <a:ext cx="18093690" cy="4506723"/>
          </a:xfrm>
          <a:prstGeom prst="rect">
            <a:avLst/>
          </a:prstGeom>
        </p:spPr>
        <p:txBody>
          <a:bodyPr/>
          <a:lstStyle>
            <a:lvl1pPr marL="0" indent="0" algn="l">
              <a:buNone/>
              <a:defRPr sz="3958" b="0" i="0">
                <a:latin typeface="Arial Narrow" panose="020B0604020202020204" pitchFamily="34" charset="0"/>
              </a:defRPr>
            </a:lvl1pPr>
            <a:lvl2pPr marL="753969" indent="0" algn="ctr">
              <a:buNone/>
              <a:defRPr sz="3298"/>
            </a:lvl2pPr>
            <a:lvl3pPr marL="1507937" indent="0" algn="ctr">
              <a:buNone/>
              <a:defRPr sz="2968"/>
            </a:lvl3pPr>
            <a:lvl4pPr marL="2261906" indent="0" algn="ctr">
              <a:buNone/>
              <a:defRPr sz="2639"/>
            </a:lvl4pPr>
            <a:lvl5pPr marL="3015874" indent="0" algn="ctr">
              <a:buNone/>
              <a:defRPr sz="2639"/>
            </a:lvl5pPr>
            <a:lvl6pPr marL="3769843" indent="0" algn="ctr">
              <a:buNone/>
              <a:defRPr sz="2639"/>
            </a:lvl6pPr>
            <a:lvl7pPr marL="4523811" indent="0" algn="ctr">
              <a:buNone/>
              <a:defRPr sz="2639"/>
            </a:lvl7pPr>
            <a:lvl8pPr marL="5277780" indent="0" algn="ctr">
              <a:buNone/>
              <a:defRPr sz="2639"/>
            </a:lvl8pPr>
            <a:lvl9pPr marL="6031748" indent="0" algn="ctr">
              <a:buNone/>
              <a:defRPr sz="2639"/>
            </a:lvl9pPr>
          </a:lstStyle>
          <a:p>
            <a:r>
              <a:rPr lang="en-US" dirty="0"/>
              <a:t>Click to edit Master subtitle style</a:t>
            </a:r>
          </a:p>
        </p:txBody>
      </p:sp>
      <p:sp>
        <p:nvSpPr>
          <p:cNvPr id="9" name="Title 1">
            <a:extLst>
              <a:ext uri="{FF2B5EF4-FFF2-40B4-BE49-F238E27FC236}">
                <a16:creationId xmlns:a16="http://schemas.microsoft.com/office/drawing/2014/main" id="{54BE5F86-EE96-6A47-9F81-B9B3E769B422}"/>
              </a:ext>
            </a:extLst>
          </p:cNvPr>
          <p:cNvSpPr>
            <a:spLocks noGrp="1"/>
          </p:cNvSpPr>
          <p:nvPr>
            <p:ph type="ctrTitle"/>
          </p:nvPr>
        </p:nvSpPr>
        <p:spPr>
          <a:xfrm>
            <a:off x="1005205" y="1507913"/>
            <a:ext cx="18093690" cy="2429416"/>
          </a:xfrm>
          <a:prstGeom prst="rect">
            <a:avLst/>
          </a:prstGeom>
        </p:spPr>
        <p:txBody>
          <a:bodyPr anchor="b"/>
          <a:lstStyle>
            <a:lvl1pPr algn="l">
              <a:lnSpc>
                <a:spcPct val="80000"/>
              </a:lnSpc>
              <a:defRPr sz="9895" b="1" i="0" cap="all" baseline="0">
                <a:solidFill>
                  <a:srgbClr val="00B385"/>
                </a:solidFill>
                <a:latin typeface="Arial Black"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11200478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7B18B3B-4E64-4744-90A7-A413193C549E}"/>
              </a:ext>
            </a:extLst>
          </p:cNvPr>
          <p:cNvSpPr>
            <a:spLocks noGrp="1"/>
          </p:cNvSpPr>
          <p:nvPr>
            <p:ph type="subTitle" idx="1"/>
          </p:nvPr>
        </p:nvSpPr>
        <p:spPr>
          <a:xfrm>
            <a:off x="1005205" y="4289437"/>
            <a:ext cx="18093690" cy="4506723"/>
          </a:xfrm>
          <a:prstGeom prst="rect">
            <a:avLst/>
          </a:prstGeom>
        </p:spPr>
        <p:txBody>
          <a:bodyPr/>
          <a:lstStyle>
            <a:lvl1pPr marL="0" indent="0" algn="l">
              <a:buNone/>
              <a:defRPr sz="3958" b="0" i="0">
                <a:latin typeface="Arial Narrow" panose="020B0604020202020204" pitchFamily="34" charset="0"/>
              </a:defRPr>
            </a:lvl1pPr>
            <a:lvl2pPr marL="753969" indent="0" algn="ctr">
              <a:buNone/>
              <a:defRPr sz="3298"/>
            </a:lvl2pPr>
            <a:lvl3pPr marL="1507937" indent="0" algn="ctr">
              <a:buNone/>
              <a:defRPr sz="2968"/>
            </a:lvl3pPr>
            <a:lvl4pPr marL="2261906" indent="0" algn="ctr">
              <a:buNone/>
              <a:defRPr sz="2639"/>
            </a:lvl4pPr>
            <a:lvl5pPr marL="3015874" indent="0" algn="ctr">
              <a:buNone/>
              <a:defRPr sz="2639"/>
            </a:lvl5pPr>
            <a:lvl6pPr marL="3769843" indent="0" algn="ctr">
              <a:buNone/>
              <a:defRPr sz="2639"/>
            </a:lvl6pPr>
            <a:lvl7pPr marL="4523811" indent="0" algn="ctr">
              <a:buNone/>
              <a:defRPr sz="2639"/>
            </a:lvl7pPr>
            <a:lvl8pPr marL="5277780" indent="0" algn="ctr">
              <a:buNone/>
              <a:defRPr sz="2639"/>
            </a:lvl8pPr>
            <a:lvl9pPr marL="6031748" indent="0" algn="ctr">
              <a:buNone/>
              <a:defRPr sz="2639"/>
            </a:lvl9pPr>
          </a:lstStyle>
          <a:p>
            <a:r>
              <a:rPr lang="en-US" dirty="0"/>
              <a:t>Click to edit Master subtitle style</a:t>
            </a:r>
          </a:p>
        </p:txBody>
      </p:sp>
      <p:sp>
        <p:nvSpPr>
          <p:cNvPr id="8" name="Title 1">
            <a:extLst>
              <a:ext uri="{FF2B5EF4-FFF2-40B4-BE49-F238E27FC236}">
                <a16:creationId xmlns:a16="http://schemas.microsoft.com/office/drawing/2014/main" id="{D6F5E783-05D5-E34F-8CF7-6D02DD2108E2}"/>
              </a:ext>
            </a:extLst>
          </p:cNvPr>
          <p:cNvSpPr>
            <a:spLocks noGrp="1"/>
          </p:cNvSpPr>
          <p:nvPr>
            <p:ph type="ctrTitle"/>
          </p:nvPr>
        </p:nvSpPr>
        <p:spPr>
          <a:xfrm>
            <a:off x="1005205" y="1507913"/>
            <a:ext cx="18093690" cy="2429416"/>
          </a:xfrm>
          <a:prstGeom prst="rect">
            <a:avLst/>
          </a:prstGeom>
        </p:spPr>
        <p:txBody>
          <a:bodyPr anchor="b"/>
          <a:lstStyle>
            <a:lvl1pPr algn="l">
              <a:lnSpc>
                <a:spcPct val="80000"/>
              </a:lnSpc>
              <a:defRPr sz="9895" b="1" i="0" cap="all" baseline="0">
                <a:solidFill>
                  <a:srgbClr val="00B385"/>
                </a:solidFill>
                <a:latin typeface="Arial Black"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40352668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8573475-ABFA-7148-8BBA-E58FEE85C6DB}"/>
              </a:ext>
            </a:extLst>
          </p:cNvPr>
          <p:cNvSpPr>
            <a:spLocks noGrp="1"/>
          </p:cNvSpPr>
          <p:nvPr>
            <p:ph idx="1"/>
          </p:nvPr>
        </p:nvSpPr>
        <p:spPr>
          <a:xfrm>
            <a:off x="1005205" y="4272421"/>
            <a:ext cx="18596293" cy="4775059"/>
          </a:xfrm>
          <a:prstGeom prst="rect">
            <a:avLst/>
          </a:prstGeom>
        </p:spPr>
        <p:txBody>
          <a:bodyPr/>
          <a:lstStyle>
            <a:lvl1pPr>
              <a:defRPr b="0" i="0">
                <a:latin typeface="Arial Narrow" panose="020B0604020202020204" pitchFamily="34" charset="0"/>
              </a:defRPr>
            </a:lvl1pPr>
            <a:lvl2pPr>
              <a:defRPr b="0" i="0">
                <a:latin typeface="Arial Narrow" panose="020B0604020202020204" pitchFamily="34" charset="0"/>
              </a:defRPr>
            </a:lvl2pPr>
            <a:lvl3pPr>
              <a:defRPr b="0" i="0">
                <a:latin typeface="Arial Narrow" panose="020B0604020202020204" pitchFamily="34" charset="0"/>
              </a:defRPr>
            </a:lvl3pPr>
            <a:lvl4pPr>
              <a:defRPr b="0" i="0">
                <a:latin typeface="Arial Narrow" panose="020B0604020202020204" pitchFamily="34" charset="0"/>
              </a:defRPr>
            </a:lvl4pPr>
            <a:lvl5pPr>
              <a:defRPr b="0" i="0">
                <a:latin typeface="Arial Narrow"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1">
            <a:extLst>
              <a:ext uri="{FF2B5EF4-FFF2-40B4-BE49-F238E27FC236}">
                <a16:creationId xmlns:a16="http://schemas.microsoft.com/office/drawing/2014/main" id="{86DEC63D-3BDA-4C45-AB50-D0BB65395C03}"/>
              </a:ext>
            </a:extLst>
          </p:cNvPr>
          <p:cNvSpPr>
            <a:spLocks noGrp="1"/>
          </p:cNvSpPr>
          <p:nvPr>
            <p:ph type="ctrTitle"/>
          </p:nvPr>
        </p:nvSpPr>
        <p:spPr>
          <a:xfrm>
            <a:off x="1005205" y="1507913"/>
            <a:ext cx="18596293" cy="2429416"/>
          </a:xfrm>
          <a:prstGeom prst="rect">
            <a:avLst/>
          </a:prstGeom>
        </p:spPr>
        <p:txBody>
          <a:bodyPr anchor="b"/>
          <a:lstStyle>
            <a:lvl1pPr algn="ctr">
              <a:lnSpc>
                <a:spcPct val="80000"/>
              </a:lnSpc>
              <a:defRPr sz="9895" b="1" i="0" cap="all" baseline="0">
                <a:solidFill>
                  <a:srgbClr val="00B385"/>
                </a:solidFill>
                <a:latin typeface="Arial Black"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22668432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3D42D89-351A-8041-BB39-149D6EDB37A4}"/>
              </a:ext>
            </a:extLst>
          </p:cNvPr>
          <p:cNvSpPr>
            <a:spLocks noGrp="1"/>
          </p:cNvSpPr>
          <p:nvPr>
            <p:ph sz="half" idx="1"/>
          </p:nvPr>
        </p:nvSpPr>
        <p:spPr>
          <a:xfrm>
            <a:off x="1005205" y="4167942"/>
            <a:ext cx="8209174" cy="5130857"/>
          </a:xfrm>
          <a:prstGeom prst="rect">
            <a:avLst/>
          </a:prstGeom>
        </p:spPr>
        <p:txBody>
          <a:bodyPr/>
          <a:lstStyle>
            <a:lvl1pPr>
              <a:defRPr b="0" i="0">
                <a:latin typeface="Arial Narrow" panose="020B0604020202020204" pitchFamily="34" charset="0"/>
              </a:defRPr>
            </a:lvl1pPr>
            <a:lvl2pPr>
              <a:defRPr b="0" i="0">
                <a:latin typeface="Arial Narrow" panose="020B0604020202020204" pitchFamily="34" charset="0"/>
              </a:defRPr>
            </a:lvl2pPr>
            <a:lvl3pPr>
              <a:defRPr b="0" i="0">
                <a:latin typeface="Arial Narrow" panose="020B0604020202020204" pitchFamily="34" charset="0"/>
              </a:defRPr>
            </a:lvl3pPr>
            <a:lvl4pPr>
              <a:defRPr b="0" i="0">
                <a:latin typeface="Arial Narrow" panose="020B0604020202020204" pitchFamily="34" charset="0"/>
              </a:defRPr>
            </a:lvl4pPr>
            <a:lvl5pPr>
              <a:defRPr b="0" i="0">
                <a:latin typeface="Arial Narrow"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7BF9D521-BCCA-0D4A-808A-75B138A7302B}"/>
              </a:ext>
            </a:extLst>
          </p:cNvPr>
          <p:cNvSpPr>
            <a:spLocks noGrp="1"/>
          </p:cNvSpPr>
          <p:nvPr>
            <p:ph sz="half" idx="2"/>
          </p:nvPr>
        </p:nvSpPr>
        <p:spPr>
          <a:xfrm>
            <a:off x="9716982" y="4167942"/>
            <a:ext cx="9884516" cy="5130857"/>
          </a:xfrm>
          <a:prstGeom prst="rect">
            <a:avLst/>
          </a:prstGeom>
        </p:spPr>
        <p:txBody>
          <a:bodyPr/>
          <a:lstStyle>
            <a:lvl1pPr>
              <a:defRPr b="0" i="0">
                <a:latin typeface="Arial Narrow" panose="020B0604020202020204" pitchFamily="34" charset="0"/>
              </a:defRPr>
            </a:lvl1pPr>
            <a:lvl2pPr>
              <a:defRPr b="0" i="0">
                <a:latin typeface="Arial Narrow" panose="020B0604020202020204" pitchFamily="34" charset="0"/>
              </a:defRPr>
            </a:lvl2pPr>
            <a:lvl3pPr>
              <a:defRPr b="0" i="0">
                <a:latin typeface="Arial Narrow" panose="020B0604020202020204" pitchFamily="34" charset="0"/>
              </a:defRPr>
            </a:lvl3pPr>
            <a:lvl4pPr>
              <a:defRPr b="0" i="0">
                <a:latin typeface="Arial Narrow" panose="020B0604020202020204" pitchFamily="34" charset="0"/>
              </a:defRPr>
            </a:lvl4pPr>
            <a:lvl5pPr>
              <a:defRPr b="0" i="0">
                <a:latin typeface="Arial Narrow"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itle 1">
            <a:extLst>
              <a:ext uri="{FF2B5EF4-FFF2-40B4-BE49-F238E27FC236}">
                <a16:creationId xmlns:a16="http://schemas.microsoft.com/office/drawing/2014/main" id="{53E03B57-17ED-9546-9C9C-B82B9B8BA128}"/>
              </a:ext>
            </a:extLst>
          </p:cNvPr>
          <p:cNvSpPr>
            <a:spLocks noGrp="1"/>
          </p:cNvSpPr>
          <p:nvPr>
            <p:ph type="ctrTitle"/>
          </p:nvPr>
        </p:nvSpPr>
        <p:spPr>
          <a:xfrm>
            <a:off x="1005205" y="1507913"/>
            <a:ext cx="18093690" cy="2429416"/>
          </a:xfrm>
          <a:prstGeom prst="rect">
            <a:avLst/>
          </a:prstGeom>
        </p:spPr>
        <p:txBody>
          <a:bodyPr anchor="b"/>
          <a:lstStyle>
            <a:lvl1pPr algn="l">
              <a:lnSpc>
                <a:spcPct val="80000"/>
              </a:lnSpc>
              <a:defRPr sz="9895" b="1" i="0" cap="all" baseline="0">
                <a:solidFill>
                  <a:srgbClr val="00B385"/>
                </a:solidFill>
                <a:latin typeface="Arial Black"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34832536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FF6C734-6601-C94F-8E9E-C52BCAEA5A6A}"/>
              </a:ext>
            </a:extLst>
          </p:cNvPr>
          <p:cNvSpPr>
            <a:spLocks noGrp="1"/>
          </p:cNvSpPr>
          <p:nvPr>
            <p:ph type="body" idx="1"/>
          </p:nvPr>
        </p:nvSpPr>
        <p:spPr>
          <a:xfrm>
            <a:off x="1005206" y="4295984"/>
            <a:ext cx="8786510" cy="1107371"/>
          </a:xfrm>
          <a:prstGeom prst="rect">
            <a:avLst/>
          </a:prstGeom>
        </p:spPr>
        <p:txBody>
          <a:bodyPr anchor="b"/>
          <a:lstStyle>
            <a:lvl1pPr marL="0" indent="0">
              <a:buNone/>
              <a:defRPr sz="3958" b="0" i="0">
                <a:latin typeface="Arial Narrow" panose="020B0604020202020204" pitchFamily="34" charset="0"/>
              </a:defRPr>
            </a:lvl1pPr>
            <a:lvl2pPr marL="753969" indent="0">
              <a:buNone/>
              <a:defRPr sz="3298" b="1"/>
            </a:lvl2pPr>
            <a:lvl3pPr marL="1507937" indent="0">
              <a:buNone/>
              <a:defRPr sz="2968" b="1"/>
            </a:lvl3pPr>
            <a:lvl4pPr marL="2261906" indent="0">
              <a:buNone/>
              <a:defRPr sz="2639" b="1"/>
            </a:lvl4pPr>
            <a:lvl5pPr marL="3015874" indent="0">
              <a:buNone/>
              <a:defRPr sz="2639" b="1"/>
            </a:lvl5pPr>
            <a:lvl6pPr marL="3769843" indent="0">
              <a:buNone/>
              <a:defRPr sz="2639" b="1"/>
            </a:lvl6pPr>
            <a:lvl7pPr marL="4523811" indent="0">
              <a:buNone/>
              <a:defRPr sz="2639" b="1"/>
            </a:lvl7pPr>
            <a:lvl8pPr marL="5277780" indent="0">
              <a:buNone/>
              <a:defRPr sz="2639" b="1"/>
            </a:lvl8pPr>
            <a:lvl9pPr marL="6031748" indent="0">
              <a:buNone/>
              <a:defRPr sz="2639"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11A98EA7-5B92-9849-B2EA-D25C8220F736}"/>
              </a:ext>
            </a:extLst>
          </p:cNvPr>
          <p:cNvSpPr>
            <a:spLocks noGrp="1"/>
          </p:cNvSpPr>
          <p:nvPr>
            <p:ph sz="half" idx="2"/>
          </p:nvPr>
        </p:nvSpPr>
        <p:spPr>
          <a:xfrm>
            <a:off x="1005206" y="5654677"/>
            <a:ext cx="8786510" cy="3644124"/>
          </a:xfrm>
          <a:prstGeom prst="rect">
            <a:avLst/>
          </a:prstGeom>
        </p:spPr>
        <p:txBody>
          <a:bodyPr/>
          <a:lstStyle>
            <a:lvl1pPr>
              <a:defRPr b="0" i="0">
                <a:latin typeface="Arial Narrow" panose="020B0604020202020204" pitchFamily="34" charset="0"/>
              </a:defRPr>
            </a:lvl1pPr>
            <a:lvl2pPr>
              <a:defRPr b="0" i="0">
                <a:latin typeface="Arial Narrow" panose="020B0604020202020204" pitchFamily="34" charset="0"/>
              </a:defRPr>
            </a:lvl2pPr>
            <a:lvl3pPr>
              <a:defRPr b="0" i="0">
                <a:latin typeface="Arial Narrow" panose="020B0604020202020204" pitchFamily="34" charset="0"/>
              </a:defRPr>
            </a:lvl3pPr>
            <a:lvl4pPr>
              <a:defRPr b="0" i="0">
                <a:latin typeface="Arial Narrow" panose="020B0604020202020204" pitchFamily="34" charset="0"/>
              </a:defRPr>
            </a:lvl4pPr>
            <a:lvl5pPr>
              <a:defRPr b="0" i="0">
                <a:latin typeface="Arial Narrow"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2">
            <a:extLst>
              <a:ext uri="{FF2B5EF4-FFF2-40B4-BE49-F238E27FC236}">
                <a16:creationId xmlns:a16="http://schemas.microsoft.com/office/drawing/2014/main" id="{3D4F93EC-72AF-634D-B3BF-B8F71B5E5B72}"/>
              </a:ext>
            </a:extLst>
          </p:cNvPr>
          <p:cNvSpPr>
            <a:spLocks noGrp="1"/>
          </p:cNvSpPr>
          <p:nvPr>
            <p:ph type="body" idx="10"/>
          </p:nvPr>
        </p:nvSpPr>
        <p:spPr>
          <a:xfrm>
            <a:off x="10052051" y="4295984"/>
            <a:ext cx="8786510" cy="1107371"/>
          </a:xfrm>
          <a:prstGeom prst="rect">
            <a:avLst/>
          </a:prstGeom>
        </p:spPr>
        <p:txBody>
          <a:bodyPr anchor="b"/>
          <a:lstStyle>
            <a:lvl1pPr marL="0" indent="0">
              <a:buNone/>
              <a:defRPr sz="3958" b="0" i="0">
                <a:latin typeface="Arial Narrow" panose="020B0604020202020204" pitchFamily="34" charset="0"/>
              </a:defRPr>
            </a:lvl1pPr>
            <a:lvl2pPr marL="753969" indent="0">
              <a:buNone/>
              <a:defRPr sz="3298" b="1"/>
            </a:lvl2pPr>
            <a:lvl3pPr marL="1507937" indent="0">
              <a:buNone/>
              <a:defRPr sz="2968" b="1"/>
            </a:lvl3pPr>
            <a:lvl4pPr marL="2261906" indent="0">
              <a:buNone/>
              <a:defRPr sz="2639" b="1"/>
            </a:lvl4pPr>
            <a:lvl5pPr marL="3015874" indent="0">
              <a:buNone/>
              <a:defRPr sz="2639" b="1"/>
            </a:lvl5pPr>
            <a:lvl6pPr marL="3769843" indent="0">
              <a:buNone/>
              <a:defRPr sz="2639" b="1"/>
            </a:lvl6pPr>
            <a:lvl7pPr marL="4523811" indent="0">
              <a:buNone/>
              <a:defRPr sz="2639" b="1"/>
            </a:lvl7pPr>
            <a:lvl8pPr marL="5277780" indent="0">
              <a:buNone/>
              <a:defRPr sz="2639" b="1"/>
            </a:lvl8pPr>
            <a:lvl9pPr marL="6031748" indent="0">
              <a:buNone/>
              <a:defRPr sz="2639" b="1"/>
            </a:lvl9pPr>
          </a:lstStyle>
          <a:p>
            <a:pPr lvl="0"/>
            <a:r>
              <a:rPr lang="en-US" dirty="0"/>
              <a:t>Click to edit Master text styles</a:t>
            </a:r>
          </a:p>
        </p:txBody>
      </p:sp>
      <p:sp>
        <p:nvSpPr>
          <p:cNvPr id="12" name="Content Placeholder 3">
            <a:extLst>
              <a:ext uri="{FF2B5EF4-FFF2-40B4-BE49-F238E27FC236}">
                <a16:creationId xmlns:a16="http://schemas.microsoft.com/office/drawing/2014/main" id="{0D658454-1AA1-E14D-B120-9C15DD01D3D6}"/>
              </a:ext>
            </a:extLst>
          </p:cNvPr>
          <p:cNvSpPr>
            <a:spLocks noGrp="1"/>
          </p:cNvSpPr>
          <p:nvPr>
            <p:ph sz="half" idx="11"/>
          </p:nvPr>
        </p:nvSpPr>
        <p:spPr>
          <a:xfrm>
            <a:off x="10052051" y="5654677"/>
            <a:ext cx="8786510" cy="3644124"/>
          </a:xfrm>
          <a:prstGeom prst="rect">
            <a:avLst/>
          </a:prstGeom>
        </p:spPr>
        <p:txBody>
          <a:bodyPr/>
          <a:lstStyle>
            <a:lvl1pPr>
              <a:defRPr b="0" i="0">
                <a:latin typeface="Arial Narrow" panose="020B0604020202020204" pitchFamily="34" charset="0"/>
              </a:defRPr>
            </a:lvl1pPr>
            <a:lvl2pPr>
              <a:defRPr b="0" i="0">
                <a:latin typeface="Arial Narrow" panose="020B0604020202020204" pitchFamily="34" charset="0"/>
              </a:defRPr>
            </a:lvl2pPr>
            <a:lvl3pPr>
              <a:defRPr b="0" i="0">
                <a:latin typeface="Arial Narrow" panose="020B0604020202020204" pitchFamily="34" charset="0"/>
              </a:defRPr>
            </a:lvl3pPr>
            <a:lvl4pPr>
              <a:defRPr b="0" i="0">
                <a:latin typeface="Arial Narrow" panose="020B0604020202020204" pitchFamily="34" charset="0"/>
              </a:defRPr>
            </a:lvl4pPr>
            <a:lvl5pPr>
              <a:defRPr b="0" i="0">
                <a:latin typeface="Arial Narrow"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1">
            <a:extLst>
              <a:ext uri="{FF2B5EF4-FFF2-40B4-BE49-F238E27FC236}">
                <a16:creationId xmlns:a16="http://schemas.microsoft.com/office/drawing/2014/main" id="{33A330ED-03E4-B443-A251-44AEB5FDFB1C}"/>
              </a:ext>
            </a:extLst>
          </p:cNvPr>
          <p:cNvSpPr>
            <a:spLocks noGrp="1"/>
          </p:cNvSpPr>
          <p:nvPr>
            <p:ph type="ctrTitle"/>
          </p:nvPr>
        </p:nvSpPr>
        <p:spPr>
          <a:xfrm>
            <a:off x="1005205" y="1507913"/>
            <a:ext cx="18093690" cy="2429416"/>
          </a:xfrm>
          <a:prstGeom prst="rect">
            <a:avLst/>
          </a:prstGeom>
        </p:spPr>
        <p:txBody>
          <a:bodyPr anchor="b"/>
          <a:lstStyle>
            <a:lvl1pPr algn="l">
              <a:lnSpc>
                <a:spcPct val="80000"/>
              </a:lnSpc>
              <a:defRPr sz="9895" b="1" i="0" cap="all" baseline="0">
                <a:solidFill>
                  <a:srgbClr val="00B385"/>
                </a:solidFill>
                <a:latin typeface="Arial Black"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12875972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emf"/><Relationship Id="rId2" Type="http://schemas.openxmlformats.org/officeDocument/2006/relationships/slideLayout" Target="../slideLayouts/slideLayout2.xml"/><Relationship Id="rId16"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8DAE487-B666-7D4E-AA31-4C7D5CC437C1}"/>
              </a:ext>
            </a:extLst>
          </p:cNvPr>
          <p:cNvPicPr>
            <a:picLocks noChangeAspect="1"/>
          </p:cNvPicPr>
          <p:nvPr userDrawn="1"/>
        </p:nvPicPr>
        <p:blipFill rotWithShape="1">
          <a:blip r:embed="rId16">
            <a:extLst>
              <a:ext uri="{28A0092B-C50C-407E-A947-70E740481C1C}">
                <a14:useLocalDpi xmlns:a14="http://schemas.microsoft.com/office/drawing/2010/main" val="0"/>
              </a:ext>
            </a:extLst>
          </a:blip>
          <a:srcRect t="85827"/>
          <a:stretch/>
        </p:blipFill>
        <p:spPr>
          <a:xfrm>
            <a:off x="5645" y="9706509"/>
            <a:ext cx="20092819" cy="1602841"/>
          </a:xfrm>
          <a:prstGeom prst="rect">
            <a:avLst/>
          </a:prstGeom>
        </p:spPr>
      </p:pic>
      <p:pic>
        <p:nvPicPr>
          <p:cNvPr id="11" name="Picture 10">
            <a:extLst>
              <a:ext uri="{FF2B5EF4-FFF2-40B4-BE49-F238E27FC236}">
                <a16:creationId xmlns:a16="http://schemas.microsoft.com/office/drawing/2014/main" id="{5D4181A7-5C8E-BD4F-9C6D-3763E210103C}"/>
              </a:ext>
            </a:extLst>
          </p:cNvPr>
          <p:cNvPicPr>
            <a:picLocks noChangeAspect="1"/>
          </p:cNvPicPr>
          <p:nvPr userDrawn="1"/>
        </p:nvPicPr>
        <p:blipFill rotWithShape="1">
          <a:blip r:embed="rId17">
            <a:extLst>
              <a:ext uri="{28A0092B-C50C-407E-A947-70E740481C1C}">
                <a14:useLocalDpi xmlns:a14="http://schemas.microsoft.com/office/drawing/2010/main" val="0"/>
              </a:ext>
            </a:extLst>
          </a:blip>
          <a:srcRect l="10322" t="62317" r="12879" b="34193"/>
          <a:stretch/>
        </p:blipFill>
        <p:spPr>
          <a:xfrm>
            <a:off x="11033469" y="15875"/>
            <a:ext cx="9070632" cy="533400"/>
          </a:xfrm>
          <a:prstGeom prst="rect">
            <a:avLst/>
          </a:prstGeom>
        </p:spPr>
      </p:pic>
      <p:sp>
        <p:nvSpPr>
          <p:cNvPr id="3" name="TextBox 2">
            <a:extLst>
              <a:ext uri="{FF2B5EF4-FFF2-40B4-BE49-F238E27FC236}">
                <a16:creationId xmlns:a16="http://schemas.microsoft.com/office/drawing/2014/main" id="{761CA5D3-09AD-88B5-C994-496812A077EA}"/>
              </a:ext>
            </a:extLst>
          </p:cNvPr>
          <p:cNvSpPr txBox="1"/>
          <p:nvPr>
            <p:extLst>
              <p:ext uri="{1162E1C5-73C7-4A58-AE30-91384D911F3F}">
                <p184:classification xmlns:p184="http://schemas.microsoft.com/office/powerpoint/2018/4/main" val="ftr"/>
              </p:ext>
            </p:extLst>
          </p:nvPr>
        </p:nvSpPr>
        <p:spPr>
          <a:xfrm>
            <a:off x="8890762" y="11156950"/>
            <a:ext cx="2351088" cy="152400"/>
          </a:xfrm>
          <a:prstGeom prst="rect">
            <a:avLst/>
          </a:prstGeom>
        </p:spPr>
        <p:txBody>
          <a:bodyPr horzOverflow="overflow" lIns="0" tIns="0" rIns="0" bIns="0">
            <a:spAutoFit/>
          </a:bodyPr>
          <a:lstStyle/>
          <a:p>
            <a:pPr algn="l"/>
            <a:r>
              <a:rPr lang="en-US" sz="1000">
                <a:solidFill>
                  <a:srgbClr val="000000"/>
                </a:solidFill>
                <a:latin typeface="Calibri" panose="020F0502020204030204" pitchFamily="34" charset="0"/>
                <a:cs typeface="Calibri" panose="020F0502020204030204" pitchFamily="34" charset="0"/>
              </a:rPr>
              <a:t>Loyola University Maryland Internal Use Only</a:t>
            </a:r>
          </a:p>
        </p:txBody>
      </p:sp>
    </p:spTree>
  </p:cSld>
  <p:clrMap bg1="lt1" tx1="dk1" bg2="lt2" tx2="dk2" accent1="accent1" accent2="accent2" accent3="accent3" accent4="accent4" accent5="accent5" accent6="accent6" hlink="hlink" folHlink="folHlink"/>
  <p:sldLayoutIdLst>
    <p:sldLayoutId id="2147483662" r:id="rId1"/>
    <p:sldLayoutId id="2147483674" r:id="rId2"/>
    <p:sldLayoutId id="2147483672" r:id="rId3"/>
    <p:sldLayoutId id="2147483673" r:id="rId4"/>
    <p:sldLayoutId id="2147483665" r:id="rId5"/>
    <p:sldLayoutId id="2147483663" r:id="rId6"/>
    <p:sldLayoutId id="2147483664" r:id="rId7"/>
    <p:sldLayoutId id="2147483666" r:id="rId8"/>
    <p:sldLayoutId id="2147483667" r:id="rId9"/>
    <p:sldLayoutId id="2147483668" r:id="rId10"/>
    <p:sldLayoutId id="2147483670" r:id="rId11"/>
    <p:sldLayoutId id="2147483671" r:id="rId12"/>
    <p:sldLayoutId id="2147483675" r:id="rId13"/>
    <p:sldLayoutId id="2147483676" r:id="rId14"/>
  </p:sldLayoutIdLst>
  <p:txStyles>
    <p:titleStyle>
      <a:lvl1pPr>
        <a:defRPr>
          <a:latin typeface="+mj-lt"/>
          <a:ea typeface="+mj-ea"/>
          <a:cs typeface="+mj-cs"/>
        </a:defRPr>
      </a:lvl1pPr>
    </p:titleStyle>
    <p:bodyStyle>
      <a:lvl1pPr marL="0">
        <a:defRPr>
          <a:latin typeface="+mn-lt"/>
          <a:ea typeface="+mn-ea"/>
          <a:cs typeface="+mn-cs"/>
        </a:defRPr>
      </a:lvl1pPr>
      <a:lvl2pPr marL="457131">
        <a:defRPr>
          <a:latin typeface="+mn-lt"/>
          <a:ea typeface="+mn-ea"/>
          <a:cs typeface="+mn-cs"/>
        </a:defRPr>
      </a:lvl2pPr>
      <a:lvl3pPr marL="914259">
        <a:defRPr>
          <a:latin typeface="+mn-lt"/>
          <a:ea typeface="+mn-ea"/>
          <a:cs typeface="+mn-cs"/>
        </a:defRPr>
      </a:lvl3pPr>
      <a:lvl4pPr marL="1371390">
        <a:defRPr>
          <a:latin typeface="+mn-lt"/>
          <a:ea typeface="+mn-ea"/>
          <a:cs typeface="+mn-cs"/>
        </a:defRPr>
      </a:lvl4pPr>
      <a:lvl5pPr marL="1828518">
        <a:defRPr>
          <a:latin typeface="+mn-lt"/>
          <a:ea typeface="+mn-ea"/>
          <a:cs typeface="+mn-cs"/>
        </a:defRPr>
      </a:lvl5pPr>
      <a:lvl6pPr marL="2285649">
        <a:defRPr>
          <a:latin typeface="+mn-lt"/>
          <a:ea typeface="+mn-ea"/>
          <a:cs typeface="+mn-cs"/>
        </a:defRPr>
      </a:lvl6pPr>
      <a:lvl7pPr marL="2742778">
        <a:defRPr>
          <a:latin typeface="+mn-lt"/>
          <a:ea typeface="+mn-ea"/>
          <a:cs typeface="+mn-cs"/>
        </a:defRPr>
      </a:lvl7pPr>
      <a:lvl8pPr marL="3199908">
        <a:defRPr>
          <a:latin typeface="+mn-lt"/>
          <a:ea typeface="+mn-ea"/>
          <a:cs typeface="+mn-cs"/>
        </a:defRPr>
      </a:lvl8pPr>
      <a:lvl9pPr marL="3657037">
        <a:defRPr>
          <a:latin typeface="+mn-lt"/>
          <a:ea typeface="+mn-ea"/>
          <a:cs typeface="+mn-cs"/>
        </a:defRPr>
      </a:lvl9pPr>
    </p:bodyStyle>
    <p:otherStyle>
      <a:lvl1pPr marL="0">
        <a:defRPr>
          <a:latin typeface="+mn-lt"/>
          <a:ea typeface="+mn-ea"/>
          <a:cs typeface="+mn-cs"/>
        </a:defRPr>
      </a:lvl1pPr>
      <a:lvl2pPr marL="457131">
        <a:defRPr>
          <a:latin typeface="+mn-lt"/>
          <a:ea typeface="+mn-ea"/>
          <a:cs typeface="+mn-cs"/>
        </a:defRPr>
      </a:lvl2pPr>
      <a:lvl3pPr marL="914259">
        <a:defRPr>
          <a:latin typeface="+mn-lt"/>
          <a:ea typeface="+mn-ea"/>
          <a:cs typeface="+mn-cs"/>
        </a:defRPr>
      </a:lvl3pPr>
      <a:lvl4pPr marL="1371390">
        <a:defRPr>
          <a:latin typeface="+mn-lt"/>
          <a:ea typeface="+mn-ea"/>
          <a:cs typeface="+mn-cs"/>
        </a:defRPr>
      </a:lvl4pPr>
      <a:lvl5pPr marL="1828518">
        <a:defRPr>
          <a:latin typeface="+mn-lt"/>
          <a:ea typeface="+mn-ea"/>
          <a:cs typeface="+mn-cs"/>
        </a:defRPr>
      </a:lvl5pPr>
      <a:lvl6pPr marL="2285649">
        <a:defRPr>
          <a:latin typeface="+mn-lt"/>
          <a:ea typeface="+mn-ea"/>
          <a:cs typeface="+mn-cs"/>
        </a:defRPr>
      </a:lvl6pPr>
      <a:lvl7pPr marL="2742778">
        <a:defRPr>
          <a:latin typeface="+mn-lt"/>
          <a:ea typeface="+mn-ea"/>
          <a:cs typeface="+mn-cs"/>
        </a:defRPr>
      </a:lvl7pPr>
      <a:lvl8pPr marL="3199908">
        <a:defRPr>
          <a:latin typeface="+mn-lt"/>
          <a:ea typeface="+mn-ea"/>
          <a:cs typeface="+mn-cs"/>
        </a:defRPr>
      </a:lvl8pPr>
      <a:lvl9pPr marL="3657037">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emf"/><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55.emf"/><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2.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image" Target="../media/image56.png"/><Relationship Id="rId1" Type="http://schemas.openxmlformats.org/officeDocument/2006/relationships/slideLayout" Target="../slideLayouts/slideLayout1.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6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pn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65.pn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jpe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k object 18">
            <a:extLst>
              <a:ext uri="{FF2B5EF4-FFF2-40B4-BE49-F238E27FC236}">
                <a16:creationId xmlns:a16="http://schemas.microsoft.com/office/drawing/2014/main" id="{FDC9F27D-A3D3-A040-ACF6-53B5C03083EA}"/>
              </a:ext>
            </a:extLst>
          </p:cNvPr>
          <p:cNvSpPr/>
          <p:nvPr/>
        </p:nvSpPr>
        <p:spPr>
          <a:xfrm>
            <a:off x="0" y="2"/>
            <a:ext cx="20104100" cy="11319362"/>
          </a:xfrm>
          <a:custGeom>
            <a:avLst/>
            <a:gdLst/>
            <a:ahLst/>
            <a:cxnLst/>
            <a:rect l="l" t="t" r="r" b="b"/>
            <a:pathLst>
              <a:path w="20104100" h="1602104">
                <a:moveTo>
                  <a:pt x="0" y="1602045"/>
                </a:moveTo>
                <a:lnTo>
                  <a:pt x="20104099" y="1602045"/>
                </a:lnTo>
                <a:lnTo>
                  <a:pt x="20104099" y="0"/>
                </a:lnTo>
                <a:lnTo>
                  <a:pt x="0" y="0"/>
                </a:lnTo>
                <a:lnTo>
                  <a:pt x="0" y="1602045"/>
                </a:lnTo>
                <a:close/>
              </a:path>
            </a:pathLst>
          </a:custGeom>
          <a:solidFill>
            <a:srgbClr val="00B385"/>
          </a:solidFill>
        </p:spPr>
        <p:txBody>
          <a:bodyPr wrap="square" lIns="0" tIns="0" rIns="0" bIns="0" rtlCol="0"/>
          <a:lstStyle/>
          <a:p>
            <a:endParaRPr sz="917" dirty="0">
              <a:latin typeface="Arial Narrow" panose="020B0604020202020204" pitchFamily="34" charset="0"/>
            </a:endParaRPr>
          </a:p>
        </p:txBody>
      </p:sp>
      <p:pic>
        <p:nvPicPr>
          <p:cNvPr id="5" name="Picture 4">
            <a:extLst>
              <a:ext uri="{FF2B5EF4-FFF2-40B4-BE49-F238E27FC236}">
                <a16:creationId xmlns:a16="http://schemas.microsoft.com/office/drawing/2014/main" id="{147B5F1E-7583-0A47-9C3A-C05D1451A392}"/>
              </a:ext>
            </a:extLst>
          </p:cNvPr>
          <p:cNvPicPr>
            <a:picLocks noChangeAspect="1"/>
          </p:cNvPicPr>
          <p:nvPr/>
        </p:nvPicPr>
        <p:blipFill rotWithShape="1">
          <a:blip r:embed="rId3">
            <a:extLst>
              <a:ext uri="{28A0092B-C50C-407E-A947-70E740481C1C}">
                <a14:useLocalDpi xmlns:a14="http://schemas.microsoft.com/office/drawing/2010/main" val="0"/>
              </a:ext>
            </a:extLst>
          </a:blip>
          <a:srcRect r="43815" b="71005"/>
          <a:stretch/>
        </p:blipFill>
        <p:spPr>
          <a:xfrm>
            <a:off x="3575052" y="4195592"/>
            <a:ext cx="12115801" cy="3457960"/>
          </a:xfrm>
          <a:prstGeom prst="rect">
            <a:avLst/>
          </a:prstGeom>
        </p:spPr>
      </p:pic>
      <p:sp>
        <p:nvSpPr>
          <p:cNvPr id="6" name="Rectangle 5">
            <a:extLst>
              <a:ext uri="{FF2B5EF4-FFF2-40B4-BE49-F238E27FC236}">
                <a16:creationId xmlns:a16="http://schemas.microsoft.com/office/drawing/2014/main" id="{B90687E0-CA4D-0841-8919-E5AA415D5FFC}"/>
              </a:ext>
            </a:extLst>
          </p:cNvPr>
          <p:cNvSpPr/>
          <p:nvPr/>
        </p:nvSpPr>
        <p:spPr>
          <a:xfrm>
            <a:off x="5784849" y="9058171"/>
            <a:ext cx="13349254" cy="1421928"/>
          </a:xfrm>
          <a:prstGeom prst="rect">
            <a:avLst/>
          </a:prstGeom>
        </p:spPr>
        <p:txBody>
          <a:bodyPr wrap="square">
            <a:spAutoFit/>
          </a:bodyPr>
          <a:lstStyle/>
          <a:p>
            <a:pPr algn="r">
              <a:lnSpc>
                <a:spcPct val="80000"/>
              </a:lnSpc>
            </a:pPr>
            <a:r>
              <a:rPr lang="en-US" sz="5400" dirty="0">
                <a:solidFill>
                  <a:srgbClr val="FFFFFF"/>
                </a:solidFill>
                <a:latin typeface="Arial Narrow" panose="020B0604020202020204" pitchFamily="34" charset="0"/>
                <a:cs typeface="Arial" panose="020B0604020202020204" pitchFamily="34" charset="0"/>
              </a:rPr>
              <a:t>MORE THAN READY. </a:t>
            </a:r>
          </a:p>
          <a:p>
            <a:pPr algn="r">
              <a:lnSpc>
                <a:spcPct val="80000"/>
              </a:lnSpc>
            </a:pPr>
            <a:r>
              <a:rPr lang="en-US" sz="5400" dirty="0">
                <a:solidFill>
                  <a:srgbClr val="FFFFFF"/>
                </a:solidFill>
                <a:latin typeface="Arial Narrow" panose="020B0604020202020204" pitchFamily="34" charset="0"/>
                <a:cs typeface="Arial" panose="020B0604020202020204" pitchFamily="34" charset="0"/>
              </a:rPr>
              <a:t>LOYOLA READY.</a:t>
            </a:r>
            <a:endParaRPr lang="en-US" sz="5400" dirty="0">
              <a:solidFill>
                <a:srgbClr val="FFFFFF"/>
              </a:solidFill>
              <a:latin typeface="Arial Narrow" panose="020B0604020202020204" pitchFamily="34" charset="0"/>
            </a:endParaRPr>
          </a:p>
        </p:txBody>
      </p:sp>
      <p:pic>
        <p:nvPicPr>
          <p:cNvPr id="14" name="Picture 13">
            <a:extLst>
              <a:ext uri="{FF2B5EF4-FFF2-40B4-BE49-F238E27FC236}">
                <a16:creationId xmlns:a16="http://schemas.microsoft.com/office/drawing/2014/main" id="{17B97E1A-F7FC-834E-AE4C-3A2C7A488E8F}"/>
              </a:ext>
            </a:extLst>
          </p:cNvPr>
          <p:cNvPicPr>
            <a:picLocks noChangeAspect="1"/>
          </p:cNvPicPr>
          <p:nvPr/>
        </p:nvPicPr>
        <p:blipFill rotWithShape="1">
          <a:blip r:embed="rId4">
            <a:extLst>
              <a:ext uri="{28A0092B-C50C-407E-A947-70E740481C1C}">
                <a14:useLocalDpi xmlns:a14="http://schemas.microsoft.com/office/drawing/2010/main" val="0"/>
              </a:ext>
            </a:extLst>
          </a:blip>
          <a:srcRect l="10519" t="25537" r="5167" b="62458"/>
          <a:stretch/>
        </p:blipFill>
        <p:spPr>
          <a:xfrm>
            <a:off x="13328652" y="8121758"/>
            <a:ext cx="6047599" cy="1114318"/>
          </a:xfrm>
          <a:prstGeom prst="rect">
            <a:avLst/>
          </a:prstGeom>
        </p:spPr>
      </p:pic>
      <p:pic>
        <p:nvPicPr>
          <p:cNvPr id="7" name="Picture 6">
            <a:extLst>
              <a:ext uri="{FF2B5EF4-FFF2-40B4-BE49-F238E27FC236}">
                <a16:creationId xmlns:a16="http://schemas.microsoft.com/office/drawing/2014/main" id="{89B3DC2A-304E-1148-B2E8-EDF9521C5D3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41" y="0"/>
            <a:ext cx="20092818" cy="11309350"/>
          </a:xfrm>
          <a:prstGeom prst="rect">
            <a:avLst/>
          </a:prstGeom>
        </p:spPr>
      </p:pic>
    </p:spTree>
    <p:extLst>
      <p:ext uri="{BB962C8B-B14F-4D97-AF65-F5344CB8AC3E}">
        <p14:creationId xmlns:p14="http://schemas.microsoft.com/office/powerpoint/2010/main" val="5623409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lowchart: Connector 2">
            <a:extLst>
              <a:ext uri="{FF2B5EF4-FFF2-40B4-BE49-F238E27FC236}">
                <a16:creationId xmlns:a16="http://schemas.microsoft.com/office/drawing/2014/main" id="{EA4583D0-8077-D790-33C5-8BA8FE414B80}"/>
              </a:ext>
            </a:extLst>
          </p:cNvPr>
          <p:cNvSpPr/>
          <p:nvPr/>
        </p:nvSpPr>
        <p:spPr>
          <a:xfrm>
            <a:off x="3473846" y="4616709"/>
            <a:ext cx="3004191" cy="3019422"/>
          </a:xfrm>
          <a:prstGeom prst="flowChartConnector">
            <a:avLst/>
          </a:prstGeom>
          <a:solidFill>
            <a:srgbClr val="50B088"/>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150781" tIns="75390" rIns="150781" bIns="75390" rtlCol="0" anchor="ctr"/>
          <a:lstStyle/>
          <a:p>
            <a:pPr algn="ctr"/>
            <a:r>
              <a:rPr lang="en-US" sz="1979" dirty="0">
                <a:latin typeface="Arial"/>
                <a:cs typeface="Calibri"/>
              </a:rPr>
              <a:t>Sellinger Applied Portfolio </a:t>
            </a:r>
            <a:endParaRPr lang="en-US" sz="1979">
              <a:latin typeface="Arial"/>
              <a:cs typeface="Arial"/>
            </a:endParaRPr>
          </a:p>
        </p:txBody>
      </p:sp>
      <p:sp>
        <p:nvSpPr>
          <p:cNvPr id="4" name="Flowchart: Connector 3">
            <a:extLst>
              <a:ext uri="{FF2B5EF4-FFF2-40B4-BE49-F238E27FC236}">
                <a16:creationId xmlns:a16="http://schemas.microsoft.com/office/drawing/2014/main" id="{08BBE4CA-A8E3-88CF-EF38-F07B8C2C57D3}"/>
              </a:ext>
            </a:extLst>
          </p:cNvPr>
          <p:cNvSpPr/>
          <p:nvPr/>
        </p:nvSpPr>
        <p:spPr>
          <a:xfrm>
            <a:off x="3464327" y="1492254"/>
            <a:ext cx="3023230" cy="3019421"/>
          </a:xfrm>
          <a:prstGeom prst="flowChartConnector">
            <a:avLst/>
          </a:prstGeom>
          <a:solidFill>
            <a:srgbClr val="50B088"/>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150781" tIns="75390" rIns="150781" bIns="75390" rtlCol="0" anchor="ctr"/>
          <a:lstStyle/>
          <a:p>
            <a:pPr algn="ctr"/>
            <a:r>
              <a:rPr lang="en-US" sz="1979" dirty="0">
                <a:latin typeface="Arial"/>
                <a:cs typeface="Calibri"/>
              </a:rPr>
              <a:t>Federal Reserve Policy</a:t>
            </a:r>
          </a:p>
        </p:txBody>
      </p:sp>
      <p:sp>
        <p:nvSpPr>
          <p:cNvPr id="5" name="Flowchart: Connector 4">
            <a:extLst>
              <a:ext uri="{FF2B5EF4-FFF2-40B4-BE49-F238E27FC236}">
                <a16:creationId xmlns:a16="http://schemas.microsoft.com/office/drawing/2014/main" id="{A1641EC8-1139-184F-E90B-332809974C82}"/>
              </a:ext>
            </a:extLst>
          </p:cNvPr>
          <p:cNvSpPr/>
          <p:nvPr/>
        </p:nvSpPr>
        <p:spPr>
          <a:xfrm>
            <a:off x="235775" y="3525256"/>
            <a:ext cx="3004191" cy="3019421"/>
          </a:xfrm>
          <a:prstGeom prst="flowChartConnector">
            <a:avLst/>
          </a:prstGeom>
          <a:solidFill>
            <a:srgbClr val="50B088"/>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150781" tIns="75390" rIns="150781" bIns="75390" rtlCol="0" anchor="ctr"/>
          <a:lstStyle/>
          <a:p>
            <a:pPr algn="ctr"/>
            <a:r>
              <a:rPr lang="en-US" sz="1979" dirty="0">
                <a:latin typeface="Arial"/>
                <a:cs typeface="Calibri"/>
              </a:rPr>
              <a:t>Unemployment</a:t>
            </a:r>
          </a:p>
        </p:txBody>
      </p:sp>
      <p:sp>
        <p:nvSpPr>
          <p:cNvPr id="6" name="Flowchart: Connector 5" descr="T">
            <a:extLst>
              <a:ext uri="{FF2B5EF4-FFF2-40B4-BE49-F238E27FC236}">
                <a16:creationId xmlns:a16="http://schemas.microsoft.com/office/drawing/2014/main" id="{47CFEC1C-A5C8-6777-F8BA-4A8F6A283E44}"/>
              </a:ext>
            </a:extLst>
          </p:cNvPr>
          <p:cNvSpPr/>
          <p:nvPr/>
        </p:nvSpPr>
        <p:spPr>
          <a:xfrm>
            <a:off x="969419" y="6555251"/>
            <a:ext cx="3023230" cy="3019422"/>
          </a:xfrm>
          <a:prstGeom prst="flowChartConnector">
            <a:avLst/>
          </a:prstGeom>
          <a:solidFill>
            <a:srgbClr val="50B088"/>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150781" tIns="75390" rIns="150781" bIns="75390" rtlCol="0" anchor="ctr"/>
          <a:lstStyle/>
          <a:p>
            <a:pPr algn="ctr"/>
            <a:r>
              <a:rPr lang="en-US" sz="1979" dirty="0">
                <a:latin typeface="Arial"/>
                <a:cs typeface="Calibri"/>
              </a:rPr>
              <a:t>Technology  and Innovation</a:t>
            </a:r>
            <a:endParaRPr lang="en-US" sz="1979">
              <a:latin typeface="Arial"/>
              <a:cs typeface="Arial"/>
            </a:endParaRPr>
          </a:p>
        </p:txBody>
      </p:sp>
      <p:sp>
        <p:nvSpPr>
          <p:cNvPr id="7" name="Flowchart: Connector 6">
            <a:extLst>
              <a:ext uri="{FF2B5EF4-FFF2-40B4-BE49-F238E27FC236}">
                <a16:creationId xmlns:a16="http://schemas.microsoft.com/office/drawing/2014/main" id="{F6575BC3-3AB4-78C0-472B-B8C35906CA03}"/>
              </a:ext>
            </a:extLst>
          </p:cNvPr>
          <p:cNvSpPr/>
          <p:nvPr/>
        </p:nvSpPr>
        <p:spPr>
          <a:xfrm>
            <a:off x="6711918" y="3521075"/>
            <a:ext cx="3023230" cy="3000384"/>
          </a:xfrm>
          <a:prstGeom prst="flowChartConnector">
            <a:avLst/>
          </a:prstGeom>
          <a:solidFill>
            <a:srgbClr val="50B088"/>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150781" tIns="75390" rIns="150781" bIns="75390" rtlCol="0" anchor="ctr"/>
          <a:lstStyle/>
          <a:p>
            <a:pPr algn="ctr"/>
            <a:r>
              <a:rPr lang="en-US" sz="1979" dirty="0">
                <a:latin typeface="Arial"/>
                <a:cs typeface="Calibri"/>
              </a:rPr>
              <a:t>Inflation</a:t>
            </a:r>
          </a:p>
        </p:txBody>
      </p:sp>
      <p:sp>
        <p:nvSpPr>
          <p:cNvPr id="8" name="Flowchart: Connector 7">
            <a:extLst>
              <a:ext uri="{FF2B5EF4-FFF2-40B4-BE49-F238E27FC236}">
                <a16:creationId xmlns:a16="http://schemas.microsoft.com/office/drawing/2014/main" id="{68821260-87C9-FFCA-5A14-65C92C44A59C}"/>
              </a:ext>
            </a:extLst>
          </p:cNvPr>
          <p:cNvSpPr/>
          <p:nvPr/>
        </p:nvSpPr>
        <p:spPr>
          <a:xfrm>
            <a:off x="5962020" y="6597654"/>
            <a:ext cx="3023230" cy="3019421"/>
          </a:xfrm>
          <a:prstGeom prst="flowChartConnector">
            <a:avLst/>
          </a:prstGeom>
          <a:solidFill>
            <a:srgbClr val="50B088"/>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150781" tIns="75390" rIns="150781" bIns="75390" rtlCol="0" anchor="ctr"/>
          <a:lstStyle/>
          <a:p>
            <a:pPr algn="ctr"/>
            <a:r>
              <a:rPr lang="en-US" sz="1979" dirty="0">
                <a:latin typeface="Arial"/>
                <a:cs typeface="Calibri"/>
              </a:rPr>
              <a:t>Global Events</a:t>
            </a:r>
            <a:endParaRPr lang="en-US" sz="1979" dirty="0" err="1">
              <a:latin typeface="Arial"/>
              <a:cs typeface="Calibri"/>
            </a:endParaRPr>
          </a:p>
        </p:txBody>
      </p:sp>
      <p:sp>
        <p:nvSpPr>
          <p:cNvPr id="10" name="TextBox 9">
            <a:extLst>
              <a:ext uri="{FF2B5EF4-FFF2-40B4-BE49-F238E27FC236}">
                <a16:creationId xmlns:a16="http://schemas.microsoft.com/office/drawing/2014/main" id="{CE2D7ACB-2D36-F320-780F-569FCD4980DC}"/>
              </a:ext>
            </a:extLst>
          </p:cNvPr>
          <p:cNvSpPr txBox="1"/>
          <p:nvPr/>
        </p:nvSpPr>
        <p:spPr>
          <a:xfrm>
            <a:off x="11015370" y="2089814"/>
            <a:ext cx="8202509" cy="4263634"/>
          </a:xfrm>
          <a:prstGeom prst="rect">
            <a:avLst/>
          </a:prstGeom>
          <a:noFill/>
        </p:spPr>
        <p:txBody>
          <a:bodyPr rot="0" spcFirstLastPara="0" vertOverflow="overflow" horzOverflow="overflow" vert="horz" wrap="square" lIns="150781" tIns="75390" rIns="150781" bIns="75390" numCol="1" spcCol="0" rtlCol="0" fromWordArt="0" anchor="t" anchorCtr="0" forceAA="0" compatLnSpc="1">
            <a:prstTxWarp prst="textNoShape">
              <a:avLst/>
            </a:prstTxWarp>
            <a:spAutoFit/>
          </a:bodyPr>
          <a:lstStyle/>
          <a:p>
            <a:pPr marR="10471">
              <a:spcBef>
                <a:spcPts val="219"/>
              </a:spcBef>
            </a:pPr>
            <a:r>
              <a:rPr lang="en-US" sz="3298" dirty="0">
                <a:latin typeface="Arial"/>
                <a:cs typeface="Calibri"/>
              </a:rPr>
              <a:t>The market are influenced by the economic factors such as the federal reserve policy, unemployment, inflation, global events, technology and innovation.</a:t>
            </a:r>
          </a:p>
          <a:p>
            <a:pPr marR="10471">
              <a:spcBef>
                <a:spcPts val="219"/>
              </a:spcBef>
            </a:pPr>
            <a:endParaRPr lang="en-US" sz="3298" dirty="0">
              <a:latin typeface="Arial"/>
              <a:cs typeface="Calibri"/>
            </a:endParaRPr>
          </a:p>
          <a:p>
            <a:pPr marR="10471">
              <a:spcBef>
                <a:spcPts val="219"/>
              </a:spcBef>
            </a:pPr>
            <a:r>
              <a:rPr lang="en-US" sz="3298" dirty="0">
                <a:latin typeface="Arial"/>
                <a:cs typeface="Calibri"/>
              </a:rPr>
              <a:t>Stock analysis and portfolio management decisions considered economic conditions </a:t>
            </a:r>
          </a:p>
        </p:txBody>
      </p:sp>
      <p:sp>
        <p:nvSpPr>
          <p:cNvPr id="9" name="TextBox 8">
            <a:extLst>
              <a:ext uri="{FF2B5EF4-FFF2-40B4-BE49-F238E27FC236}">
                <a16:creationId xmlns:a16="http://schemas.microsoft.com/office/drawing/2014/main" id="{AC777FBA-A0B2-68C9-2523-FCDAED3F2F9F}"/>
              </a:ext>
            </a:extLst>
          </p:cNvPr>
          <p:cNvSpPr txBox="1"/>
          <p:nvPr/>
        </p:nvSpPr>
        <p:spPr>
          <a:xfrm>
            <a:off x="870963" y="581286"/>
            <a:ext cx="10059902" cy="802848"/>
          </a:xfrm>
          <a:prstGeom prst="rect">
            <a:avLst/>
          </a:prstGeom>
          <a:noFill/>
        </p:spPr>
        <p:txBody>
          <a:bodyPr wrap="square">
            <a:spAutoFit/>
          </a:bodyPr>
          <a:lstStyle/>
          <a:p>
            <a:r>
              <a:rPr lang="en-US" sz="4617" dirty="0">
                <a:solidFill>
                  <a:srgbClr val="00B485"/>
                </a:solidFill>
                <a:latin typeface="Arial Black" panose="020B0A04020102020204" pitchFamily="34" charset="0"/>
              </a:rPr>
              <a:t>ECONOMIC FACTORS</a:t>
            </a:r>
          </a:p>
        </p:txBody>
      </p:sp>
    </p:spTree>
    <p:extLst>
      <p:ext uri="{BB962C8B-B14F-4D97-AF65-F5344CB8AC3E}">
        <p14:creationId xmlns:p14="http://schemas.microsoft.com/office/powerpoint/2010/main" val="4044463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A81C1BFC-022D-F646-A08F-BED9F4FDE8A4}"/>
              </a:ext>
            </a:extLst>
          </p:cNvPr>
          <p:cNvSpPr>
            <a:spLocks noGrp="1"/>
          </p:cNvSpPr>
          <p:nvPr>
            <p:ph type="ctrTitle"/>
          </p:nvPr>
        </p:nvSpPr>
        <p:spPr>
          <a:xfrm>
            <a:off x="415663" y="1812728"/>
            <a:ext cx="2635860" cy="398398"/>
          </a:xfrm>
        </p:spPr>
        <p:txBody>
          <a:bodyPr lIns="91433" tIns="45717" rIns="91433" bIns="45717" anchor="b"/>
          <a:lstStyle>
            <a:defPPr>
              <a:defRPr lang="en-US"/>
            </a:defPPr>
            <a:lvl1pPr marL="0" algn="l" defTabSz="554221" rtl="0" eaLnBrk="1" latinLnBrk="0" hangingPunct="1">
              <a:defRPr sz="1092" kern="1200">
                <a:solidFill>
                  <a:schemeClr val="tx1"/>
                </a:solidFill>
                <a:latin typeface="+mn-lt"/>
                <a:ea typeface="+mn-ea"/>
                <a:cs typeface="+mn-cs"/>
              </a:defRPr>
            </a:lvl1pPr>
            <a:lvl2pPr marL="277111" algn="l" defTabSz="554221" rtl="0" eaLnBrk="1" latinLnBrk="0" hangingPunct="1">
              <a:defRPr sz="1092" kern="1200">
                <a:solidFill>
                  <a:schemeClr val="tx1"/>
                </a:solidFill>
                <a:latin typeface="+mn-lt"/>
                <a:ea typeface="+mn-ea"/>
                <a:cs typeface="+mn-cs"/>
              </a:defRPr>
            </a:lvl2pPr>
            <a:lvl3pPr marL="554221" algn="l" defTabSz="554221" rtl="0" eaLnBrk="1" latinLnBrk="0" hangingPunct="1">
              <a:defRPr sz="1092" kern="1200">
                <a:solidFill>
                  <a:schemeClr val="tx1"/>
                </a:solidFill>
                <a:latin typeface="+mn-lt"/>
                <a:ea typeface="+mn-ea"/>
                <a:cs typeface="+mn-cs"/>
              </a:defRPr>
            </a:lvl3pPr>
            <a:lvl4pPr marL="831332" algn="l" defTabSz="554221" rtl="0" eaLnBrk="1" latinLnBrk="0" hangingPunct="1">
              <a:defRPr sz="1092" kern="1200">
                <a:solidFill>
                  <a:schemeClr val="tx1"/>
                </a:solidFill>
                <a:latin typeface="+mn-lt"/>
                <a:ea typeface="+mn-ea"/>
                <a:cs typeface="+mn-cs"/>
              </a:defRPr>
            </a:lvl4pPr>
            <a:lvl5pPr marL="1108443" algn="l" defTabSz="554221" rtl="0" eaLnBrk="1" latinLnBrk="0" hangingPunct="1">
              <a:defRPr sz="1092" kern="1200">
                <a:solidFill>
                  <a:schemeClr val="tx1"/>
                </a:solidFill>
                <a:latin typeface="+mn-lt"/>
                <a:ea typeface="+mn-ea"/>
                <a:cs typeface="+mn-cs"/>
              </a:defRPr>
            </a:lvl5pPr>
            <a:lvl6pPr marL="1385554" algn="l" defTabSz="554221" rtl="0" eaLnBrk="1" latinLnBrk="0" hangingPunct="1">
              <a:defRPr sz="1092" kern="1200">
                <a:solidFill>
                  <a:schemeClr val="tx1"/>
                </a:solidFill>
                <a:latin typeface="+mn-lt"/>
                <a:ea typeface="+mn-ea"/>
                <a:cs typeface="+mn-cs"/>
              </a:defRPr>
            </a:lvl6pPr>
            <a:lvl7pPr marL="1662665" algn="l" defTabSz="554221" rtl="0" eaLnBrk="1" latinLnBrk="0" hangingPunct="1">
              <a:defRPr sz="1092" kern="1200">
                <a:solidFill>
                  <a:schemeClr val="tx1"/>
                </a:solidFill>
                <a:latin typeface="+mn-lt"/>
                <a:ea typeface="+mn-ea"/>
                <a:cs typeface="+mn-cs"/>
              </a:defRPr>
            </a:lvl7pPr>
            <a:lvl8pPr marL="1939775" algn="l" defTabSz="554221" rtl="0" eaLnBrk="1" latinLnBrk="0" hangingPunct="1">
              <a:defRPr sz="1092" kern="1200">
                <a:solidFill>
                  <a:schemeClr val="tx1"/>
                </a:solidFill>
                <a:latin typeface="+mn-lt"/>
                <a:ea typeface="+mn-ea"/>
                <a:cs typeface="+mn-cs"/>
              </a:defRPr>
            </a:lvl8pPr>
            <a:lvl9pPr marL="2216886" algn="l" defTabSz="554221" rtl="0" eaLnBrk="1" latinLnBrk="0" hangingPunct="1">
              <a:defRPr sz="1092" kern="1200">
                <a:solidFill>
                  <a:schemeClr val="tx1"/>
                </a:solidFill>
                <a:latin typeface="+mn-lt"/>
                <a:ea typeface="+mn-ea"/>
                <a:cs typeface="+mn-cs"/>
              </a:defRPr>
            </a:lvl9pPr>
          </a:lstStyle>
          <a:p>
            <a:r>
              <a:rPr lang="en-US" sz="1649" dirty="0">
                <a:latin typeface="Arial Black"/>
              </a:rPr>
              <a:t>Interest RATE</a:t>
            </a:r>
            <a:endParaRPr lang="en-US" sz="1649">
              <a:cs typeface="Calibri"/>
            </a:endParaRPr>
          </a:p>
        </p:txBody>
      </p:sp>
      <p:pic>
        <p:nvPicPr>
          <p:cNvPr id="3" name="Picture 2">
            <a:extLst>
              <a:ext uri="{FF2B5EF4-FFF2-40B4-BE49-F238E27FC236}">
                <a16:creationId xmlns:a16="http://schemas.microsoft.com/office/drawing/2014/main" id="{9B3D3CE8-79AE-2BB8-968E-77B428C1E4F5}"/>
              </a:ext>
            </a:extLst>
          </p:cNvPr>
          <p:cNvPicPr>
            <a:picLocks noChangeAspect="1"/>
          </p:cNvPicPr>
          <p:nvPr/>
        </p:nvPicPr>
        <p:blipFill>
          <a:blip r:embed="rId2"/>
          <a:stretch>
            <a:fillRect/>
          </a:stretch>
        </p:blipFill>
        <p:spPr>
          <a:xfrm>
            <a:off x="424255" y="2509602"/>
            <a:ext cx="7947033" cy="6785134"/>
          </a:xfrm>
          <a:prstGeom prst="rect">
            <a:avLst/>
          </a:prstGeom>
        </p:spPr>
      </p:pic>
      <p:sp>
        <p:nvSpPr>
          <p:cNvPr id="2" name="TextBox 1">
            <a:extLst>
              <a:ext uri="{FF2B5EF4-FFF2-40B4-BE49-F238E27FC236}">
                <a16:creationId xmlns:a16="http://schemas.microsoft.com/office/drawing/2014/main" id="{46D5763C-3C40-7A42-D411-724592D16856}"/>
              </a:ext>
            </a:extLst>
          </p:cNvPr>
          <p:cNvSpPr txBox="1"/>
          <p:nvPr/>
        </p:nvSpPr>
        <p:spPr>
          <a:xfrm>
            <a:off x="11069630" y="2015566"/>
            <a:ext cx="7812232" cy="8069484"/>
          </a:xfrm>
          <a:prstGeom prst="rect">
            <a:avLst/>
          </a:prstGeom>
          <a:noFill/>
        </p:spPr>
        <p:txBody>
          <a:bodyPr rot="0" spcFirstLastPara="0" vertOverflow="overflow" horzOverflow="overflow" vert="horz" wrap="square" lIns="150781" tIns="75390" rIns="150781" bIns="75390" numCol="1" spcCol="0" rtlCol="0" fromWordArt="0" anchor="t" anchorCtr="0" forceAA="0" compatLnSpc="1">
            <a:prstTxWarp prst="textNoShape">
              <a:avLst/>
            </a:prstTxWarp>
            <a:spAutoFit/>
          </a:bodyPr>
          <a:lstStyle/>
          <a:p>
            <a:pPr marL="565442" indent="-565442">
              <a:buFont typeface="Arial"/>
              <a:buChar char="•"/>
            </a:pPr>
            <a:r>
              <a:rPr lang="en-US" sz="3298" dirty="0">
                <a:latin typeface="Arial"/>
                <a:ea typeface="+mn-lt"/>
                <a:cs typeface="+mn-lt"/>
              </a:rPr>
              <a:t>In response to rising inflation since March 2022, the Federal Reserve has been implementing rate hikes, with increments as high as 75 basis points. In June 2022, it experienced the highest one-year increase of 9.1%.</a:t>
            </a:r>
          </a:p>
          <a:p>
            <a:pPr marL="565442" indent="-565442">
              <a:buFont typeface="Arial"/>
              <a:buChar char="•"/>
            </a:pPr>
            <a:endParaRPr lang="en-US" sz="3298" dirty="0">
              <a:latin typeface="Arial"/>
              <a:cs typeface="Times New Roman"/>
            </a:endParaRPr>
          </a:p>
          <a:p>
            <a:pPr marL="565442" indent="-565442">
              <a:buFont typeface="Arial"/>
              <a:buChar char="•"/>
            </a:pPr>
            <a:r>
              <a:rPr lang="en-US" sz="3298" dirty="0">
                <a:latin typeface="Arial"/>
                <a:cs typeface="Times New Roman"/>
              </a:rPr>
              <a:t>The </a:t>
            </a:r>
            <a:r>
              <a:rPr lang="en-US" sz="3298" dirty="0">
                <a:latin typeface="Arial"/>
                <a:ea typeface="+mn-lt"/>
                <a:cs typeface="+mn-lt"/>
              </a:rPr>
              <a:t>Federal Reserve adjusts the federal funds target rate range in response to what’s happening in the economy. The Fed raises interest rates when inflation is high and cuts rates when the economy looks weak (high unemployment).</a:t>
            </a:r>
            <a:endParaRPr lang="en-US" sz="3298" dirty="0">
              <a:latin typeface="Arial"/>
              <a:cs typeface="Times New Roman"/>
            </a:endParaRPr>
          </a:p>
          <a:p>
            <a:pPr algn="l"/>
            <a:endParaRPr lang="en-US" sz="1979" dirty="0">
              <a:latin typeface="Arial"/>
              <a:cs typeface="Calibri"/>
            </a:endParaRPr>
          </a:p>
        </p:txBody>
      </p:sp>
      <p:sp>
        <p:nvSpPr>
          <p:cNvPr id="5" name="TextBox 4">
            <a:extLst>
              <a:ext uri="{FF2B5EF4-FFF2-40B4-BE49-F238E27FC236}">
                <a16:creationId xmlns:a16="http://schemas.microsoft.com/office/drawing/2014/main" id="{E49CABF7-B613-F965-BDD1-62CDB8929DBB}"/>
              </a:ext>
            </a:extLst>
          </p:cNvPr>
          <p:cNvSpPr txBox="1"/>
          <p:nvPr/>
        </p:nvSpPr>
        <p:spPr>
          <a:xfrm>
            <a:off x="828152" y="9413721"/>
            <a:ext cx="4053182" cy="456823"/>
          </a:xfrm>
          <a:prstGeom prst="rect">
            <a:avLst/>
          </a:prstGeom>
          <a:noFill/>
        </p:spPr>
        <p:txBody>
          <a:bodyPr rot="0" spcFirstLastPara="0" vertOverflow="overflow" horzOverflow="overflow" vert="horz" wrap="square" lIns="150781" tIns="75390" rIns="150781" bIns="75390" numCol="1" spcCol="0" rtlCol="0" fromWordArt="0" anchor="t" anchorCtr="0" forceAA="0" compatLnSpc="1">
            <a:prstTxWarp prst="textNoShape">
              <a:avLst/>
            </a:prstTxWarp>
            <a:spAutoFit/>
          </a:bodyPr>
          <a:lstStyle/>
          <a:p>
            <a:r>
              <a:rPr lang="en-US" sz="1979" dirty="0">
                <a:cs typeface="Calibri"/>
              </a:rPr>
              <a:t>Source : Forbes </a:t>
            </a:r>
            <a:endParaRPr lang="en-US" sz="1979" dirty="0"/>
          </a:p>
        </p:txBody>
      </p:sp>
      <p:sp>
        <p:nvSpPr>
          <p:cNvPr id="8" name="TextBox 7">
            <a:extLst>
              <a:ext uri="{FF2B5EF4-FFF2-40B4-BE49-F238E27FC236}">
                <a16:creationId xmlns:a16="http://schemas.microsoft.com/office/drawing/2014/main" id="{5E6BFD29-807A-B42C-9D8A-37F521329973}"/>
              </a:ext>
            </a:extLst>
          </p:cNvPr>
          <p:cNvSpPr txBox="1"/>
          <p:nvPr/>
        </p:nvSpPr>
        <p:spPr>
          <a:xfrm>
            <a:off x="870963" y="581286"/>
            <a:ext cx="10059902" cy="802848"/>
          </a:xfrm>
          <a:prstGeom prst="rect">
            <a:avLst/>
          </a:prstGeom>
          <a:noFill/>
        </p:spPr>
        <p:txBody>
          <a:bodyPr wrap="square">
            <a:spAutoFit/>
          </a:bodyPr>
          <a:lstStyle/>
          <a:p>
            <a:r>
              <a:rPr lang="en-US" sz="4617" dirty="0">
                <a:solidFill>
                  <a:srgbClr val="00B485"/>
                </a:solidFill>
                <a:latin typeface="Arial Black" panose="020B0A04020102020204" pitchFamily="34" charset="0"/>
              </a:rPr>
              <a:t>FED RATE HIKES</a:t>
            </a:r>
          </a:p>
        </p:txBody>
      </p:sp>
    </p:spTree>
    <p:extLst>
      <p:ext uri="{BB962C8B-B14F-4D97-AF65-F5344CB8AC3E}">
        <p14:creationId xmlns:p14="http://schemas.microsoft.com/office/powerpoint/2010/main" val="22187672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aph showing the growth of the united states&#10;&#10;Description automatically generated">
            <a:extLst>
              <a:ext uri="{FF2B5EF4-FFF2-40B4-BE49-F238E27FC236}">
                <a16:creationId xmlns:a16="http://schemas.microsoft.com/office/drawing/2014/main" id="{383EE57C-AFEF-E045-7F22-96D6A458DCCC}"/>
              </a:ext>
            </a:extLst>
          </p:cNvPr>
          <p:cNvPicPr>
            <a:picLocks noChangeAspect="1"/>
          </p:cNvPicPr>
          <p:nvPr/>
        </p:nvPicPr>
        <p:blipFill>
          <a:blip r:embed="rId2"/>
          <a:stretch>
            <a:fillRect/>
          </a:stretch>
        </p:blipFill>
        <p:spPr>
          <a:xfrm>
            <a:off x="688442" y="2395374"/>
            <a:ext cx="9200399" cy="6844031"/>
          </a:xfrm>
          <a:prstGeom prst="rect">
            <a:avLst/>
          </a:prstGeom>
        </p:spPr>
      </p:pic>
      <p:sp>
        <p:nvSpPr>
          <p:cNvPr id="6" name="TextBox 5">
            <a:extLst>
              <a:ext uri="{FF2B5EF4-FFF2-40B4-BE49-F238E27FC236}">
                <a16:creationId xmlns:a16="http://schemas.microsoft.com/office/drawing/2014/main" id="{7C89803F-D012-E7C9-627E-06A1B78DD96E}"/>
              </a:ext>
            </a:extLst>
          </p:cNvPr>
          <p:cNvSpPr txBox="1"/>
          <p:nvPr/>
        </p:nvSpPr>
        <p:spPr>
          <a:xfrm>
            <a:off x="10849028" y="2392517"/>
            <a:ext cx="7960488" cy="5181258"/>
          </a:xfrm>
          <a:prstGeom prst="rect">
            <a:avLst/>
          </a:prstGeom>
          <a:noFill/>
        </p:spPr>
        <p:txBody>
          <a:bodyPr rot="0" spcFirstLastPara="0" vertOverflow="overflow" horzOverflow="overflow" vert="horz" wrap="square" lIns="150781" tIns="75390" rIns="150781" bIns="75390" numCol="1" spcCol="0" rtlCol="0" fromWordArt="0" anchor="t" anchorCtr="0" forceAA="0" compatLnSpc="1">
            <a:prstTxWarp prst="textNoShape">
              <a:avLst/>
            </a:prstTxWarp>
            <a:spAutoFit/>
          </a:bodyPr>
          <a:lstStyle/>
          <a:p>
            <a:pPr marL="565442" indent="-565442">
              <a:lnSpc>
                <a:spcPct val="90000"/>
              </a:lnSpc>
              <a:spcBef>
                <a:spcPts val="1649"/>
              </a:spcBef>
              <a:buFont typeface="Arial"/>
              <a:buChar char="•"/>
            </a:pPr>
            <a:r>
              <a:rPr lang="en-US" sz="3298" dirty="0">
                <a:latin typeface="Arial"/>
                <a:cs typeface="Calibri"/>
              </a:rPr>
              <a:t>Inflation remains persistently above the Fed’s 2% target.</a:t>
            </a:r>
            <a:endParaRPr lang="en-US" sz="3298" dirty="0">
              <a:latin typeface="Arial"/>
              <a:cs typeface="Arial"/>
            </a:endParaRPr>
          </a:p>
          <a:p>
            <a:pPr marL="565442" indent="-565442">
              <a:lnSpc>
                <a:spcPct val="90000"/>
              </a:lnSpc>
              <a:spcBef>
                <a:spcPts val="1649"/>
              </a:spcBef>
              <a:buFont typeface="Arial"/>
              <a:buChar char="•"/>
            </a:pPr>
            <a:r>
              <a:rPr lang="en-US" sz="3298" dirty="0">
                <a:latin typeface="Arial"/>
                <a:cs typeface="Calibri"/>
              </a:rPr>
              <a:t>US Inflation Rate is at 3.2% compared  8.20% last year. </a:t>
            </a:r>
          </a:p>
          <a:p>
            <a:pPr marL="565442" indent="-565442">
              <a:lnSpc>
                <a:spcPct val="90000"/>
              </a:lnSpc>
              <a:spcBef>
                <a:spcPts val="1649"/>
              </a:spcBef>
              <a:buFont typeface="Arial"/>
              <a:buChar char="•"/>
            </a:pPr>
            <a:r>
              <a:rPr lang="en-US" sz="3298" dirty="0">
                <a:latin typeface="Arial"/>
                <a:cs typeface="Calibri"/>
              </a:rPr>
              <a:t>Inflation rates influence purchasing power. High inflation can erode real returns on  investments and impact consumer spending. </a:t>
            </a:r>
          </a:p>
          <a:p>
            <a:pPr algn="l"/>
            <a:endParaRPr lang="en-US" sz="3298" dirty="0">
              <a:latin typeface="Arial"/>
              <a:cs typeface="Calibri"/>
            </a:endParaRPr>
          </a:p>
        </p:txBody>
      </p:sp>
      <p:sp>
        <p:nvSpPr>
          <p:cNvPr id="7" name="TextBox 6">
            <a:extLst>
              <a:ext uri="{FF2B5EF4-FFF2-40B4-BE49-F238E27FC236}">
                <a16:creationId xmlns:a16="http://schemas.microsoft.com/office/drawing/2014/main" id="{645F1A66-149E-03E1-6091-C7C72D34BA45}"/>
              </a:ext>
            </a:extLst>
          </p:cNvPr>
          <p:cNvSpPr txBox="1"/>
          <p:nvPr/>
        </p:nvSpPr>
        <p:spPr>
          <a:xfrm>
            <a:off x="870963" y="581286"/>
            <a:ext cx="10059902" cy="802848"/>
          </a:xfrm>
          <a:prstGeom prst="rect">
            <a:avLst/>
          </a:prstGeom>
          <a:noFill/>
        </p:spPr>
        <p:txBody>
          <a:bodyPr wrap="square">
            <a:spAutoFit/>
          </a:bodyPr>
          <a:lstStyle/>
          <a:p>
            <a:r>
              <a:rPr lang="en-US" sz="4617" dirty="0">
                <a:solidFill>
                  <a:srgbClr val="00B485"/>
                </a:solidFill>
                <a:latin typeface="Arial Black" panose="020B0A04020102020204" pitchFamily="34" charset="0"/>
              </a:rPr>
              <a:t>INFLATION</a:t>
            </a:r>
          </a:p>
        </p:txBody>
      </p:sp>
    </p:spTree>
    <p:extLst>
      <p:ext uri="{BB962C8B-B14F-4D97-AF65-F5344CB8AC3E}">
        <p14:creationId xmlns:p14="http://schemas.microsoft.com/office/powerpoint/2010/main" val="7256720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aph showing different colored squares&#10;&#10;Description automatically generated">
            <a:extLst>
              <a:ext uri="{FF2B5EF4-FFF2-40B4-BE49-F238E27FC236}">
                <a16:creationId xmlns:a16="http://schemas.microsoft.com/office/drawing/2014/main" id="{C619A3E0-7EAB-6438-6BE6-A0A599FC721F}"/>
              </a:ext>
            </a:extLst>
          </p:cNvPr>
          <p:cNvPicPr>
            <a:picLocks noChangeAspect="1"/>
          </p:cNvPicPr>
          <p:nvPr/>
        </p:nvPicPr>
        <p:blipFill>
          <a:blip r:embed="rId2"/>
          <a:stretch>
            <a:fillRect/>
          </a:stretch>
        </p:blipFill>
        <p:spPr>
          <a:xfrm>
            <a:off x="817319" y="2090766"/>
            <a:ext cx="8188955" cy="6785134"/>
          </a:xfrm>
          <a:prstGeom prst="rect">
            <a:avLst/>
          </a:prstGeom>
        </p:spPr>
      </p:pic>
      <p:sp>
        <p:nvSpPr>
          <p:cNvPr id="4" name="TextBox 3">
            <a:extLst>
              <a:ext uri="{FF2B5EF4-FFF2-40B4-BE49-F238E27FC236}">
                <a16:creationId xmlns:a16="http://schemas.microsoft.com/office/drawing/2014/main" id="{ADC99D22-811E-5656-CAFD-C58D6723C3A3}"/>
              </a:ext>
            </a:extLst>
          </p:cNvPr>
          <p:cNvSpPr txBox="1"/>
          <p:nvPr/>
        </p:nvSpPr>
        <p:spPr>
          <a:xfrm>
            <a:off x="10677448" y="2204993"/>
            <a:ext cx="8005467" cy="7149233"/>
          </a:xfrm>
          <a:prstGeom prst="rect">
            <a:avLst/>
          </a:prstGeom>
          <a:noFill/>
        </p:spPr>
        <p:txBody>
          <a:bodyPr rot="0" spcFirstLastPara="0" vertOverflow="overflow" horzOverflow="overflow" vert="horz" wrap="square" lIns="150781" tIns="75390" rIns="150781" bIns="75390" numCol="1" spcCol="0" rtlCol="0" fromWordArt="0" anchor="t" anchorCtr="0" forceAA="0" compatLnSpc="1">
            <a:prstTxWarp prst="textNoShape">
              <a:avLst/>
            </a:prstTxWarp>
            <a:spAutoFit/>
          </a:bodyPr>
          <a:lstStyle/>
          <a:p>
            <a:pPr marL="471202" indent="-471202">
              <a:buFont typeface="Arial"/>
              <a:buChar char="•"/>
            </a:pPr>
            <a:r>
              <a:rPr lang="en-US" sz="2500" dirty="0">
                <a:latin typeface="Arial" panose="020B0604020202020204" pitchFamily="34" charset="0"/>
                <a:cs typeface="Arial" panose="020B0604020202020204" pitchFamily="34" charset="0"/>
              </a:rPr>
              <a:t>The Consumer Price Index for All Urban Consumers (CPI-U) increased by 0.1 percent in November, following no change in October, with a 3.1 percent rise over the last 12 months.</a:t>
            </a:r>
          </a:p>
          <a:p>
            <a:pPr marL="471202" indent="-471202">
              <a:buFont typeface="Arial"/>
              <a:buChar char="•"/>
            </a:pPr>
            <a:r>
              <a:rPr lang="en-US" sz="2500" dirty="0">
                <a:latin typeface="Arial" panose="020B0604020202020204" pitchFamily="34" charset="0"/>
                <a:cs typeface="Arial" panose="020B0604020202020204" pitchFamily="34" charset="0"/>
              </a:rPr>
              <a:t>In November, the energy index declined by 2.3 percent due to a 6.0-percent drop in the gasoline index, while the food index increased by 0.2 percent. The all-items index rose 3.1 percent over the 12 months ending November, slightly lower than the 3.2-percent increase for the 12 months ending October.</a:t>
            </a:r>
          </a:p>
          <a:p>
            <a:pPr marL="471202" indent="-471202">
              <a:buFont typeface="Arial"/>
              <a:buChar char="•"/>
            </a:pPr>
            <a:r>
              <a:rPr lang="en-US" sz="2500" dirty="0">
                <a:latin typeface="Arial" panose="020B0604020202020204" pitchFamily="34" charset="0"/>
                <a:cs typeface="Arial" panose="020B0604020202020204" pitchFamily="34" charset="0"/>
              </a:rPr>
              <a:t>CPI is a crucial indicator for gauging inflationary pressures, aiding in the adjustment of investment strategies to preserve real returns and navigate potential impacts on stock values in response to changing economic conditions.</a:t>
            </a:r>
          </a:p>
          <a:p>
            <a:pPr marL="471202" indent="-471202">
              <a:buFont typeface="Arial"/>
              <a:buChar char="•"/>
            </a:pPr>
            <a:endParaRPr lang="en-US" sz="2500" dirty="0">
              <a:latin typeface="Arial" panose="020B0604020202020204" pitchFamily="34" charset="0"/>
              <a:cs typeface="Arial" panose="020B0604020202020204" pitchFamily="34" charset="0"/>
            </a:endParaRPr>
          </a:p>
          <a:p>
            <a:endParaRPr lang="en-US" sz="2968" dirty="0">
              <a:cs typeface="Calibri"/>
            </a:endParaRPr>
          </a:p>
        </p:txBody>
      </p:sp>
      <p:sp>
        <p:nvSpPr>
          <p:cNvPr id="6" name="TextBox 5">
            <a:extLst>
              <a:ext uri="{FF2B5EF4-FFF2-40B4-BE49-F238E27FC236}">
                <a16:creationId xmlns:a16="http://schemas.microsoft.com/office/drawing/2014/main" id="{D4785FB4-BF72-8B7D-F7B2-7BC64A48C234}"/>
              </a:ext>
            </a:extLst>
          </p:cNvPr>
          <p:cNvSpPr txBox="1"/>
          <p:nvPr/>
        </p:nvSpPr>
        <p:spPr>
          <a:xfrm>
            <a:off x="870963" y="581286"/>
            <a:ext cx="10059902" cy="802848"/>
          </a:xfrm>
          <a:prstGeom prst="rect">
            <a:avLst/>
          </a:prstGeom>
          <a:noFill/>
        </p:spPr>
        <p:txBody>
          <a:bodyPr wrap="square">
            <a:spAutoFit/>
          </a:bodyPr>
          <a:lstStyle/>
          <a:p>
            <a:r>
              <a:rPr lang="en-US" sz="4617" dirty="0">
                <a:solidFill>
                  <a:srgbClr val="00B485"/>
                </a:solidFill>
                <a:latin typeface="Arial Black" panose="020B0A04020102020204" pitchFamily="34" charset="0"/>
              </a:rPr>
              <a:t>CONSUMER PRICE INDEX</a:t>
            </a:r>
          </a:p>
        </p:txBody>
      </p:sp>
    </p:spTree>
    <p:extLst>
      <p:ext uri="{BB962C8B-B14F-4D97-AF65-F5344CB8AC3E}">
        <p14:creationId xmlns:p14="http://schemas.microsoft.com/office/powerpoint/2010/main" val="10556449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ADD630F-95FA-9E22-8CC2-503EA3620D9E}"/>
              </a:ext>
            </a:extLst>
          </p:cNvPr>
          <p:cNvPicPr>
            <a:picLocks noChangeAspect="1"/>
          </p:cNvPicPr>
          <p:nvPr/>
        </p:nvPicPr>
        <p:blipFill>
          <a:blip r:embed="rId2"/>
          <a:stretch>
            <a:fillRect/>
          </a:stretch>
        </p:blipFill>
        <p:spPr>
          <a:xfrm>
            <a:off x="494986" y="2064217"/>
            <a:ext cx="10052050" cy="5200966"/>
          </a:xfrm>
          <a:prstGeom prst="rect">
            <a:avLst/>
          </a:prstGeom>
        </p:spPr>
      </p:pic>
      <p:sp>
        <p:nvSpPr>
          <p:cNvPr id="5" name="TextBox 4">
            <a:extLst>
              <a:ext uri="{FF2B5EF4-FFF2-40B4-BE49-F238E27FC236}">
                <a16:creationId xmlns:a16="http://schemas.microsoft.com/office/drawing/2014/main" id="{A98DAB6C-3F6B-AAD2-A2BC-8AEFB9E4CF5A}"/>
              </a:ext>
            </a:extLst>
          </p:cNvPr>
          <p:cNvSpPr txBox="1"/>
          <p:nvPr/>
        </p:nvSpPr>
        <p:spPr>
          <a:xfrm>
            <a:off x="11728344" y="2071729"/>
            <a:ext cx="7761780" cy="6379791"/>
          </a:xfrm>
          <a:prstGeom prst="rect">
            <a:avLst/>
          </a:prstGeom>
          <a:noFill/>
        </p:spPr>
        <p:txBody>
          <a:bodyPr rot="0" spcFirstLastPara="0" vertOverflow="overflow" horzOverflow="overflow" vert="horz" wrap="square" lIns="150781" tIns="75390" rIns="150781" bIns="75390" numCol="1" spcCol="0" rtlCol="0" fromWordArt="0" anchor="t" anchorCtr="0" forceAA="0" compatLnSpc="1">
            <a:prstTxWarp prst="textNoShape">
              <a:avLst/>
            </a:prstTxWarp>
            <a:spAutoFit/>
          </a:bodyPr>
          <a:lstStyle/>
          <a:p>
            <a:pPr marL="471202" indent="-471202">
              <a:buFont typeface="Arial"/>
              <a:buChar char="•"/>
            </a:pPr>
            <a:r>
              <a:rPr lang="en-US" sz="2500" dirty="0">
                <a:latin typeface="Arial" panose="020B0604020202020204" pitchFamily="34" charset="0"/>
                <a:cs typeface="Arial" panose="020B0604020202020204" pitchFamily="34" charset="0"/>
              </a:rPr>
              <a:t>December 2023's US consumer sentiment, as per the University of Michigan, surged to 69.4, surpassing expectations (62.0) and reaching its highest level since August. Fueled by positive shifts in expected inflation, the anticipation for the upcoming year dropped to 3.1%, the lowest since March 2021. Current economic conditions rose to 74.0, and consumer expectations surged to 66.4. Despite a 39% increase from the June 2022 low, sentiment remains below pre-pandemic levels.</a:t>
            </a:r>
          </a:p>
          <a:p>
            <a:pPr marL="471202" indent="-471202">
              <a:buFont typeface="Arial"/>
              <a:buChar char="•"/>
            </a:pPr>
            <a:r>
              <a:rPr lang="en-US" sz="2500" dirty="0">
                <a:latin typeface="Arial" panose="020B0604020202020204" pitchFamily="34" charset="0"/>
                <a:cs typeface="Arial" panose="020B0604020202020204" pitchFamily="34" charset="0"/>
              </a:rPr>
              <a:t>A higher than expected reading should be taken as positive/bullish for the USD, while a lower than expected reading should be taken as negative/bearish for the USD.</a:t>
            </a:r>
          </a:p>
          <a:p>
            <a:pPr marL="471202" indent="-471202">
              <a:buFont typeface="Arial"/>
              <a:buChar char="•"/>
            </a:pPr>
            <a:endParaRPr lang="en-US" sz="2500" dirty="0">
              <a:latin typeface="Arial" panose="020B0604020202020204" pitchFamily="34" charset="0"/>
              <a:cs typeface="Arial" panose="020B0604020202020204" pitchFamily="34" charset="0"/>
            </a:endParaRPr>
          </a:p>
          <a:p>
            <a:endParaRPr lang="en-US" sz="2968" dirty="0">
              <a:cs typeface="Calibri"/>
            </a:endParaRPr>
          </a:p>
        </p:txBody>
      </p:sp>
      <p:sp>
        <p:nvSpPr>
          <p:cNvPr id="6" name="TextBox 5">
            <a:extLst>
              <a:ext uri="{FF2B5EF4-FFF2-40B4-BE49-F238E27FC236}">
                <a16:creationId xmlns:a16="http://schemas.microsoft.com/office/drawing/2014/main" id="{D51A722E-AD0B-44BB-E3F1-FA5E109FA809}"/>
              </a:ext>
            </a:extLst>
          </p:cNvPr>
          <p:cNvSpPr txBox="1"/>
          <p:nvPr/>
        </p:nvSpPr>
        <p:spPr>
          <a:xfrm>
            <a:off x="870963" y="581286"/>
            <a:ext cx="10059902" cy="802848"/>
          </a:xfrm>
          <a:prstGeom prst="rect">
            <a:avLst/>
          </a:prstGeom>
          <a:noFill/>
        </p:spPr>
        <p:txBody>
          <a:bodyPr wrap="square">
            <a:spAutoFit/>
          </a:bodyPr>
          <a:lstStyle/>
          <a:p>
            <a:r>
              <a:rPr lang="en-US" sz="4617" dirty="0">
                <a:solidFill>
                  <a:srgbClr val="00B485"/>
                </a:solidFill>
                <a:latin typeface="Arial Black" panose="020B0A04020102020204" pitchFamily="34" charset="0"/>
              </a:rPr>
              <a:t>CONSUMER CONFIDENCE</a:t>
            </a:r>
          </a:p>
        </p:txBody>
      </p:sp>
    </p:spTree>
    <p:extLst>
      <p:ext uri="{BB962C8B-B14F-4D97-AF65-F5344CB8AC3E}">
        <p14:creationId xmlns:p14="http://schemas.microsoft.com/office/powerpoint/2010/main" val="11081573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98DAB6C-3F6B-AAD2-A2BC-8AEFB9E4CF5A}"/>
              </a:ext>
            </a:extLst>
          </p:cNvPr>
          <p:cNvSpPr txBox="1"/>
          <p:nvPr/>
        </p:nvSpPr>
        <p:spPr>
          <a:xfrm>
            <a:off x="11728344" y="2071729"/>
            <a:ext cx="7761780" cy="4840908"/>
          </a:xfrm>
          <a:prstGeom prst="rect">
            <a:avLst/>
          </a:prstGeom>
          <a:noFill/>
        </p:spPr>
        <p:txBody>
          <a:bodyPr rot="0" spcFirstLastPara="0" vertOverflow="overflow" horzOverflow="overflow" vert="horz" wrap="square" lIns="150781" tIns="75390" rIns="150781" bIns="75390" numCol="1" spcCol="0" rtlCol="0" fromWordArt="0" anchor="t" anchorCtr="0" forceAA="0" compatLnSpc="1">
            <a:prstTxWarp prst="textNoShape">
              <a:avLst/>
            </a:prstTxWarp>
            <a:spAutoFit/>
          </a:bodyPr>
          <a:lstStyle/>
          <a:p>
            <a:pPr marL="471202" indent="-471202">
              <a:buFont typeface="Arial"/>
              <a:buChar char="•"/>
            </a:pPr>
            <a:r>
              <a:rPr lang="en-US" sz="2500" dirty="0">
                <a:latin typeface="Arial" panose="020B0604020202020204" pitchFamily="34" charset="0"/>
                <a:cs typeface="Arial" panose="020B0604020202020204" pitchFamily="34" charset="0"/>
              </a:rPr>
              <a:t>The oil price hit a year-to-date high of $95 per barrel.​</a:t>
            </a:r>
          </a:p>
          <a:p>
            <a:pPr marL="471202" indent="-471202">
              <a:buFont typeface="Arial"/>
              <a:buChar char="•"/>
            </a:pPr>
            <a:endParaRPr lang="en-US" sz="2500" dirty="0">
              <a:latin typeface="Arial" panose="020B0604020202020204" pitchFamily="34" charset="0"/>
              <a:cs typeface="Arial" panose="020B0604020202020204" pitchFamily="34" charset="0"/>
            </a:endParaRPr>
          </a:p>
          <a:p>
            <a:pPr marL="471202" indent="-471202">
              <a:buFont typeface="Arial"/>
              <a:buChar char="•"/>
            </a:pPr>
            <a:r>
              <a:rPr lang="en-US" sz="2500" dirty="0">
                <a:latin typeface="Arial" panose="020B0604020202020204" pitchFamily="34" charset="0"/>
                <a:cs typeface="Arial" panose="020B0604020202020204" pitchFamily="34" charset="0"/>
              </a:rPr>
              <a:t>The increased demand for oil stemmed from supply cuts by OPEC, particularly Saudi Arabia's daily cut of 1 million barrels, and China's heightened demand upon reopening its economy.​</a:t>
            </a:r>
          </a:p>
          <a:p>
            <a:pPr marL="471202" indent="-471202">
              <a:buFont typeface="Arial"/>
              <a:buChar char="•"/>
            </a:pPr>
            <a:endParaRPr lang="en-US" sz="2500" dirty="0">
              <a:latin typeface="Arial" panose="020B0604020202020204" pitchFamily="34" charset="0"/>
              <a:cs typeface="Arial" panose="020B0604020202020204" pitchFamily="34" charset="0"/>
            </a:endParaRPr>
          </a:p>
          <a:p>
            <a:pPr marL="471202" indent="-471202">
              <a:buFont typeface="Arial"/>
              <a:buChar char="•"/>
            </a:pPr>
            <a:r>
              <a:rPr lang="en-US" sz="2500" dirty="0">
                <a:latin typeface="Arial" panose="020B0604020202020204" pitchFamily="34" charset="0"/>
                <a:cs typeface="Arial" panose="020B0604020202020204" pitchFamily="34" charset="0"/>
              </a:rPr>
              <a:t>Recently, OPEC pledged an additional 2.2 million barrel cut for the first quarter of next year in response to weakening oil demand.</a:t>
            </a:r>
          </a:p>
          <a:p>
            <a:endParaRPr lang="en-US" sz="2968" dirty="0">
              <a:cs typeface="Calibri"/>
            </a:endParaRPr>
          </a:p>
        </p:txBody>
      </p:sp>
      <p:pic>
        <p:nvPicPr>
          <p:cNvPr id="2050" name="Picture 2" descr="A screenshot of a graph&#10;&#10;Description automatically generated">
            <a:extLst>
              <a:ext uri="{FF2B5EF4-FFF2-40B4-BE49-F238E27FC236}">
                <a16:creationId xmlns:a16="http://schemas.microsoft.com/office/drawing/2014/main" id="{29D01B0F-C0CA-69B7-FDBF-5C47390375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4833" y="1844675"/>
            <a:ext cx="972158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26B6BEF6-7E42-5626-B4F9-8ED973C09E37}"/>
              </a:ext>
            </a:extLst>
          </p:cNvPr>
          <p:cNvSpPr txBox="1"/>
          <p:nvPr/>
        </p:nvSpPr>
        <p:spPr>
          <a:xfrm>
            <a:off x="870963" y="581286"/>
            <a:ext cx="10059902" cy="802848"/>
          </a:xfrm>
          <a:prstGeom prst="rect">
            <a:avLst/>
          </a:prstGeom>
          <a:noFill/>
        </p:spPr>
        <p:txBody>
          <a:bodyPr wrap="square">
            <a:spAutoFit/>
          </a:bodyPr>
          <a:lstStyle/>
          <a:p>
            <a:r>
              <a:rPr lang="en-US" sz="4617" dirty="0">
                <a:solidFill>
                  <a:srgbClr val="00B485"/>
                </a:solidFill>
                <a:latin typeface="Arial Black" panose="020B0A04020102020204" pitchFamily="34" charset="0"/>
              </a:rPr>
              <a:t>OIL PRICES</a:t>
            </a:r>
          </a:p>
        </p:txBody>
      </p:sp>
    </p:spTree>
    <p:extLst>
      <p:ext uri="{BB962C8B-B14F-4D97-AF65-F5344CB8AC3E}">
        <p14:creationId xmlns:p14="http://schemas.microsoft.com/office/powerpoint/2010/main" val="11697834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98DAB6C-3F6B-AAD2-A2BC-8AEFB9E4CF5A}"/>
              </a:ext>
            </a:extLst>
          </p:cNvPr>
          <p:cNvSpPr txBox="1"/>
          <p:nvPr/>
        </p:nvSpPr>
        <p:spPr>
          <a:xfrm>
            <a:off x="11728344" y="2071729"/>
            <a:ext cx="7761780" cy="7149233"/>
          </a:xfrm>
          <a:prstGeom prst="rect">
            <a:avLst/>
          </a:prstGeom>
          <a:noFill/>
        </p:spPr>
        <p:txBody>
          <a:bodyPr rot="0" spcFirstLastPara="0" vertOverflow="overflow" horzOverflow="overflow" vert="horz" wrap="square" lIns="150781" tIns="75390" rIns="150781" bIns="75390" numCol="1" spcCol="0" rtlCol="0" fromWordArt="0" anchor="t" anchorCtr="0" forceAA="0" compatLnSpc="1">
            <a:prstTxWarp prst="textNoShape">
              <a:avLst/>
            </a:prstTxWarp>
            <a:spAutoFit/>
          </a:bodyPr>
          <a:lstStyle/>
          <a:p>
            <a:pPr marL="471202" indent="-471202">
              <a:buFont typeface="Arial"/>
              <a:buChar char="•"/>
            </a:pPr>
            <a:r>
              <a:rPr lang="en-US" sz="2500" dirty="0">
                <a:latin typeface="Arial" panose="020B0604020202020204" pitchFamily="34" charset="0"/>
                <a:cs typeface="Arial" panose="020B0604020202020204" pitchFamily="34" charset="0"/>
              </a:rPr>
              <a:t>On October 7, 2023, Hamas-led incursions and rocket barrages from the Gaza Strip targeted Israel, leading to widespread casualties and inciting the 2023 Israel-Hamas war.​</a:t>
            </a:r>
          </a:p>
          <a:p>
            <a:pPr marL="471202" indent="-471202">
              <a:buFont typeface="Arial"/>
              <a:buChar char="•"/>
            </a:pPr>
            <a:endParaRPr lang="en-US" sz="2500" dirty="0">
              <a:latin typeface="Arial" panose="020B0604020202020204" pitchFamily="34" charset="0"/>
              <a:cs typeface="Arial" panose="020B0604020202020204" pitchFamily="34" charset="0"/>
            </a:endParaRPr>
          </a:p>
          <a:p>
            <a:pPr marL="471202" indent="-471202">
              <a:buFont typeface="Arial"/>
              <a:buChar char="•"/>
            </a:pPr>
            <a:r>
              <a:rPr lang="en-US" sz="2500" dirty="0">
                <a:latin typeface="Arial" panose="020B0604020202020204" pitchFamily="34" charset="0"/>
                <a:cs typeface="Arial" panose="020B0604020202020204" pitchFamily="34" charset="0"/>
              </a:rPr>
              <a:t>The assaults resulted in a devastating toll, with approximately 859 Israeli civilians, around 349 soldiers and policemen killed, and nearly 250 civilians and soldiers taken hostage by Hamas fighters.​</a:t>
            </a:r>
          </a:p>
          <a:p>
            <a:pPr marL="471202" indent="-471202">
              <a:buFont typeface="Arial"/>
              <a:buChar char="•"/>
            </a:pPr>
            <a:endParaRPr lang="en-US" sz="2500" dirty="0">
              <a:latin typeface="Arial" panose="020B0604020202020204" pitchFamily="34" charset="0"/>
              <a:cs typeface="Arial" panose="020B0604020202020204" pitchFamily="34" charset="0"/>
            </a:endParaRPr>
          </a:p>
          <a:p>
            <a:pPr marL="471202" indent="-471202">
              <a:buFont typeface="Arial"/>
              <a:buChar char="•"/>
            </a:pPr>
            <a:r>
              <a:rPr lang="en-US" sz="2500" dirty="0">
                <a:latin typeface="Arial" panose="020B0604020202020204" pitchFamily="34" charset="0"/>
                <a:cs typeface="Arial" panose="020B0604020202020204" pitchFamily="34" charset="0"/>
              </a:rPr>
              <a:t>The attack was condemned by numerous nations as an act of terrorism, while differing opinions arose regarding the underlying causes, with some attributing blame to the Israeli occupation of Palestinian territories.​</a:t>
            </a:r>
          </a:p>
          <a:p>
            <a:pPr marL="471202" indent="-471202">
              <a:buFont typeface="Arial"/>
              <a:buChar char="•"/>
            </a:pPr>
            <a:endParaRPr lang="en-US" sz="2500" dirty="0">
              <a:latin typeface="Arial" panose="020B0604020202020204" pitchFamily="34" charset="0"/>
              <a:cs typeface="Arial" panose="020B0604020202020204" pitchFamily="34" charset="0"/>
            </a:endParaRPr>
          </a:p>
          <a:p>
            <a:endParaRPr lang="en-US" sz="2968" dirty="0">
              <a:cs typeface="Calibri"/>
            </a:endParaRPr>
          </a:p>
        </p:txBody>
      </p:sp>
      <p:pic>
        <p:nvPicPr>
          <p:cNvPr id="6146" name="Picture 2" descr="Israel-Hamas war: List of key events, day 58 | Israel-Palestine conflict  News | Al Jazeera">
            <a:extLst>
              <a:ext uri="{FF2B5EF4-FFF2-40B4-BE49-F238E27FC236}">
                <a16:creationId xmlns:a16="http://schemas.microsoft.com/office/drawing/2014/main" id="{E05ADCC6-65F1-D9F2-9DC7-7ABA4D7C31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1850" y="1920875"/>
            <a:ext cx="9603549" cy="66294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C6DE14F-BD27-FE8F-A192-0594DC5EC7C8}"/>
              </a:ext>
            </a:extLst>
          </p:cNvPr>
          <p:cNvSpPr txBox="1"/>
          <p:nvPr/>
        </p:nvSpPr>
        <p:spPr>
          <a:xfrm>
            <a:off x="870963" y="581286"/>
            <a:ext cx="10059902" cy="802848"/>
          </a:xfrm>
          <a:prstGeom prst="rect">
            <a:avLst/>
          </a:prstGeom>
          <a:noFill/>
        </p:spPr>
        <p:txBody>
          <a:bodyPr wrap="square">
            <a:spAutoFit/>
          </a:bodyPr>
          <a:lstStyle/>
          <a:p>
            <a:r>
              <a:rPr lang="en-US" sz="4617" dirty="0">
                <a:solidFill>
                  <a:srgbClr val="00B485"/>
                </a:solidFill>
                <a:latin typeface="Arial Black" panose="020B0A04020102020204" pitchFamily="34" charset="0"/>
              </a:rPr>
              <a:t>ISREAL-HAMAS WAR</a:t>
            </a:r>
          </a:p>
        </p:txBody>
      </p:sp>
    </p:spTree>
    <p:extLst>
      <p:ext uri="{BB962C8B-B14F-4D97-AF65-F5344CB8AC3E}">
        <p14:creationId xmlns:p14="http://schemas.microsoft.com/office/powerpoint/2010/main" val="41339686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98DAB6C-3F6B-AAD2-A2BC-8AEFB9E4CF5A}"/>
              </a:ext>
            </a:extLst>
          </p:cNvPr>
          <p:cNvSpPr txBox="1"/>
          <p:nvPr/>
        </p:nvSpPr>
        <p:spPr>
          <a:xfrm>
            <a:off x="11728344" y="2071729"/>
            <a:ext cx="7761780" cy="7149233"/>
          </a:xfrm>
          <a:prstGeom prst="rect">
            <a:avLst/>
          </a:prstGeom>
          <a:noFill/>
        </p:spPr>
        <p:txBody>
          <a:bodyPr rot="0" spcFirstLastPara="0" vertOverflow="overflow" horzOverflow="overflow" vert="horz" wrap="square" lIns="150781" tIns="75390" rIns="150781" bIns="75390" numCol="1" spcCol="0" rtlCol="0" fromWordArt="0" anchor="t" anchorCtr="0" forceAA="0" compatLnSpc="1">
            <a:prstTxWarp prst="textNoShape">
              <a:avLst/>
            </a:prstTxWarp>
            <a:spAutoFit/>
          </a:bodyPr>
          <a:lstStyle/>
          <a:p>
            <a:pPr marL="471202" indent="-471202">
              <a:buFont typeface="Arial"/>
              <a:buChar char="•"/>
            </a:pPr>
            <a:r>
              <a:rPr lang="en-US" sz="2500" dirty="0">
                <a:latin typeface="Arial" panose="020B0604020202020204" pitchFamily="34" charset="0"/>
                <a:cs typeface="Arial" panose="020B0604020202020204" pitchFamily="34" charset="0"/>
              </a:rPr>
              <a:t>Despite the Supreme Court blocking President Biden's $400 billion plan to cancel $20,000 in federal student loan debt for 43 million borrowers, the administration successfully erased $127 billion in education debt for 3.6 million borrowers​</a:t>
            </a:r>
          </a:p>
          <a:p>
            <a:pPr marL="471202" indent="-471202">
              <a:buFont typeface="Arial"/>
              <a:buChar char="•"/>
            </a:pPr>
            <a:endParaRPr lang="en-US" sz="2500" dirty="0">
              <a:latin typeface="Arial" panose="020B0604020202020204" pitchFamily="34" charset="0"/>
              <a:cs typeface="Arial" panose="020B0604020202020204" pitchFamily="34" charset="0"/>
            </a:endParaRPr>
          </a:p>
          <a:p>
            <a:pPr marL="471202" indent="-471202">
              <a:buFont typeface="Arial"/>
              <a:buChar char="•"/>
            </a:pPr>
            <a:r>
              <a:rPr lang="en-US" sz="2500" dirty="0">
                <a:latin typeface="Arial" panose="020B0604020202020204" pitchFamily="34" charset="0"/>
                <a:cs typeface="Arial" panose="020B0604020202020204" pitchFamily="34" charset="0"/>
              </a:rPr>
              <a:t> The Biden administration utilized existing relief programs to expedite debt relief. By adjusting rules and temporarily waiving requirements, such as the Public Service Loan Forgiveness and Income-Driven Repayment plans, they facilitated debt elimination.​</a:t>
            </a:r>
          </a:p>
          <a:p>
            <a:pPr marL="471202" indent="-471202">
              <a:buFont typeface="Arial"/>
              <a:buChar char="•"/>
            </a:pPr>
            <a:endParaRPr lang="en-US" sz="2500" dirty="0">
              <a:latin typeface="Arial" panose="020B0604020202020204" pitchFamily="34" charset="0"/>
              <a:cs typeface="Arial" panose="020B0604020202020204" pitchFamily="34" charset="0"/>
            </a:endParaRPr>
          </a:p>
          <a:p>
            <a:pPr marL="471202" indent="-471202">
              <a:buFont typeface="Arial"/>
              <a:buChar char="•"/>
            </a:pPr>
            <a:r>
              <a:rPr lang="en-US" sz="2500" dirty="0">
                <a:latin typeface="Arial" panose="020B0604020202020204" pitchFamily="34" charset="0"/>
                <a:cs typeface="Arial" panose="020B0604020202020204" pitchFamily="34" charset="0"/>
              </a:rPr>
              <a:t>The resumption of loan repayments in November 2023 is expected to limit consumer spending, potentially exacerbating inflationary pressures.​</a:t>
            </a:r>
          </a:p>
          <a:p>
            <a:pPr marL="471202" indent="-471202">
              <a:buFont typeface="Arial"/>
              <a:buChar char="•"/>
            </a:pPr>
            <a:endParaRPr lang="en-US" sz="2500" dirty="0">
              <a:latin typeface="Arial" panose="020B0604020202020204" pitchFamily="34" charset="0"/>
              <a:cs typeface="Arial" panose="020B0604020202020204" pitchFamily="34" charset="0"/>
            </a:endParaRPr>
          </a:p>
          <a:p>
            <a:pPr marL="471202" indent="-471202">
              <a:buFont typeface="Arial"/>
              <a:buChar char="•"/>
            </a:pPr>
            <a:r>
              <a:rPr lang="en-US" sz="2500" dirty="0">
                <a:latin typeface="Arial" panose="020B0604020202020204" pitchFamily="34" charset="0"/>
                <a:cs typeface="Arial" panose="020B0604020202020204" pitchFamily="34" charset="0"/>
              </a:rPr>
              <a:t>​</a:t>
            </a:r>
            <a:endParaRPr lang="en-US" sz="2968" dirty="0">
              <a:cs typeface="Calibri"/>
            </a:endParaRPr>
          </a:p>
        </p:txBody>
      </p:sp>
      <p:pic>
        <p:nvPicPr>
          <p:cNvPr id="7170" name="Picture 2" descr="Relief from Federal Student Loan Payments Extended through the End of the  Year. - Green Country Federal Credit Union">
            <a:extLst>
              <a:ext uri="{FF2B5EF4-FFF2-40B4-BE49-F238E27FC236}">
                <a16:creationId xmlns:a16="http://schemas.microsoft.com/office/drawing/2014/main" id="{D3956E47-AE42-C127-FBF2-4D4275F45D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2508" y="2416788"/>
            <a:ext cx="7149649" cy="647577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CD47CF6-60F3-2413-6CED-03C3D27F53E7}"/>
              </a:ext>
            </a:extLst>
          </p:cNvPr>
          <p:cNvSpPr txBox="1"/>
          <p:nvPr/>
        </p:nvSpPr>
        <p:spPr>
          <a:xfrm>
            <a:off x="870963" y="581286"/>
            <a:ext cx="10059902" cy="802848"/>
          </a:xfrm>
          <a:prstGeom prst="rect">
            <a:avLst/>
          </a:prstGeom>
          <a:noFill/>
        </p:spPr>
        <p:txBody>
          <a:bodyPr wrap="square">
            <a:spAutoFit/>
          </a:bodyPr>
          <a:lstStyle/>
          <a:p>
            <a:r>
              <a:rPr lang="en-US" sz="4617" dirty="0">
                <a:solidFill>
                  <a:srgbClr val="00B485"/>
                </a:solidFill>
                <a:latin typeface="Arial Black" panose="020B0A04020102020204" pitchFamily="34" charset="0"/>
              </a:rPr>
              <a:t>STUDENT LOANS</a:t>
            </a:r>
          </a:p>
        </p:txBody>
      </p:sp>
    </p:spTree>
    <p:extLst>
      <p:ext uri="{BB962C8B-B14F-4D97-AF65-F5344CB8AC3E}">
        <p14:creationId xmlns:p14="http://schemas.microsoft.com/office/powerpoint/2010/main" val="17887183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A0599F4-606F-2353-570A-CB074A4F5513}"/>
              </a:ext>
            </a:extLst>
          </p:cNvPr>
          <p:cNvSpPr txBox="1"/>
          <p:nvPr/>
        </p:nvSpPr>
        <p:spPr>
          <a:xfrm>
            <a:off x="11652250" y="2090593"/>
            <a:ext cx="7696200" cy="7817525"/>
          </a:xfrm>
          <a:prstGeom prst="rect">
            <a:avLst/>
          </a:prstGeom>
          <a:noFill/>
        </p:spPr>
        <p:txBody>
          <a:bodyPr wrap="square" rtlCol="0">
            <a:spAutoFit/>
          </a:bodyPr>
          <a:lstStyle/>
          <a:p>
            <a:r>
              <a:rPr lang="en-US" sz="3400" dirty="0">
                <a:latin typeface="Arial" panose="020B0604020202020204" pitchFamily="34" charset="0"/>
                <a:cs typeface="Arial" panose="020B0604020202020204" pitchFamily="34" charset="0"/>
              </a:rPr>
              <a:t>Labor tensions in several US industries have come to a head in 2023, resulting in many large-scale strikes.</a:t>
            </a:r>
          </a:p>
          <a:p>
            <a:endParaRPr lang="en-US" sz="3400" dirty="0">
              <a:latin typeface="Arial" panose="020B0604020202020204" pitchFamily="34" charset="0"/>
              <a:cs typeface="Arial" panose="020B0604020202020204" pitchFamily="34" charset="0"/>
            </a:endParaRPr>
          </a:p>
          <a:p>
            <a:r>
              <a:rPr lang="en-US" sz="3400" dirty="0">
                <a:latin typeface="Arial" panose="020B0604020202020204" pitchFamily="34" charset="0"/>
                <a:cs typeface="Arial" panose="020B0604020202020204" pitchFamily="34" charset="0"/>
              </a:rPr>
              <a:t>Worker unrest has been fueled by a rise in inflation as well as inequities stemming from the pandemic.</a:t>
            </a:r>
          </a:p>
          <a:p>
            <a:endParaRPr lang="en-US" sz="3400" dirty="0">
              <a:latin typeface="Arial" panose="020B0604020202020204" pitchFamily="34" charset="0"/>
              <a:cs typeface="Arial" panose="020B0604020202020204" pitchFamily="34" charset="0"/>
            </a:endParaRPr>
          </a:p>
          <a:p>
            <a:r>
              <a:rPr lang="en-US" sz="3400" dirty="0">
                <a:latin typeface="Arial" panose="020B0604020202020204" pitchFamily="34" charset="0"/>
                <a:cs typeface="Arial" panose="020B0604020202020204" pitchFamily="34" charset="0"/>
              </a:rPr>
              <a:t>Strikes included autoworkers at the Detroit Three, the American Actors Union, Hollywood hotel workers, and various healthcare worker organizations.</a:t>
            </a:r>
          </a:p>
          <a:p>
            <a:endParaRPr lang="en-US" sz="3000" dirty="0"/>
          </a:p>
          <a:p>
            <a:endParaRPr lang="en-US" sz="3000" dirty="0"/>
          </a:p>
        </p:txBody>
      </p:sp>
      <p:pic>
        <p:nvPicPr>
          <p:cNvPr id="1036" name="Picture 12" descr="Thousands of auto workers on strike across Detroit's 3 automakers | PBS  NewsHour">
            <a:extLst>
              <a:ext uri="{FF2B5EF4-FFF2-40B4-BE49-F238E27FC236}">
                <a16:creationId xmlns:a16="http://schemas.microsoft.com/office/drawing/2014/main" id="{D80DEAF7-D642-03FC-93CF-D4BFE01B73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5205" y="1997075"/>
            <a:ext cx="8818245" cy="595920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02749C24-A3C4-4F30-CD40-290D8694E191}"/>
              </a:ext>
            </a:extLst>
          </p:cNvPr>
          <p:cNvSpPr txBox="1"/>
          <p:nvPr/>
        </p:nvSpPr>
        <p:spPr>
          <a:xfrm>
            <a:off x="1005204" y="7986570"/>
            <a:ext cx="8818245" cy="1015663"/>
          </a:xfrm>
          <a:prstGeom prst="rect">
            <a:avLst/>
          </a:prstGeom>
          <a:noFill/>
        </p:spPr>
        <p:txBody>
          <a:bodyPr wrap="square" rtlCol="0">
            <a:spAutoFit/>
          </a:bodyPr>
          <a:lstStyle/>
          <a:p>
            <a:r>
              <a:rPr lang="en-US" sz="3000" dirty="0"/>
              <a:t>The UAW strike involved workers from Ford Motor Company, General Motors, and </a:t>
            </a:r>
            <a:r>
              <a:rPr lang="en-US" sz="3000" dirty="0" err="1"/>
              <a:t>Stellantis</a:t>
            </a:r>
            <a:endParaRPr lang="en-US" sz="3400" dirty="0"/>
          </a:p>
        </p:txBody>
      </p:sp>
      <p:sp>
        <p:nvSpPr>
          <p:cNvPr id="3" name="TextBox 2">
            <a:extLst>
              <a:ext uri="{FF2B5EF4-FFF2-40B4-BE49-F238E27FC236}">
                <a16:creationId xmlns:a16="http://schemas.microsoft.com/office/drawing/2014/main" id="{FBDD7A8A-E6AC-FAC2-694F-3BE4AD950B8F}"/>
              </a:ext>
            </a:extLst>
          </p:cNvPr>
          <p:cNvSpPr txBox="1"/>
          <p:nvPr/>
        </p:nvSpPr>
        <p:spPr>
          <a:xfrm>
            <a:off x="718563" y="428886"/>
            <a:ext cx="10059902" cy="802848"/>
          </a:xfrm>
          <a:prstGeom prst="rect">
            <a:avLst/>
          </a:prstGeom>
          <a:noFill/>
        </p:spPr>
        <p:txBody>
          <a:bodyPr wrap="square">
            <a:spAutoFit/>
          </a:bodyPr>
          <a:lstStyle/>
          <a:p>
            <a:r>
              <a:rPr lang="en-US" sz="4617" dirty="0">
                <a:solidFill>
                  <a:srgbClr val="00B485"/>
                </a:solidFill>
                <a:latin typeface="Arial Black" panose="020B0A04020102020204" pitchFamily="34" charset="0"/>
              </a:rPr>
              <a:t>LABOR TENSIONS RISE</a:t>
            </a:r>
          </a:p>
        </p:txBody>
      </p:sp>
    </p:spTree>
    <p:extLst>
      <p:ext uri="{BB962C8B-B14F-4D97-AF65-F5344CB8AC3E}">
        <p14:creationId xmlns:p14="http://schemas.microsoft.com/office/powerpoint/2010/main" val="1212228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A0599F4-606F-2353-570A-CB074A4F5513}"/>
              </a:ext>
            </a:extLst>
          </p:cNvPr>
          <p:cNvSpPr txBox="1"/>
          <p:nvPr/>
        </p:nvSpPr>
        <p:spPr>
          <a:xfrm>
            <a:off x="11652250" y="2090593"/>
            <a:ext cx="7696200" cy="7355860"/>
          </a:xfrm>
          <a:prstGeom prst="rect">
            <a:avLst/>
          </a:prstGeom>
          <a:noFill/>
        </p:spPr>
        <p:txBody>
          <a:bodyPr wrap="square" rtlCol="0">
            <a:spAutoFit/>
          </a:bodyPr>
          <a:lstStyle/>
          <a:p>
            <a:r>
              <a:rPr lang="en-US" sz="3400" dirty="0">
                <a:latin typeface="Arial" panose="020B0604020202020204" pitchFamily="34" charset="0"/>
                <a:cs typeface="Arial" panose="020B0604020202020204" pitchFamily="34" charset="0"/>
              </a:rPr>
              <a:t>AI and Machine learning continue to have a widespread effect on economic conditions in the United States and globally. </a:t>
            </a:r>
          </a:p>
          <a:p>
            <a:endParaRPr lang="en-US" sz="3400" dirty="0">
              <a:latin typeface="Arial" panose="020B0604020202020204" pitchFamily="34" charset="0"/>
              <a:cs typeface="Arial" panose="020B0604020202020204" pitchFamily="34" charset="0"/>
            </a:endParaRPr>
          </a:p>
          <a:p>
            <a:r>
              <a:rPr lang="en-US" sz="3400" dirty="0">
                <a:latin typeface="Arial" panose="020B0604020202020204" pitchFamily="34" charset="0"/>
                <a:cs typeface="Arial" panose="020B0604020202020204" pitchFamily="34" charset="0"/>
              </a:rPr>
              <a:t>New business models and industries have emerged such as autonomous vehicles and smart infrastructure.  </a:t>
            </a:r>
          </a:p>
          <a:p>
            <a:endParaRPr lang="en-US" sz="3400" dirty="0">
              <a:latin typeface="Arial" panose="020B0604020202020204" pitchFamily="34" charset="0"/>
              <a:cs typeface="Arial" panose="020B0604020202020204" pitchFamily="34" charset="0"/>
            </a:endParaRPr>
          </a:p>
          <a:p>
            <a:r>
              <a:rPr lang="en-US" sz="3400" dirty="0">
                <a:latin typeface="Arial" panose="020B0604020202020204" pitchFamily="34" charset="0"/>
                <a:cs typeface="Arial" panose="020B0604020202020204" pitchFamily="34" charset="0"/>
              </a:rPr>
              <a:t>Companies and countries continue to compete and invest heavily in AI, hoping to gain advantages in various market spaces.</a:t>
            </a:r>
          </a:p>
          <a:p>
            <a:endParaRPr lang="en-US" sz="3000" dirty="0"/>
          </a:p>
        </p:txBody>
      </p:sp>
      <p:sp>
        <p:nvSpPr>
          <p:cNvPr id="2" name="TextBox 1">
            <a:extLst>
              <a:ext uri="{FF2B5EF4-FFF2-40B4-BE49-F238E27FC236}">
                <a16:creationId xmlns:a16="http://schemas.microsoft.com/office/drawing/2014/main" id="{02749C24-A3C4-4F30-CD40-290D8694E191}"/>
              </a:ext>
            </a:extLst>
          </p:cNvPr>
          <p:cNvSpPr txBox="1"/>
          <p:nvPr/>
        </p:nvSpPr>
        <p:spPr>
          <a:xfrm>
            <a:off x="1005204" y="7986570"/>
            <a:ext cx="8818245" cy="1477328"/>
          </a:xfrm>
          <a:prstGeom prst="rect">
            <a:avLst/>
          </a:prstGeom>
          <a:noFill/>
        </p:spPr>
        <p:txBody>
          <a:bodyPr wrap="square" rtlCol="0">
            <a:spAutoFit/>
          </a:bodyPr>
          <a:lstStyle/>
          <a:p>
            <a:r>
              <a:rPr lang="en-US" sz="3000" dirty="0" err="1">
                <a:latin typeface="Arial" panose="020B0604020202020204" pitchFamily="34" charset="0"/>
                <a:cs typeface="Arial" panose="020B0604020202020204" pitchFamily="34" charset="0"/>
              </a:rPr>
              <a:t>OpenAI</a:t>
            </a:r>
            <a:r>
              <a:rPr lang="en-US" sz="3000" dirty="0">
                <a:latin typeface="Arial" panose="020B0604020202020204" pitchFamily="34" charset="0"/>
                <a:cs typeface="Arial" panose="020B0604020202020204" pitchFamily="34" charset="0"/>
              </a:rPr>
              <a:t> made market headlines when it got rid of and then subsequently re-instated CEO Sam Altman </a:t>
            </a:r>
            <a:endParaRPr lang="en-US" sz="3400" dirty="0">
              <a:latin typeface="Arial" panose="020B0604020202020204" pitchFamily="34" charset="0"/>
              <a:cs typeface="Arial" panose="020B0604020202020204" pitchFamily="34" charset="0"/>
            </a:endParaRPr>
          </a:p>
        </p:txBody>
      </p:sp>
      <p:pic>
        <p:nvPicPr>
          <p:cNvPr id="4098" name="Picture 2" descr="AI and machine learning - Vizrt">
            <a:extLst>
              <a:ext uri="{FF2B5EF4-FFF2-40B4-BE49-F238E27FC236}">
                <a16:creationId xmlns:a16="http://schemas.microsoft.com/office/drawing/2014/main" id="{83CC47BE-866C-3AFD-7CF9-3DC4F702B5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5204" y="2090593"/>
            <a:ext cx="5411932" cy="3030682"/>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Understanding Chat-GPT, And Why It's Even Bigger Than You Think (*updated)  – JOSH BERSIN">
            <a:extLst>
              <a:ext uri="{FF2B5EF4-FFF2-40B4-BE49-F238E27FC236}">
                <a16:creationId xmlns:a16="http://schemas.microsoft.com/office/drawing/2014/main" id="{5122C22F-5C9D-9731-DBC5-0823A6D532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7476" y="5361656"/>
            <a:ext cx="4520373" cy="238453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54991194-5AF8-7C71-51EB-DBBF15642EFC}"/>
              </a:ext>
            </a:extLst>
          </p:cNvPr>
          <p:cNvSpPr txBox="1"/>
          <p:nvPr/>
        </p:nvSpPr>
        <p:spPr>
          <a:xfrm>
            <a:off x="718563" y="428886"/>
            <a:ext cx="10059902" cy="802848"/>
          </a:xfrm>
          <a:prstGeom prst="rect">
            <a:avLst/>
          </a:prstGeom>
          <a:noFill/>
        </p:spPr>
        <p:txBody>
          <a:bodyPr wrap="square">
            <a:spAutoFit/>
          </a:bodyPr>
          <a:lstStyle/>
          <a:p>
            <a:r>
              <a:rPr lang="en-US" sz="4617" dirty="0">
                <a:solidFill>
                  <a:srgbClr val="00B485"/>
                </a:solidFill>
                <a:latin typeface="Arial Black" panose="020B0A04020102020204" pitchFamily="34" charset="0"/>
              </a:rPr>
              <a:t>AI &amp; MACHINE LEARNING</a:t>
            </a:r>
          </a:p>
        </p:txBody>
      </p:sp>
    </p:spTree>
    <p:extLst>
      <p:ext uri="{BB962C8B-B14F-4D97-AF65-F5344CB8AC3E}">
        <p14:creationId xmlns:p14="http://schemas.microsoft.com/office/powerpoint/2010/main" val="38527313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A59AAAB-0976-E1FE-8C89-93C37F245970}"/>
              </a:ext>
            </a:extLst>
          </p:cNvPr>
          <p:cNvSpPr/>
          <p:nvPr/>
        </p:nvSpPr>
        <p:spPr>
          <a:xfrm>
            <a:off x="16833850" y="8685900"/>
            <a:ext cx="3270250" cy="2623449"/>
          </a:xfrm>
          <a:prstGeom prst="rect">
            <a:avLst/>
          </a:prstGeom>
          <a:solidFill>
            <a:srgbClr val="004E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6403F4DD-EABA-DCEE-4AEF-CE8431185BC3}"/>
              </a:ext>
            </a:extLst>
          </p:cNvPr>
          <p:cNvSpPr/>
          <p:nvPr/>
        </p:nvSpPr>
        <p:spPr>
          <a:xfrm>
            <a:off x="0" y="8685899"/>
            <a:ext cx="16833850" cy="2623451"/>
          </a:xfrm>
          <a:prstGeom prst="rect">
            <a:avLst/>
          </a:prstGeom>
          <a:solidFill>
            <a:srgbClr val="00B3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9900" dirty="0">
                <a:latin typeface="Arial Black" panose="020B0A04020102020204" pitchFamily="34" charset="0"/>
              </a:rPr>
              <a:t>Fall 2023 SAP Report</a:t>
            </a:r>
          </a:p>
        </p:txBody>
      </p:sp>
      <p:pic>
        <p:nvPicPr>
          <p:cNvPr id="1026" name="Picture 2" descr="Image preview">
            <a:extLst>
              <a:ext uri="{FF2B5EF4-FFF2-40B4-BE49-F238E27FC236}">
                <a16:creationId xmlns:a16="http://schemas.microsoft.com/office/drawing/2014/main" id="{88E67774-5F22-8F5A-8BD3-B07D80DA4D2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6083" b="16310"/>
          <a:stretch/>
        </p:blipFill>
        <p:spPr bwMode="auto">
          <a:xfrm>
            <a:off x="-1184" y="0"/>
            <a:ext cx="20104100" cy="8685901"/>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743E5C81-8783-7796-5A46-C81AD285E3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47781" y="8885071"/>
            <a:ext cx="1842388" cy="222510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2749C24-A3C4-4F30-CD40-290D8694E191}"/>
              </a:ext>
            </a:extLst>
          </p:cNvPr>
          <p:cNvSpPr txBox="1"/>
          <p:nvPr/>
        </p:nvSpPr>
        <p:spPr>
          <a:xfrm>
            <a:off x="755650" y="2090593"/>
            <a:ext cx="8349881" cy="4370427"/>
          </a:xfrm>
          <a:prstGeom prst="rect">
            <a:avLst/>
          </a:prstGeom>
          <a:noFill/>
        </p:spPr>
        <p:txBody>
          <a:bodyPr wrap="square" rtlCol="0">
            <a:spAutoFit/>
          </a:bodyPr>
          <a:lstStyle/>
          <a:p>
            <a:r>
              <a:rPr lang="en-US" sz="3000" dirty="0">
                <a:latin typeface="Arial" panose="020B0604020202020204" pitchFamily="34" charset="0"/>
                <a:cs typeface="Arial" panose="020B0604020202020204" pitchFamily="34" charset="0"/>
              </a:rPr>
              <a:t>The job market has continued to show signs of cooling, as the 150,000 jobs added in October were significantly under the 260,000 jobs added on average per month in 2023.</a:t>
            </a:r>
          </a:p>
          <a:p>
            <a:endParaRPr lang="en-US" sz="3000" dirty="0">
              <a:latin typeface="Arial" panose="020B0604020202020204" pitchFamily="34" charset="0"/>
              <a:cs typeface="Arial" panose="020B0604020202020204" pitchFamily="34" charset="0"/>
            </a:endParaRPr>
          </a:p>
          <a:p>
            <a:r>
              <a:rPr lang="en-US" sz="3000" dirty="0">
                <a:latin typeface="Arial" panose="020B0604020202020204" pitchFamily="34" charset="0"/>
                <a:cs typeface="Arial" panose="020B0604020202020204" pitchFamily="34" charset="0"/>
              </a:rPr>
              <a:t>Many experts have seen the drop-off as a slowdown into sustainable growth, and not a reason for worry.</a:t>
            </a:r>
            <a:r>
              <a:rPr lang="en-US" sz="3400" dirty="0">
                <a:latin typeface="Arial" panose="020B0604020202020204" pitchFamily="34" charset="0"/>
                <a:cs typeface="Arial" panose="020B0604020202020204" pitchFamily="34" charset="0"/>
              </a:rPr>
              <a:t> </a:t>
            </a:r>
          </a:p>
          <a:p>
            <a:r>
              <a:rPr lang="en-US" sz="3400" dirty="0">
                <a:latin typeface="Arial" panose="020B0604020202020204" pitchFamily="34" charset="0"/>
                <a:cs typeface="Arial" panose="020B0604020202020204" pitchFamily="34" charset="0"/>
              </a:rPr>
              <a:t> </a:t>
            </a:r>
          </a:p>
        </p:txBody>
      </p:sp>
      <p:pic>
        <p:nvPicPr>
          <p:cNvPr id="3" name="Picture 2">
            <a:extLst>
              <a:ext uri="{FF2B5EF4-FFF2-40B4-BE49-F238E27FC236}">
                <a16:creationId xmlns:a16="http://schemas.microsoft.com/office/drawing/2014/main" id="{8447F726-A3D8-7B9B-8D7C-5373A7D5D9FB}"/>
              </a:ext>
            </a:extLst>
          </p:cNvPr>
          <p:cNvPicPr>
            <a:picLocks noChangeAspect="1"/>
          </p:cNvPicPr>
          <p:nvPr/>
        </p:nvPicPr>
        <p:blipFill>
          <a:blip r:embed="rId2"/>
          <a:stretch>
            <a:fillRect/>
          </a:stretch>
        </p:blipFill>
        <p:spPr>
          <a:xfrm>
            <a:off x="755650" y="5979528"/>
            <a:ext cx="7315200" cy="3561347"/>
          </a:xfrm>
          <a:prstGeom prst="rect">
            <a:avLst/>
          </a:prstGeom>
        </p:spPr>
      </p:pic>
      <p:pic>
        <p:nvPicPr>
          <p:cNvPr id="4" name="Picture 3">
            <a:extLst>
              <a:ext uri="{FF2B5EF4-FFF2-40B4-BE49-F238E27FC236}">
                <a16:creationId xmlns:a16="http://schemas.microsoft.com/office/drawing/2014/main" id="{A275E3BC-D9BD-B5E6-99CF-04261DB2D40D}"/>
              </a:ext>
            </a:extLst>
          </p:cNvPr>
          <p:cNvPicPr>
            <a:picLocks noChangeAspect="1"/>
          </p:cNvPicPr>
          <p:nvPr/>
        </p:nvPicPr>
        <p:blipFill>
          <a:blip r:embed="rId3"/>
          <a:stretch>
            <a:fillRect/>
          </a:stretch>
        </p:blipFill>
        <p:spPr>
          <a:xfrm>
            <a:off x="9157491" y="1334304"/>
            <a:ext cx="10684879" cy="4645714"/>
          </a:xfrm>
          <a:prstGeom prst="rect">
            <a:avLst/>
          </a:prstGeom>
        </p:spPr>
      </p:pic>
      <p:sp>
        <p:nvSpPr>
          <p:cNvPr id="6" name="TextBox 5">
            <a:extLst>
              <a:ext uri="{FF2B5EF4-FFF2-40B4-BE49-F238E27FC236}">
                <a16:creationId xmlns:a16="http://schemas.microsoft.com/office/drawing/2014/main" id="{394003F3-3E41-8555-1FF4-A84706A7B814}"/>
              </a:ext>
            </a:extLst>
          </p:cNvPr>
          <p:cNvSpPr txBox="1"/>
          <p:nvPr/>
        </p:nvSpPr>
        <p:spPr>
          <a:xfrm>
            <a:off x="9966150" y="6082159"/>
            <a:ext cx="8349881" cy="3323987"/>
          </a:xfrm>
          <a:prstGeom prst="rect">
            <a:avLst/>
          </a:prstGeom>
          <a:noFill/>
        </p:spPr>
        <p:txBody>
          <a:bodyPr wrap="square" rtlCol="0">
            <a:spAutoFit/>
          </a:bodyPr>
          <a:lstStyle/>
          <a:p>
            <a:r>
              <a:rPr lang="en-US" sz="3000" dirty="0">
                <a:latin typeface="Arial" panose="020B0604020202020204" pitchFamily="34" charset="0"/>
                <a:cs typeface="Arial" panose="020B0604020202020204" pitchFamily="34" charset="0"/>
              </a:rPr>
              <a:t>Wage growth has also begun to cool as recent labor trends have led to workers and jobseekers losing considerable leverage in the job market.</a:t>
            </a:r>
          </a:p>
          <a:p>
            <a:endParaRPr lang="en-US" sz="3000" dirty="0">
              <a:latin typeface="Arial" panose="020B0604020202020204" pitchFamily="34" charset="0"/>
              <a:cs typeface="Arial" panose="020B0604020202020204" pitchFamily="34" charset="0"/>
            </a:endParaRPr>
          </a:p>
          <a:p>
            <a:r>
              <a:rPr lang="en-US" sz="3000" dirty="0">
                <a:latin typeface="Arial" panose="020B0604020202020204" pitchFamily="34" charset="0"/>
                <a:cs typeface="Arial" panose="020B0604020202020204" pitchFamily="34" charset="0"/>
              </a:rPr>
              <a:t>Most are still optimistic as the job market has showed resiliency in the face of economic headwinds before.</a:t>
            </a:r>
          </a:p>
        </p:txBody>
      </p:sp>
      <p:sp>
        <p:nvSpPr>
          <p:cNvPr id="5" name="TextBox 4">
            <a:extLst>
              <a:ext uri="{FF2B5EF4-FFF2-40B4-BE49-F238E27FC236}">
                <a16:creationId xmlns:a16="http://schemas.microsoft.com/office/drawing/2014/main" id="{C883F025-FF30-120B-7680-AE886CECAA5A}"/>
              </a:ext>
            </a:extLst>
          </p:cNvPr>
          <p:cNvSpPr txBox="1"/>
          <p:nvPr/>
        </p:nvSpPr>
        <p:spPr>
          <a:xfrm>
            <a:off x="718563" y="428886"/>
            <a:ext cx="10059902" cy="802848"/>
          </a:xfrm>
          <a:prstGeom prst="rect">
            <a:avLst/>
          </a:prstGeom>
          <a:noFill/>
        </p:spPr>
        <p:txBody>
          <a:bodyPr wrap="square">
            <a:spAutoFit/>
          </a:bodyPr>
          <a:lstStyle/>
          <a:p>
            <a:r>
              <a:rPr lang="en-US" sz="4617" b="1" dirty="0">
                <a:solidFill>
                  <a:srgbClr val="00B485"/>
                </a:solidFill>
                <a:latin typeface="Arial Black" panose="020B0A04020102020204" pitchFamily="34" charset="0"/>
              </a:rPr>
              <a:t>UNEMPLOYMENT</a:t>
            </a:r>
            <a:endParaRPr lang="en-US" sz="4617" dirty="0">
              <a:solidFill>
                <a:srgbClr val="00B485"/>
              </a:solidFill>
              <a:latin typeface="Arial Black" panose="020B0A04020102020204" pitchFamily="34" charset="0"/>
            </a:endParaRPr>
          </a:p>
        </p:txBody>
      </p:sp>
    </p:spTree>
    <p:extLst>
      <p:ext uri="{BB962C8B-B14F-4D97-AF65-F5344CB8AC3E}">
        <p14:creationId xmlns:p14="http://schemas.microsoft.com/office/powerpoint/2010/main" val="41323767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2749C24-A3C4-4F30-CD40-290D8694E191}"/>
              </a:ext>
            </a:extLst>
          </p:cNvPr>
          <p:cNvSpPr txBox="1"/>
          <p:nvPr/>
        </p:nvSpPr>
        <p:spPr>
          <a:xfrm>
            <a:off x="745987" y="1810380"/>
            <a:ext cx="8349881" cy="3847207"/>
          </a:xfrm>
          <a:prstGeom prst="rect">
            <a:avLst/>
          </a:prstGeom>
          <a:noFill/>
        </p:spPr>
        <p:txBody>
          <a:bodyPr wrap="square" rtlCol="0">
            <a:spAutoFit/>
          </a:bodyPr>
          <a:lstStyle/>
          <a:p>
            <a:r>
              <a:rPr lang="en-US" sz="3000" dirty="0">
                <a:latin typeface="Arial" panose="020B0604020202020204" pitchFamily="34" charset="0"/>
                <a:cs typeface="Arial" panose="020B0604020202020204" pitchFamily="34" charset="0"/>
              </a:rPr>
              <a:t>The housing market has experienced sky-high prices amid high mortgage rates and a drop in stock putting many the goals of many homebuyers out of reach.</a:t>
            </a:r>
          </a:p>
          <a:p>
            <a:endParaRPr lang="en-US" sz="3000" dirty="0">
              <a:latin typeface="Arial" panose="020B0604020202020204" pitchFamily="34" charset="0"/>
              <a:cs typeface="Arial" panose="020B0604020202020204" pitchFamily="34" charset="0"/>
            </a:endParaRPr>
          </a:p>
          <a:p>
            <a:r>
              <a:rPr lang="en-US" sz="3000" dirty="0">
                <a:latin typeface="Arial" panose="020B0604020202020204" pitchFamily="34" charset="0"/>
                <a:cs typeface="Arial" panose="020B0604020202020204" pitchFamily="34" charset="0"/>
              </a:rPr>
              <a:t>In 2023, mortgage rates peaked at 7.79% and median home prices surged above $400,000.</a:t>
            </a:r>
            <a:endParaRPr lang="en-US" sz="3400" dirty="0">
              <a:latin typeface="Arial" panose="020B0604020202020204" pitchFamily="34" charset="0"/>
              <a:cs typeface="Arial" panose="020B0604020202020204" pitchFamily="34" charset="0"/>
            </a:endParaRPr>
          </a:p>
          <a:p>
            <a:r>
              <a:rPr lang="en-US" sz="3400" dirty="0">
                <a:latin typeface="Arial" panose="020B0604020202020204" pitchFamily="34" charset="0"/>
                <a:cs typeface="Arial" panose="020B0604020202020204" pitchFamily="34" charset="0"/>
              </a:rPr>
              <a:t> </a:t>
            </a:r>
          </a:p>
        </p:txBody>
      </p:sp>
      <p:sp>
        <p:nvSpPr>
          <p:cNvPr id="6" name="TextBox 5">
            <a:extLst>
              <a:ext uri="{FF2B5EF4-FFF2-40B4-BE49-F238E27FC236}">
                <a16:creationId xmlns:a16="http://schemas.microsoft.com/office/drawing/2014/main" id="{394003F3-3E41-8555-1FF4-A84706A7B814}"/>
              </a:ext>
            </a:extLst>
          </p:cNvPr>
          <p:cNvSpPr txBox="1"/>
          <p:nvPr/>
        </p:nvSpPr>
        <p:spPr>
          <a:xfrm>
            <a:off x="11008234" y="1772978"/>
            <a:ext cx="8349881" cy="3323987"/>
          </a:xfrm>
          <a:prstGeom prst="rect">
            <a:avLst/>
          </a:prstGeom>
          <a:noFill/>
        </p:spPr>
        <p:txBody>
          <a:bodyPr wrap="square" rtlCol="0">
            <a:spAutoFit/>
          </a:bodyPr>
          <a:lstStyle/>
          <a:p>
            <a:r>
              <a:rPr lang="en-US" sz="3000" dirty="0">
                <a:latin typeface="Arial" panose="020B0604020202020204" pitchFamily="34" charset="0"/>
                <a:cs typeface="Arial" panose="020B0604020202020204" pitchFamily="34" charset="0"/>
              </a:rPr>
              <a:t>Mortgage rates have begun to fall amid the Federal Reserve seeming to be done with a 20-month long rate hiking campaign.</a:t>
            </a:r>
          </a:p>
          <a:p>
            <a:endParaRPr lang="en-US" sz="3000" dirty="0">
              <a:latin typeface="Arial" panose="020B0604020202020204" pitchFamily="34" charset="0"/>
              <a:cs typeface="Arial" panose="020B0604020202020204" pitchFamily="34" charset="0"/>
            </a:endParaRPr>
          </a:p>
          <a:p>
            <a:r>
              <a:rPr lang="en-US" sz="3000" dirty="0">
                <a:latin typeface="Arial" panose="020B0604020202020204" pitchFamily="34" charset="0"/>
                <a:cs typeface="Arial" panose="020B0604020202020204" pitchFamily="34" charset="0"/>
              </a:rPr>
              <a:t>A low inventory does not seem to be subsiding anytime soon and will continue to put upward pressure on housing prices.</a:t>
            </a:r>
          </a:p>
        </p:txBody>
      </p:sp>
      <p:pic>
        <p:nvPicPr>
          <p:cNvPr id="5" name="Picture 4">
            <a:extLst>
              <a:ext uri="{FF2B5EF4-FFF2-40B4-BE49-F238E27FC236}">
                <a16:creationId xmlns:a16="http://schemas.microsoft.com/office/drawing/2014/main" id="{FBD0C56E-DCBD-D74B-A88A-41CC3FBF4B50}"/>
              </a:ext>
            </a:extLst>
          </p:cNvPr>
          <p:cNvPicPr>
            <a:picLocks noChangeAspect="1"/>
          </p:cNvPicPr>
          <p:nvPr/>
        </p:nvPicPr>
        <p:blipFill>
          <a:blip r:embed="rId2"/>
          <a:stretch>
            <a:fillRect/>
          </a:stretch>
        </p:blipFill>
        <p:spPr>
          <a:xfrm>
            <a:off x="222250" y="5587368"/>
            <a:ext cx="14630400" cy="3911870"/>
          </a:xfrm>
          <a:prstGeom prst="rect">
            <a:avLst/>
          </a:prstGeom>
        </p:spPr>
      </p:pic>
      <p:pic>
        <p:nvPicPr>
          <p:cNvPr id="6146" name="Picture 2" descr="How to Design a House – Live Home 3D">
            <a:extLst>
              <a:ext uri="{FF2B5EF4-FFF2-40B4-BE49-F238E27FC236}">
                <a16:creationId xmlns:a16="http://schemas.microsoft.com/office/drawing/2014/main" id="{54EF3D5E-2E78-2203-B4AD-48ECB0C5CB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83174" y="6247794"/>
            <a:ext cx="4546276" cy="259101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5B4359E8-12E3-1E9B-75DF-7EFBFDE1AD43}"/>
              </a:ext>
            </a:extLst>
          </p:cNvPr>
          <p:cNvSpPr txBox="1"/>
          <p:nvPr/>
        </p:nvSpPr>
        <p:spPr>
          <a:xfrm>
            <a:off x="718563" y="428886"/>
            <a:ext cx="10059902" cy="802848"/>
          </a:xfrm>
          <a:prstGeom prst="rect">
            <a:avLst/>
          </a:prstGeom>
          <a:noFill/>
        </p:spPr>
        <p:txBody>
          <a:bodyPr wrap="square">
            <a:spAutoFit/>
          </a:bodyPr>
          <a:lstStyle/>
          <a:p>
            <a:r>
              <a:rPr lang="en-US" sz="4617" b="1" dirty="0">
                <a:solidFill>
                  <a:srgbClr val="00B485"/>
                </a:solidFill>
                <a:latin typeface="Arial Black" panose="020B0A04020102020204" pitchFamily="34" charset="0"/>
              </a:rPr>
              <a:t>HOUSING MARKET</a:t>
            </a:r>
            <a:endParaRPr lang="en-US" sz="4617" dirty="0">
              <a:solidFill>
                <a:srgbClr val="00B485"/>
              </a:solidFill>
              <a:latin typeface="Arial Black" panose="020B0A04020102020204" pitchFamily="34" charset="0"/>
            </a:endParaRPr>
          </a:p>
        </p:txBody>
      </p:sp>
    </p:spTree>
    <p:extLst>
      <p:ext uri="{BB962C8B-B14F-4D97-AF65-F5344CB8AC3E}">
        <p14:creationId xmlns:p14="http://schemas.microsoft.com/office/powerpoint/2010/main" val="37396135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A24C26F-2F05-CF1C-4D7D-3967F2202E1C}"/>
              </a:ext>
            </a:extLst>
          </p:cNvPr>
          <p:cNvSpPr/>
          <p:nvPr/>
        </p:nvSpPr>
        <p:spPr>
          <a:xfrm>
            <a:off x="0" y="0"/>
            <a:ext cx="20104100" cy="9769475"/>
          </a:xfrm>
          <a:prstGeom prst="rect">
            <a:avLst/>
          </a:prstGeom>
          <a:solidFill>
            <a:srgbClr val="004E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1">
            <a:extLst>
              <a:ext uri="{FF2B5EF4-FFF2-40B4-BE49-F238E27FC236}">
                <a16:creationId xmlns:a16="http://schemas.microsoft.com/office/drawing/2014/main" id="{A81C1BFC-022D-F646-A08F-BED9F4FDE8A4}"/>
              </a:ext>
            </a:extLst>
          </p:cNvPr>
          <p:cNvSpPr>
            <a:spLocks noGrp="1"/>
          </p:cNvSpPr>
          <p:nvPr>
            <p:ph type="ctrTitle"/>
          </p:nvPr>
        </p:nvSpPr>
        <p:spPr>
          <a:xfrm>
            <a:off x="1670050" y="3140075"/>
            <a:ext cx="17754600" cy="1935351"/>
          </a:xfrm>
        </p:spPr>
        <p:txBody>
          <a:bodyPr lIns="91440" tIns="45720" rIns="91440" bIns="45720" anchor="ctr"/>
          <a:lstStyle/>
          <a:p>
            <a:r>
              <a:rPr lang="en-US" sz="9900" dirty="0">
                <a:solidFill>
                  <a:schemeClr val="bg1"/>
                </a:solidFill>
              </a:rPr>
              <a:t>Sector summaries</a:t>
            </a:r>
          </a:p>
        </p:txBody>
      </p:sp>
      <p:pic>
        <p:nvPicPr>
          <p:cNvPr id="5" name="Picture 4">
            <a:extLst>
              <a:ext uri="{FF2B5EF4-FFF2-40B4-BE49-F238E27FC236}">
                <a16:creationId xmlns:a16="http://schemas.microsoft.com/office/drawing/2014/main" id="{75443D4C-D108-4658-4209-07805B192D69}"/>
              </a:ext>
            </a:extLst>
          </p:cNvPr>
          <p:cNvPicPr>
            <a:picLocks noChangeAspect="1"/>
          </p:cNvPicPr>
          <p:nvPr/>
        </p:nvPicPr>
        <p:blipFill rotWithShape="1">
          <a:blip r:embed="rId2">
            <a:extLst>
              <a:ext uri="{28A0092B-C50C-407E-A947-70E740481C1C}">
                <a14:useLocalDpi xmlns:a14="http://schemas.microsoft.com/office/drawing/2010/main" val="0"/>
              </a:ext>
            </a:extLst>
          </a:blip>
          <a:srcRect l="10322" t="62317" r="12879" b="34193"/>
          <a:stretch/>
        </p:blipFill>
        <p:spPr>
          <a:xfrm>
            <a:off x="11033469" y="15875"/>
            <a:ext cx="9070632" cy="533400"/>
          </a:xfrm>
          <a:prstGeom prst="rect">
            <a:avLst/>
          </a:prstGeom>
        </p:spPr>
      </p:pic>
      <p:pic>
        <p:nvPicPr>
          <p:cNvPr id="7" name="Picture 6">
            <a:extLst>
              <a:ext uri="{FF2B5EF4-FFF2-40B4-BE49-F238E27FC236}">
                <a16:creationId xmlns:a16="http://schemas.microsoft.com/office/drawing/2014/main" id="{B22C093E-7AFA-F1FF-3821-92338D48C1B5}"/>
              </a:ext>
            </a:extLst>
          </p:cNvPr>
          <p:cNvPicPr>
            <a:picLocks noChangeAspect="1"/>
          </p:cNvPicPr>
          <p:nvPr/>
        </p:nvPicPr>
        <p:blipFill rotWithShape="1">
          <a:blip r:embed="rId2">
            <a:extLst>
              <a:ext uri="{28A0092B-C50C-407E-A947-70E740481C1C}">
                <a14:useLocalDpi xmlns:a14="http://schemas.microsoft.com/office/drawing/2010/main" val="0"/>
              </a:ext>
            </a:extLst>
          </a:blip>
          <a:srcRect l="10322" t="62317" r="12879" b="34193"/>
          <a:stretch/>
        </p:blipFill>
        <p:spPr>
          <a:xfrm>
            <a:off x="11033468" y="15875"/>
            <a:ext cx="9070632" cy="533400"/>
          </a:xfrm>
          <a:prstGeom prst="rect">
            <a:avLst/>
          </a:prstGeom>
        </p:spPr>
      </p:pic>
    </p:spTree>
    <p:extLst>
      <p:ext uri="{BB962C8B-B14F-4D97-AF65-F5344CB8AC3E}">
        <p14:creationId xmlns:p14="http://schemas.microsoft.com/office/powerpoint/2010/main" val="13643541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Table 12">
            <a:extLst>
              <a:ext uri="{FF2B5EF4-FFF2-40B4-BE49-F238E27FC236}">
                <a16:creationId xmlns:a16="http://schemas.microsoft.com/office/drawing/2014/main" id="{D0B2099E-0B28-148B-BFFC-4BEAC49237F1}"/>
              </a:ext>
            </a:extLst>
          </p:cNvPr>
          <p:cNvGraphicFramePr>
            <a:graphicFrameLocks noGrp="1"/>
          </p:cNvGraphicFramePr>
          <p:nvPr>
            <p:extLst>
              <p:ext uri="{D42A27DB-BD31-4B8C-83A1-F6EECF244321}">
                <p14:modId xmlns:p14="http://schemas.microsoft.com/office/powerpoint/2010/main" val="2204692008"/>
              </p:ext>
            </p:extLst>
          </p:nvPr>
        </p:nvGraphicFramePr>
        <p:xfrm>
          <a:off x="1001748" y="3956623"/>
          <a:ext cx="4572000" cy="2186482"/>
        </p:xfrm>
        <a:graphic>
          <a:graphicData uri="http://schemas.openxmlformats.org/drawingml/2006/table">
            <a:tbl>
              <a:tblPr firstRow="1" bandRow="1">
                <a:tableStyleId>{5C22544A-7EE6-4342-B048-85BDC9FD1C3A}</a:tableStyleId>
              </a:tblPr>
              <a:tblGrid>
                <a:gridCol w="2286000">
                  <a:extLst>
                    <a:ext uri="{9D8B030D-6E8A-4147-A177-3AD203B41FA5}">
                      <a16:colId xmlns:a16="http://schemas.microsoft.com/office/drawing/2014/main" val="1937736477"/>
                    </a:ext>
                  </a:extLst>
                </a:gridCol>
                <a:gridCol w="2286000">
                  <a:extLst>
                    <a:ext uri="{9D8B030D-6E8A-4147-A177-3AD203B41FA5}">
                      <a16:colId xmlns:a16="http://schemas.microsoft.com/office/drawing/2014/main" val="2826337829"/>
                    </a:ext>
                  </a:extLst>
                </a:gridCol>
              </a:tblGrid>
              <a:tr h="665452">
                <a:tc gridSpan="2">
                  <a:txBody>
                    <a:bodyPr/>
                    <a:lstStyle/>
                    <a:p>
                      <a:pPr algn="ctr" fontAlgn="b"/>
                      <a:r>
                        <a:rPr lang="en-US" sz="2800" b="0" dirty="0">
                          <a:solidFill>
                            <a:srgbClr val="FFFFFF"/>
                          </a:solidFill>
                          <a:effectLst/>
                          <a:latin typeface="Arial  "/>
                        </a:rPr>
                        <a:t>Portfolio Contributions</a:t>
                      </a:r>
                    </a:p>
                  </a:txBody>
                  <a:tcPr marL="9525" marR="9525" marT="9525" anchor="b">
                    <a:lnL w="12700">
                      <a:solidFill>
                        <a:schemeClr val="tx1"/>
                      </a:solidFill>
                    </a:lnL>
                    <a:lnR w="12700">
                      <a:solidFill>
                        <a:schemeClr val="tx1"/>
                      </a:solidFill>
                    </a:lnR>
                    <a:lnT w="12700">
                      <a:solidFill>
                        <a:schemeClr val="tx1"/>
                      </a:solidFill>
                    </a:lnT>
                    <a:lnB w="12700">
                      <a:solidFill>
                        <a:schemeClr val="tx1"/>
                      </a:solidFill>
                    </a:lnB>
                    <a:solidFill>
                      <a:srgbClr val="004E30"/>
                    </a:solidFill>
                  </a:tcPr>
                </a:tc>
                <a:tc hMerge="1">
                  <a:txBody>
                    <a:bodyPr/>
                    <a:lstStyle/>
                    <a:p>
                      <a:endParaRPr lang="en-US"/>
                    </a:p>
                  </a:txBody>
                  <a:tcPr/>
                </a:tc>
                <a:extLst>
                  <a:ext uri="{0D108BD9-81ED-4DB2-BD59-A6C34878D82A}">
                    <a16:rowId xmlns:a16="http://schemas.microsoft.com/office/drawing/2014/main" val="3027552227"/>
                  </a:ext>
                </a:extLst>
              </a:tr>
              <a:tr h="570385">
                <a:tc>
                  <a:txBody>
                    <a:bodyPr/>
                    <a:lstStyle/>
                    <a:p>
                      <a:pPr algn="ctr" fontAlgn="b"/>
                      <a:r>
                        <a:rPr lang="en-US" sz="2000" b="0" dirty="0">
                          <a:solidFill>
                            <a:srgbClr val="FFFFFF"/>
                          </a:solidFill>
                          <a:effectLst/>
                          <a:latin typeface="Arial  "/>
                        </a:rPr>
                        <a:t>Name</a:t>
                      </a:r>
                    </a:p>
                  </a:txBody>
                  <a:tcPr marL="9525" marR="9525" marT="9525" anchor="b">
                    <a:lnL w="12700">
                      <a:solidFill>
                        <a:schemeClr val="tx1"/>
                      </a:solidFill>
                    </a:lnL>
                    <a:lnR w="12700">
                      <a:solidFill>
                        <a:schemeClr val="tx1"/>
                      </a:solidFill>
                    </a:lnR>
                    <a:lnT w="12700">
                      <a:solidFill>
                        <a:schemeClr val="tx1"/>
                      </a:solidFill>
                    </a:lnT>
                    <a:lnB w="12700">
                      <a:solidFill>
                        <a:schemeClr val="tx1"/>
                      </a:solidFill>
                    </a:lnB>
                    <a:solidFill>
                      <a:srgbClr val="00B385"/>
                    </a:solidFill>
                  </a:tcPr>
                </a:tc>
                <a:tc>
                  <a:txBody>
                    <a:bodyPr/>
                    <a:lstStyle/>
                    <a:p>
                      <a:pPr algn="ctr" fontAlgn="b"/>
                      <a:r>
                        <a:rPr lang="en-US" sz="2000" b="0" dirty="0">
                          <a:solidFill>
                            <a:srgbClr val="FFFFFF"/>
                          </a:solidFill>
                          <a:effectLst/>
                          <a:latin typeface="Arial  "/>
                        </a:rPr>
                        <a:t>Abbreviation</a:t>
                      </a:r>
                    </a:p>
                  </a:txBody>
                  <a:tcPr marL="9525" marR="9525" marT="9525" anchor="b">
                    <a:lnL w="12700">
                      <a:solidFill>
                        <a:schemeClr val="tx1"/>
                      </a:solidFill>
                    </a:lnL>
                    <a:lnR w="12700">
                      <a:solidFill>
                        <a:schemeClr val="tx1"/>
                      </a:solidFill>
                    </a:lnR>
                    <a:lnT w="12700">
                      <a:solidFill>
                        <a:schemeClr val="tx1"/>
                      </a:solidFill>
                    </a:lnT>
                    <a:lnB w="12700">
                      <a:solidFill>
                        <a:schemeClr val="tx1"/>
                      </a:solidFill>
                    </a:lnB>
                    <a:solidFill>
                      <a:srgbClr val="00B385"/>
                    </a:solidFill>
                  </a:tcPr>
                </a:tc>
                <a:extLst>
                  <a:ext uri="{0D108BD9-81ED-4DB2-BD59-A6C34878D82A}">
                    <a16:rowId xmlns:a16="http://schemas.microsoft.com/office/drawing/2014/main" val="2549647637"/>
                  </a:ext>
                </a:extLst>
              </a:tr>
              <a:tr h="950645">
                <a:tc>
                  <a:txBody>
                    <a:bodyPr/>
                    <a:lstStyle/>
                    <a:p>
                      <a:pPr lvl="0" algn="ctr">
                        <a:buNone/>
                      </a:pPr>
                      <a:r>
                        <a:rPr lang="en-US" sz="2000" b="0" dirty="0" err="1">
                          <a:effectLst/>
                          <a:latin typeface="Arial  "/>
                        </a:rPr>
                        <a:t>Nutrien</a:t>
                      </a:r>
                      <a:r>
                        <a:rPr lang="en-US" sz="2000" b="0" dirty="0">
                          <a:effectLst/>
                          <a:latin typeface="Arial  "/>
                        </a:rPr>
                        <a:t> </a:t>
                      </a:r>
                    </a:p>
                  </a:txBody>
                  <a:tcPr marL="9525" marR="9525" marT="9525" anchor="ctr">
                    <a:lnL w="12700">
                      <a:solidFill>
                        <a:schemeClr val="tx1"/>
                      </a:solidFill>
                    </a:lnL>
                    <a:lnR w="12700">
                      <a:solidFill>
                        <a:schemeClr val="tx1"/>
                      </a:solidFill>
                    </a:lnR>
                    <a:lnT w="12700">
                      <a:solidFill>
                        <a:schemeClr val="tx1"/>
                      </a:solidFill>
                    </a:lnT>
                    <a:lnB w="12700">
                      <a:solidFill>
                        <a:schemeClr val="tx1"/>
                      </a:solidFill>
                    </a:lnB>
                    <a:solidFill>
                      <a:schemeClr val="bg1">
                        <a:lumMod val="85000"/>
                      </a:schemeClr>
                    </a:solidFill>
                  </a:tcPr>
                </a:tc>
                <a:tc>
                  <a:txBody>
                    <a:bodyPr/>
                    <a:lstStyle/>
                    <a:p>
                      <a:pPr algn="ctr" fontAlgn="b"/>
                      <a:r>
                        <a:rPr lang="en-US" sz="2000" b="0" dirty="0">
                          <a:effectLst/>
                          <a:latin typeface="Arial  "/>
                        </a:rPr>
                        <a:t>NTR</a:t>
                      </a:r>
                    </a:p>
                  </a:txBody>
                  <a:tcPr marL="9525" marR="9525" marT="9525" anchor="ctr">
                    <a:lnL w="12700">
                      <a:solidFill>
                        <a:schemeClr val="tx1"/>
                      </a:solidFill>
                    </a:lnL>
                    <a:lnR w="12700">
                      <a:solidFill>
                        <a:schemeClr val="tx1"/>
                      </a:solidFill>
                    </a:lnR>
                    <a:lnT w="12700">
                      <a:solidFill>
                        <a:schemeClr val="tx1"/>
                      </a:solidFill>
                    </a:lnT>
                    <a:lnB w="12700">
                      <a:solidFill>
                        <a:schemeClr val="tx1"/>
                      </a:solidFill>
                    </a:lnB>
                    <a:solidFill>
                      <a:schemeClr val="bg1">
                        <a:lumMod val="85000"/>
                      </a:schemeClr>
                    </a:solidFill>
                  </a:tcPr>
                </a:tc>
                <a:extLst>
                  <a:ext uri="{0D108BD9-81ED-4DB2-BD59-A6C34878D82A}">
                    <a16:rowId xmlns:a16="http://schemas.microsoft.com/office/drawing/2014/main" val="2908449811"/>
                  </a:ext>
                </a:extLst>
              </a:tr>
            </a:tbl>
          </a:graphicData>
        </a:graphic>
      </p:graphicFrame>
      <p:graphicFrame>
        <p:nvGraphicFramePr>
          <p:cNvPr id="21" name="Table 20">
            <a:extLst>
              <a:ext uri="{FF2B5EF4-FFF2-40B4-BE49-F238E27FC236}">
                <a16:creationId xmlns:a16="http://schemas.microsoft.com/office/drawing/2014/main" id="{874C3938-CA52-BEDF-C47B-2643A16905DE}"/>
              </a:ext>
            </a:extLst>
          </p:cNvPr>
          <p:cNvGraphicFramePr>
            <a:graphicFrameLocks noGrp="1"/>
          </p:cNvGraphicFramePr>
          <p:nvPr>
            <p:extLst>
              <p:ext uri="{D42A27DB-BD31-4B8C-83A1-F6EECF244321}">
                <p14:modId xmlns:p14="http://schemas.microsoft.com/office/powerpoint/2010/main" val="3396290236"/>
              </p:ext>
            </p:extLst>
          </p:nvPr>
        </p:nvGraphicFramePr>
        <p:xfrm>
          <a:off x="1776733" y="8308910"/>
          <a:ext cx="16550634" cy="1086572"/>
        </p:xfrm>
        <a:graphic>
          <a:graphicData uri="http://schemas.openxmlformats.org/drawingml/2006/table">
            <a:tbl>
              <a:tblPr firstRow="1" bandRow="1">
                <a:tableStyleId>{5C22544A-7EE6-4342-B048-85BDC9FD1C3A}</a:tableStyleId>
              </a:tblPr>
              <a:tblGrid>
                <a:gridCol w="2377439">
                  <a:extLst>
                    <a:ext uri="{9D8B030D-6E8A-4147-A177-3AD203B41FA5}">
                      <a16:colId xmlns:a16="http://schemas.microsoft.com/office/drawing/2014/main" val="3722785916"/>
                    </a:ext>
                  </a:extLst>
                </a:gridCol>
                <a:gridCol w="2377439">
                  <a:extLst>
                    <a:ext uri="{9D8B030D-6E8A-4147-A177-3AD203B41FA5}">
                      <a16:colId xmlns:a16="http://schemas.microsoft.com/office/drawing/2014/main" val="3854535571"/>
                    </a:ext>
                  </a:extLst>
                </a:gridCol>
                <a:gridCol w="2377439">
                  <a:extLst>
                    <a:ext uri="{9D8B030D-6E8A-4147-A177-3AD203B41FA5}">
                      <a16:colId xmlns:a16="http://schemas.microsoft.com/office/drawing/2014/main" val="1405978035"/>
                    </a:ext>
                  </a:extLst>
                </a:gridCol>
                <a:gridCol w="2377439">
                  <a:extLst>
                    <a:ext uri="{9D8B030D-6E8A-4147-A177-3AD203B41FA5}">
                      <a16:colId xmlns:a16="http://schemas.microsoft.com/office/drawing/2014/main" val="4160718639"/>
                    </a:ext>
                  </a:extLst>
                </a:gridCol>
                <a:gridCol w="2377439">
                  <a:extLst>
                    <a:ext uri="{9D8B030D-6E8A-4147-A177-3AD203B41FA5}">
                      <a16:colId xmlns:a16="http://schemas.microsoft.com/office/drawing/2014/main" val="3647664255"/>
                    </a:ext>
                  </a:extLst>
                </a:gridCol>
                <a:gridCol w="2377439">
                  <a:extLst>
                    <a:ext uri="{9D8B030D-6E8A-4147-A177-3AD203B41FA5}">
                      <a16:colId xmlns:a16="http://schemas.microsoft.com/office/drawing/2014/main" val="3617908460"/>
                    </a:ext>
                  </a:extLst>
                </a:gridCol>
                <a:gridCol w="2286000">
                  <a:extLst>
                    <a:ext uri="{9D8B030D-6E8A-4147-A177-3AD203B41FA5}">
                      <a16:colId xmlns:a16="http://schemas.microsoft.com/office/drawing/2014/main" val="2530116791"/>
                    </a:ext>
                  </a:extLst>
                </a:gridCol>
              </a:tblGrid>
              <a:tr h="478946">
                <a:tc>
                  <a:txBody>
                    <a:bodyPr/>
                    <a:lstStyle/>
                    <a:p>
                      <a:pPr algn="ctr" fontAlgn="b"/>
                      <a:r>
                        <a:rPr lang="en-US" sz="1800" b="0" dirty="0">
                          <a:effectLst/>
                          <a:latin typeface="Arial  "/>
                        </a:rPr>
                        <a:t>Sector</a:t>
                      </a:r>
                    </a:p>
                  </a:txBody>
                  <a:tcPr marL="9525" marR="9525" marT="9525" anchor="b">
                    <a:lnL w="12700">
                      <a:solidFill>
                        <a:schemeClr val="tx1"/>
                      </a:solidFill>
                    </a:lnL>
                    <a:lnR w="12700">
                      <a:solidFill>
                        <a:schemeClr val="tx1"/>
                      </a:solidFill>
                    </a:lnR>
                    <a:lnT w="12700">
                      <a:solidFill>
                        <a:schemeClr val="tx1"/>
                      </a:solidFill>
                    </a:lnT>
                    <a:lnB w="12700">
                      <a:solidFill>
                        <a:schemeClr val="tx1"/>
                      </a:solidFill>
                    </a:lnB>
                    <a:solidFill>
                      <a:srgbClr val="004E30"/>
                    </a:solidFill>
                  </a:tcPr>
                </a:tc>
                <a:tc>
                  <a:txBody>
                    <a:bodyPr/>
                    <a:lstStyle/>
                    <a:p>
                      <a:pPr algn="ctr" fontAlgn="b"/>
                      <a:r>
                        <a:rPr lang="en-US" sz="1800" b="0" dirty="0">
                          <a:effectLst/>
                          <a:latin typeface="Arial  "/>
                        </a:rPr>
                        <a:t>Initial Position Strategy </a:t>
                      </a:r>
                    </a:p>
                  </a:txBody>
                  <a:tcPr marL="9525" marR="9525" marT="9525" anchor="b">
                    <a:lnL w="12700">
                      <a:solidFill>
                        <a:schemeClr val="tx1"/>
                      </a:solidFill>
                    </a:lnL>
                    <a:lnR w="12700">
                      <a:solidFill>
                        <a:schemeClr val="tx1"/>
                      </a:solidFill>
                    </a:lnR>
                    <a:lnT w="12700">
                      <a:solidFill>
                        <a:schemeClr val="tx1"/>
                      </a:solidFill>
                    </a:lnT>
                    <a:lnB w="12700">
                      <a:solidFill>
                        <a:schemeClr val="tx1"/>
                      </a:solidFill>
                    </a:lnB>
                    <a:solidFill>
                      <a:srgbClr val="004E30"/>
                    </a:solidFill>
                  </a:tcPr>
                </a:tc>
                <a:tc>
                  <a:txBody>
                    <a:bodyPr/>
                    <a:lstStyle/>
                    <a:p>
                      <a:pPr algn="ctr" fontAlgn="b"/>
                      <a:r>
                        <a:rPr lang="en-US" sz="1800" b="0" dirty="0">
                          <a:effectLst/>
                          <a:latin typeface="Arial  "/>
                        </a:rPr>
                        <a:t>Final Position Strategy</a:t>
                      </a:r>
                    </a:p>
                  </a:txBody>
                  <a:tcPr marL="9525" marR="9525" marT="9525" anchor="b">
                    <a:lnL w="12700">
                      <a:solidFill>
                        <a:schemeClr val="tx1"/>
                      </a:solidFill>
                    </a:lnL>
                    <a:lnR w="12700">
                      <a:solidFill>
                        <a:schemeClr val="tx1"/>
                      </a:solidFill>
                    </a:lnR>
                    <a:lnT w="12700">
                      <a:solidFill>
                        <a:schemeClr val="tx1"/>
                      </a:solidFill>
                    </a:lnT>
                    <a:lnB w="12700">
                      <a:solidFill>
                        <a:schemeClr val="tx1"/>
                      </a:solidFill>
                    </a:lnB>
                    <a:solidFill>
                      <a:srgbClr val="004E30"/>
                    </a:solidFill>
                  </a:tcPr>
                </a:tc>
                <a:tc>
                  <a:txBody>
                    <a:bodyPr/>
                    <a:lstStyle/>
                    <a:p>
                      <a:pPr algn="ctr" fontAlgn="b"/>
                      <a:r>
                        <a:rPr lang="en-US" sz="1800" b="0" dirty="0">
                          <a:effectLst/>
                          <a:latin typeface="Arial  "/>
                        </a:rPr>
                        <a:t>Target</a:t>
                      </a:r>
                    </a:p>
                  </a:txBody>
                  <a:tcPr marL="9525" marR="9525" marT="9525" anchor="b">
                    <a:lnL w="12700">
                      <a:solidFill>
                        <a:schemeClr val="tx1"/>
                      </a:solidFill>
                    </a:lnL>
                    <a:lnR w="12700">
                      <a:solidFill>
                        <a:schemeClr val="tx1"/>
                      </a:solidFill>
                    </a:lnR>
                    <a:lnT w="12700">
                      <a:solidFill>
                        <a:schemeClr val="tx1"/>
                      </a:solidFill>
                    </a:lnT>
                    <a:lnB w="12700">
                      <a:solidFill>
                        <a:schemeClr val="tx1"/>
                      </a:solidFill>
                    </a:lnB>
                    <a:solidFill>
                      <a:srgbClr val="004E30"/>
                    </a:solidFill>
                  </a:tcPr>
                </a:tc>
                <a:tc>
                  <a:txBody>
                    <a:bodyPr/>
                    <a:lstStyle/>
                    <a:p>
                      <a:pPr algn="ctr" fontAlgn="b"/>
                      <a:r>
                        <a:rPr lang="en-US" sz="1800" b="0" dirty="0">
                          <a:effectLst/>
                          <a:latin typeface="Arial  "/>
                        </a:rPr>
                        <a:t>S&amp;P Contribution</a:t>
                      </a:r>
                    </a:p>
                  </a:txBody>
                  <a:tcPr marL="9525" marR="9525" marT="9525" anchor="b">
                    <a:lnL w="12700">
                      <a:solidFill>
                        <a:schemeClr val="tx1"/>
                      </a:solidFill>
                    </a:lnL>
                    <a:lnR w="12700">
                      <a:solidFill>
                        <a:schemeClr val="tx1"/>
                      </a:solidFill>
                    </a:lnR>
                    <a:lnT w="12700">
                      <a:solidFill>
                        <a:schemeClr val="tx1"/>
                      </a:solidFill>
                    </a:lnT>
                    <a:lnB w="12700">
                      <a:solidFill>
                        <a:schemeClr val="tx1"/>
                      </a:solidFill>
                    </a:lnB>
                    <a:solidFill>
                      <a:srgbClr val="004E30"/>
                    </a:solidFill>
                  </a:tcPr>
                </a:tc>
                <a:tc>
                  <a:txBody>
                    <a:bodyPr/>
                    <a:lstStyle/>
                    <a:p>
                      <a:pPr algn="ctr" fontAlgn="b"/>
                      <a:r>
                        <a:rPr lang="en-US" sz="1800" b="0" dirty="0">
                          <a:effectLst/>
                          <a:latin typeface="Arial  "/>
                        </a:rPr>
                        <a:t>Portfolio Contribution</a:t>
                      </a:r>
                    </a:p>
                  </a:txBody>
                  <a:tcPr marL="9525" marR="9525" marT="9525" anchor="b">
                    <a:lnL w="12700">
                      <a:solidFill>
                        <a:schemeClr val="tx1"/>
                      </a:solidFill>
                    </a:lnL>
                    <a:lnR w="12700">
                      <a:solidFill>
                        <a:schemeClr val="tx1"/>
                      </a:solidFill>
                    </a:lnR>
                    <a:lnT w="12700">
                      <a:solidFill>
                        <a:schemeClr val="tx1"/>
                      </a:solidFill>
                    </a:lnT>
                    <a:lnB w="12700">
                      <a:solidFill>
                        <a:schemeClr val="tx1"/>
                      </a:solidFill>
                    </a:lnB>
                    <a:solidFill>
                      <a:srgbClr val="004E30"/>
                    </a:solidFill>
                  </a:tcPr>
                </a:tc>
                <a:tc>
                  <a:txBody>
                    <a:bodyPr/>
                    <a:lstStyle/>
                    <a:p>
                      <a:pPr algn="ctr" fontAlgn="b"/>
                      <a:r>
                        <a:rPr lang="en-US" sz="1800" b="0" dirty="0">
                          <a:effectLst/>
                          <a:latin typeface="Arial  "/>
                        </a:rPr>
                        <a:t>YTD Performance</a:t>
                      </a:r>
                    </a:p>
                  </a:txBody>
                  <a:tcPr marL="9525" marR="9525" marT="9525" anchor="b">
                    <a:lnL w="12700">
                      <a:solidFill>
                        <a:schemeClr val="tx1"/>
                      </a:solidFill>
                    </a:lnL>
                    <a:lnR w="12700">
                      <a:solidFill>
                        <a:schemeClr val="tx1"/>
                      </a:solidFill>
                    </a:lnR>
                    <a:lnT w="12700">
                      <a:solidFill>
                        <a:schemeClr val="tx1"/>
                      </a:solidFill>
                    </a:lnT>
                    <a:lnB w="12700">
                      <a:solidFill>
                        <a:schemeClr val="tx1"/>
                      </a:solidFill>
                    </a:lnB>
                    <a:solidFill>
                      <a:srgbClr val="004E30"/>
                    </a:solidFill>
                  </a:tcPr>
                </a:tc>
                <a:extLst>
                  <a:ext uri="{0D108BD9-81ED-4DB2-BD59-A6C34878D82A}">
                    <a16:rowId xmlns:a16="http://schemas.microsoft.com/office/drawing/2014/main" val="1953025683"/>
                  </a:ext>
                </a:extLst>
              </a:tr>
              <a:tr h="482687">
                <a:tc>
                  <a:txBody>
                    <a:bodyPr/>
                    <a:lstStyle/>
                    <a:p>
                      <a:pPr algn="ctr" fontAlgn="b"/>
                      <a:r>
                        <a:rPr lang="en-US" sz="1600" b="0" dirty="0">
                          <a:effectLst/>
                          <a:latin typeface="Arial  "/>
                        </a:rPr>
                        <a:t>Materials</a:t>
                      </a:r>
                    </a:p>
                  </a:txBody>
                  <a:tcPr marL="9525" marR="9525" marT="9525" anchor="b">
                    <a:lnL w="12700">
                      <a:solidFill>
                        <a:schemeClr val="tx1"/>
                      </a:solidFill>
                    </a:lnL>
                    <a:lnR w="12700">
                      <a:solidFill>
                        <a:schemeClr val="tx1"/>
                      </a:solidFill>
                    </a:lnR>
                    <a:lnT w="12700">
                      <a:solidFill>
                        <a:schemeClr val="tx1"/>
                      </a:solidFill>
                    </a:lnT>
                    <a:lnB w="12700">
                      <a:solidFill>
                        <a:schemeClr val="tx1"/>
                      </a:solidFill>
                    </a:lnB>
                    <a:solidFill>
                      <a:schemeClr val="bg1">
                        <a:lumMod val="85000"/>
                      </a:schemeClr>
                    </a:solidFill>
                  </a:tcPr>
                </a:tc>
                <a:tc>
                  <a:txBody>
                    <a:bodyPr/>
                    <a:lstStyle/>
                    <a:p>
                      <a:pPr algn="ctr" fontAlgn="b"/>
                      <a:r>
                        <a:rPr lang="en-US" sz="1600" b="0" dirty="0">
                          <a:effectLst/>
                          <a:latin typeface="Arial  "/>
                        </a:rPr>
                        <a:t>Overweight</a:t>
                      </a:r>
                    </a:p>
                  </a:txBody>
                  <a:tcPr marL="9525" marR="9525" marT="9525" anchor="b">
                    <a:lnL w="12700">
                      <a:solidFill>
                        <a:schemeClr val="tx1"/>
                      </a:solidFill>
                    </a:lnL>
                    <a:lnR w="12700">
                      <a:solidFill>
                        <a:schemeClr val="tx1"/>
                      </a:solidFill>
                    </a:lnR>
                    <a:lnT w="12700">
                      <a:solidFill>
                        <a:schemeClr val="tx1"/>
                      </a:solidFill>
                    </a:lnT>
                    <a:lnB w="12700">
                      <a:solidFill>
                        <a:schemeClr val="tx1"/>
                      </a:solidFill>
                    </a:lnB>
                    <a:solidFill>
                      <a:srgbClr val="FFFF00"/>
                    </a:solidFill>
                  </a:tcPr>
                </a:tc>
                <a:tc>
                  <a:txBody>
                    <a:bodyPr/>
                    <a:lstStyle/>
                    <a:p>
                      <a:pPr algn="ctr" fontAlgn="b"/>
                      <a:r>
                        <a:rPr lang="en-US" sz="1600" b="0" dirty="0">
                          <a:effectLst/>
                          <a:latin typeface="Arial  "/>
                        </a:rPr>
                        <a:t>Neutral</a:t>
                      </a:r>
                    </a:p>
                  </a:txBody>
                  <a:tcPr marL="9525" marR="9525" marT="9525" anchor="b">
                    <a:lnL w="12700">
                      <a:solidFill>
                        <a:schemeClr val="tx1"/>
                      </a:solidFill>
                    </a:lnL>
                    <a:lnR w="12700">
                      <a:solidFill>
                        <a:schemeClr val="tx1"/>
                      </a:solidFill>
                    </a:lnR>
                    <a:lnT w="12700">
                      <a:solidFill>
                        <a:schemeClr val="tx1"/>
                      </a:solidFill>
                    </a:lnT>
                    <a:lnB w="12700">
                      <a:solidFill>
                        <a:schemeClr val="tx1"/>
                      </a:solidFill>
                    </a:lnB>
                    <a:solidFill>
                      <a:schemeClr val="bg1">
                        <a:lumMod val="85000"/>
                      </a:schemeClr>
                    </a:solidFill>
                  </a:tcPr>
                </a:tc>
                <a:tc>
                  <a:txBody>
                    <a:bodyPr/>
                    <a:lstStyle/>
                    <a:p>
                      <a:pPr algn="ctr" fontAlgn="b"/>
                      <a:r>
                        <a:rPr lang="en-US" sz="1600" b="0" dirty="0">
                          <a:effectLst/>
                          <a:latin typeface="Arial  "/>
                        </a:rPr>
                        <a:t>3%</a:t>
                      </a:r>
                    </a:p>
                  </a:txBody>
                  <a:tcPr marL="9525" marR="9525" marT="9525" anchor="b">
                    <a:lnL w="12700">
                      <a:solidFill>
                        <a:schemeClr val="tx1"/>
                      </a:solidFill>
                    </a:lnL>
                    <a:lnR w="12700">
                      <a:solidFill>
                        <a:schemeClr val="tx1"/>
                      </a:solidFill>
                    </a:lnR>
                    <a:lnT w="12700">
                      <a:solidFill>
                        <a:schemeClr val="tx1"/>
                      </a:solidFill>
                    </a:lnT>
                    <a:lnB w="12700">
                      <a:solidFill>
                        <a:schemeClr val="tx1"/>
                      </a:solidFill>
                    </a:lnB>
                    <a:solidFill>
                      <a:schemeClr val="bg1">
                        <a:lumMod val="85000"/>
                      </a:schemeClr>
                    </a:solidFill>
                  </a:tcPr>
                </a:tc>
                <a:tc>
                  <a:txBody>
                    <a:bodyPr/>
                    <a:lstStyle/>
                    <a:p>
                      <a:pPr lvl="0" algn="ctr">
                        <a:buNone/>
                      </a:pPr>
                      <a:r>
                        <a:rPr lang="en-US" sz="1600" b="0" i="0" u="none" strike="noStrike" noProof="0" dirty="0">
                          <a:solidFill>
                            <a:srgbClr val="0A0A0A"/>
                          </a:solidFill>
                          <a:effectLst/>
                          <a:latin typeface="Arial  "/>
                        </a:rPr>
                        <a:t>2.40%</a:t>
                      </a:r>
                      <a:endParaRPr lang="en-US" sz="1600" b="0" dirty="0">
                        <a:latin typeface="Arial  "/>
                      </a:endParaRPr>
                    </a:p>
                  </a:txBody>
                  <a:tcPr marL="9525" marR="9525" marT="9525" anchor="b">
                    <a:lnL w="12700">
                      <a:solidFill>
                        <a:schemeClr val="tx1"/>
                      </a:solidFill>
                    </a:lnL>
                    <a:lnR w="12700">
                      <a:solidFill>
                        <a:schemeClr val="tx1"/>
                      </a:solidFill>
                    </a:lnR>
                    <a:lnT w="12700">
                      <a:solidFill>
                        <a:schemeClr val="tx1"/>
                      </a:solidFill>
                    </a:lnT>
                    <a:lnB w="12700">
                      <a:solidFill>
                        <a:schemeClr val="tx1"/>
                      </a:solidFill>
                    </a:lnB>
                    <a:solidFill>
                      <a:schemeClr val="bg1">
                        <a:lumMod val="85000"/>
                      </a:schemeClr>
                    </a:solidFill>
                  </a:tcPr>
                </a:tc>
                <a:tc>
                  <a:txBody>
                    <a:bodyPr/>
                    <a:lstStyle/>
                    <a:p>
                      <a:pPr algn="ctr" fontAlgn="b"/>
                      <a:r>
                        <a:rPr lang="en-US" sz="1600" b="0" dirty="0">
                          <a:effectLst/>
                          <a:latin typeface="Arial  "/>
                        </a:rPr>
                        <a:t>2.05%</a:t>
                      </a:r>
                    </a:p>
                  </a:txBody>
                  <a:tcPr marL="9525" marR="9525" marT="9525" anchor="b">
                    <a:lnL w="12700">
                      <a:solidFill>
                        <a:schemeClr val="tx1"/>
                      </a:solidFill>
                    </a:lnL>
                    <a:lnR w="12700">
                      <a:solidFill>
                        <a:schemeClr val="tx1"/>
                      </a:solidFill>
                    </a:lnR>
                    <a:lnT w="12700">
                      <a:solidFill>
                        <a:schemeClr val="tx1"/>
                      </a:solidFill>
                    </a:lnT>
                    <a:lnB w="12700">
                      <a:solidFill>
                        <a:schemeClr val="tx1"/>
                      </a:solidFill>
                    </a:lnB>
                    <a:solidFill>
                      <a:schemeClr val="bg1">
                        <a:lumMod val="85000"/>
                      </a:schemeClr>
                    </a:solidFill>
                  </a:tcPr>
                </a:tc>
                <a:tc>
                  <a:txBody>
                    <a:bodyPr/>
                    <a:lstStyle/>
                    <a:p>
                      <a:pPr lvl="0" algn="ctr">
                        <a:buNone/>
                      </a:pPr>
                      <a:r>
                        <a:rPr lang="en-US" sz="1600" b="0" i="0" u="none" strike="noStrike" baseline="0" noProof="0" dirty="0">
                          <a:solidFill>
                            <a:srgbClr val="000000"/>
                          </a:solidFill>
                          <a:effectLst/>
                          <a:latin typeface="Arial  "/>
                        </a:rPr>
                        <a:t>5.71%</a:t>
                      </a:r>
                      <a:endParaRPr lang="en-US" b="0" dirty="0">
                        <a:latin typeface="Arial  "/>
                      </a:endParaRPr>
                    </a:p>
                  </a:txBody>
                  <a:tcPr marL="9525" marR="9525" marT="9525" anchor="b">
                    <a:lnL w="12700">
                      <a:solidFill>
                        <a:schemeClr val="tx1"/>
                      </a:solidFill>
                    </a:lnL>
                    <a:lnR w="12700">
                      <a:solidFill>
                        <a:schemeClr val="tx1"/>
                      </a:solidFill>
                    </a:lnR>
                    <a:lnT w="12700">
                      <a:solidFill>
                        <a:schemeClr val="tx1"/>
                      </a:solidFill>
                    </a:lnT>
                    <a:lnB w="12700">
                      <a:solidFill>
                        <a:schemeClr val="tx1"/>
                      </a:solidFill>
                    </a:lnB>
                    <a:solidFill>
                      <a:schemeClr val="bg1">
                        <a:lumMod val="85000"/>
                      </a:schemeClr>
                    </a:solidFill>
                  </a:tcPr>
                </a:tc>
                <a:extLst>
                  <a:ext uri="{0D108BD9-81ED-4DB2-BD59-A6C34878D82A}">
                    <a16:rowId xmlns:a16="http://schemas.microsoft.com/office/drawing/2014/main" val="850381517"/>
                  </a:ext>
                </a:extLst>
              </a:tr>
            </a:tbl>
          </a:graphicData>
        </a:graphic>
      </p:graphicFrame>
      <p:sp>
        <p:nvSpPr>
          <p:cNvPr id="23" name="TextBox 22">
            <a:extLst>
              <a:ext uri="{FF2B5EF4-FFF2-40B4-BE49-F238E27FC236}">
                <a16:creationId xmlns:a16="http://schemas.microsoft.com/office/drawing/2014/main" id="{E294C7AB-6D14-9BC1-5E3F-CA995DA578CA}"/>
              </a:ext>
            </a:extLst>
          </p:cNvPr>
          <p:cNvSpPr txBox="1"/>
          <p:nvPr/>
        </p:nvSpPr>
        <p:spPr>
          <a:xfrm>
            <a:off x="8295316" y="1951532"/>
            <a:ext cx="9527009"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latin typeface="Arial  "/>
                <a:ea typeface="+mn-lt"/>
                <a:cs typeface="+mn-lt"/>
              </a:rPr>
              <a:t>F</a:t>
            </a:r>
            <a:r>
              <a:rPr lang="en-US" sz="2000" b="1" dirty="0">
                <a:latin typeface="Arial  "/>
                <a:ea typeface="+mn-lt"/>
                <a:cs typeface="+mn-lt"/>
              </a:rPr>
              <a:t>actors to be Considered for Fall 2023:</a:t>
            </a:r>
          </a:p>
          <a:p>
            <a:r>
              <a:rPr lang="en-US" sz="2000" dirty="0">
                <a:latin typeface="Arial  "/>
                <a:ea typeface="+mn-lt"/>
                <a:cs typeface="+mn-lt"/>
              </a:rPr>
              <a:t>(-) High cost of borrowing </a:t>
            </a:r>
          </a:p>
          <a:p>
            <a:r>
              <a:rPr lang="en-US" sz="2000" dirty="0">
                <a:latin typeface="Arial  "/>
                <a:ea typeface="+mn-lt"/>
                <a:cs typeface="+mn-lt"/>
              </a:rPr>
              <a:t>(-) Supply chain disruptions</a:t>
            </a:r>
          </a:p>
          <a:p>
            <a:r>
              <a:rPr lang="en-US" sz="2000" dirty="0">
                <a:latin typeface="Arial  "/>
                <a:cs typeface="Calibri"/>
              </a:rPr>
              <a:t>(+) Reshoring and nearshoring </a:t>
            </a:r>
          </a:p>
        </p:txBody>
      </p:sp>
      <p:sp>
        <p:nvSpPr>
          <p:cNvPr id="24" name="TextBox 23">
            <a:extLst>
              <a:ext uri="{FF2B5EF4-FFF2-40B4-BE49-F238E27FC236}">
                <a16:creationId xmlns:a16="http://schemas.microsoft.com/office/drawing/2014/main" id="{6FA81D5A-0627-6C0A-3285-7D2DBBEB6AB1}"/>
              </a:ext>
            </a:extLst>
          </p:cNvPr>
          <p:cNvSpPr txBox="1"/>
          <p:nvPr/>
        </p:nvSpPr>
        <p:spPr>
          <a:xfrm>
            <a:off x="1001748" y="1950998"/>
            <a:ext cx="7469457"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latin typeface="Arial  "/>
                <a:cs typeface="Calibri"/>
              </a:rPr>
              <a:t>The materials sector includes companies in industries such as metals and mining, chemicals, construction materials, and packaging, providing essential raw materials for various industries.</a:t>
            </a:r>
            <a:endParaRPr lang="en-US" sz="2000" dirty="0">
              <a:latin typeface="Arial  "/>
            </a:endParaRPr>
          </a:p>
        </p:txBody>
      </p:sp>
      <p:pic>
        <p:nvPicPr>
          <p:cNvPr id="4" name="Picture 3" descr="A graph of stock market&#10;&#10;Description automatically generated">
            <a:extLst>
              <a:ext uri="{FF2B5EF4-FFF2-40B4-BE49-F238E27FC236}">
                <a16:creationId xmlns:a16="http://schemas.microsoft.com/office/drawing/2014/main" id="{A9942B79-C2DD-6FF1-AD43-6F31E53A4E96}"/>
              </a:ext>
            </a:extLst>
          </p:cNvPr>
          <p:cNvPicPr>
            <a:picLocks noChangeAspect="1"/>
          </p:cNvPicPr>
          <p:nvPr/>
        </p:nvPicPr>
        <p:blipFill>
          <a:blip r:embed="rId2"/>
          <a:stretch>
            <a:fillRect/>
          </a:stretch>
        </p:blipFill>
        <p:spPr>
          <a:xfrm>
            <a:off x="8297384" y="3754028"/>
            <a:ext cx="9745042" cy="3797070"/>
          </a:xfrm>
          <a:prstGeom prst="rect">
            <a:avLst/>
          </a:prstGeom>
        </p:spPr>
      </p:pic>
      <p:sp>
        <p:nvSpPr>
          <p:cNvPr id="2" name="TextBox 1">
            <a:extLst>
              <a:ext uri="{FF2B5EF4-FFF2-40B4-BE49-F238E27FC236}">
                <a16:creationId xmlns:a16="http://schemas.microsoft.com/office/drawing/2014/main" id="{3CE7572F-6707-5436-FC5D-2813AA8532F4}"/>
              </a:ext>
            </a:extLst>
          </p:cNvPr>
          <p:cNvSpPr txBox="1"/>
          <p:nvPr/>
        </p:nvSpPr>
        <p:spPr>
          <a:xfrm>
            <a:off x="718563" y="428886"/>
            <a:ext cx="10059902" cy="802848"/>
          </a:xfrm>
          <a:prstGeom prst="rect">
            <a:avLst/>
          </a:prstGeom>
          <a:noFill/>
        </p:spPr>
        <p:txBody>
          <a:bodyPr wrap="square">
            <a:spAutoFit/>
          </a:bodyPr>
          <a:lstStyle/>
          <a:p>
            <a:r>
              <a:rPr lang="en-US" sz="4617" b="1" dirty="0">
                <a:solidFill>
                  <a:srgbClr val="00B485"/>
                </a:solidFill>
                <a:latin typeface="Arial Black" panose="020B0A04020102020204" pitchFamily="34" charset="0"/>
              </a:rPr>
              <a:t>MATERIALS</a:t>
            </a:r>
            <a:endParaRPr lang="en-US" sz="4617" dirty="0">
              <a:solidFill>
                <a:srgbClr val="00B485"/>
              </a:solidFill>
              <a:latin typeface="Arial Black" panose="020B0A04020102020204" pitchFamily="34" charset="0"/>
            </a:endParaRPr>
          </a:p>
        </p:txBody>
      </p:sp>
    </p:spTree>
    <p:extLst>
      <p:ext uri="{BB962C8B-B14F-4D97-AF65-F5344CB8AC3E}">
        <p14:creationId xmlns:p14="http://schemas.microsoft.com/office/powerpoint/2010/main" val="8923026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aph of blue and orange lines&#10;&#10;Description automatically generated">
            <a:extLst>
              <a:ext uri="{FF2B5EF4-FFF2-40B4-BE49-F238E27FC236}">
                <a16:creationId xmlns:a16="http://schemas.microsoft.com/office/drawing/2014/main" id="{CAD682F6-5FA3-014C-69FC-4BF33F35EF50}"/>
              </a:ext>
            </a:extLst>
          </p:cNvPr>
          <p:cNvPicPr>
            <a:picLocks noChangeAspect="1"/>
          </p:cNvPicPr>
          <p:nvPr/>
        </p:nvPicPr>
        <p:blipFill>
          <a:blip r:embed="rId2"/>
          <a:stretch>
            <a:fillRect/>
          </a:stretch>
        </p:blipFill>
        <p:spPr>
          <a:xfrm>
            <a:off x="8291806" y="3754003"/>
            <a:ext cx="9759629" cy="3791156"/>
          </a:xfrm>
          <a:prstGeom prst="rect">
            <a:avLst/>
          </a:prstGeom>
        </p:spPr>
      </p:pic>
      <p:graphicFrame>
        <p:nvGraphicFramePr>
          <p:cNvPr id="13" name="Table 12">
            <a:extLst>
              <a:ext uri="{FF2B5EF4-FFF2-40B4-BE49-F238E27FC236}">
                <a16:creationId xmlns:a16="http://schemas.microsoft.com/office/drawing/2014/main" id="{D0B2099E-0B28-148B-BFFC-4BEAC49237F1}"/>
              </a:ext>
            </a:extLst>
          </p:cNvPr>
          <p:cNvGraphicFramePr>
            <a:graphicFrameLocks noGrp="1"/>
          </p:cNvGraphicFramePr>
          <p:nvPr>
            <p:extLst>
              <p:ext uri="{D42A27DB-BD31-4B8C-83A1-F6EECF244321}">
                <p14:modId xmlns:p14="http://schemas.microsoft.com/office/powerpoint/2010/main" val="1668653153"/>
              </p:ext>
            </p:extLst>
          </p:nvPr>
        </p:nvGraphicFramePr>
        <p:xfrm>
          <a:off x="1001748" y="4081017"/>
          <a:ext cx="4572000" cy="3137127"/>
        </p:xfrm>
        <a:graphic>
          <a:graphicData uri="http://schemas.openxmlformats.org/drawingml/2006/table">
            <a:tbl>
              <a:tblPr firstRow="1" bandRow="1">
                <a:tableStyleId>{5C22544A-7EE6-4342-B048-85BDC9FD1C3A}</a:tableStyleId>
              </a:tblPr>
              <a:tblGrid>
                <a:gridCol w="2286000">
                  <a:extLst>
                    <a:ext uri="{9D8B030D-6E8A-4147-A177-3AD203B41FA5}">
                      <a16:colId xmlns:a16="http://schemas.microsoft.com/office/drawing/2014/main" val="1937736477"/>
                    </a:ext>
                  </a:extLst>
                </a:gridCol>
                <a:gridCol w="2286000">
                  <a:extLst>
                    <a:ext uri="{9D8B030D-6E8A-4147-A177-3AD203B41FA5}">
                      <a16:colId xmlns:a16="http://schemas.microsoft.com/office/drawing/2014/main" val="2826337829"/>
                    </a:ext>
                  </a:extLst>
                </a:gridCol>
              </a:tblGrid>
              <a:tr h="665452">
                <a:tc gridSpan="2">
                  <a:txBody>
                    <a:bodyPr/>
                    <a:lstStyle/>
                    <a:p>
                      <a:pPr algn="ctr" fontAlgn="b"/>
                      <a:r>
                        <a:rPr lang="en-US" sz="2800" b="0" dirty="0">
                          <a:solidFill>
                            <a:srgbClr val="FFFFFF"/>
                          </a:solidFill>
                          <a:effectLst/>
                          <a:latin typeface="Calibri"/>
                        </a:rPr>
                        <a:t>Portfolio Contributions</a:t>
                      </a:r>
                    </a:p>
                  </a:txBody>
                  <a:tcPr marL="9525" marR="9525" marT="9525" anchor="b">
                    <a:lnL w="12700">
                      <a:solidFill>
                        <a:schemeClr val="tx1"/>
                      </a:solidFill>
                    </a:lnL>
                    <a:lnR w="12700">
                      <a:solidFill>
                        <a:schemeClr val="tx1"/>
                      </a:solidFill>
                    </a:lnR>
                    <a:lnT w="12700">
                      <a:solidFill>
                        <a:schemeClr val="tx1"/>
                      </a:solidFill>
                    </a:lnT>
                    <a:lnB w="12700">
                      <a:solidFill>
                        <a:schemeClr val="tx1"/>
                      </a:solidFill>
                    </a:lnB>
                    <a:solidFill>
                      <a:srgbClr val="004E30"/>
                    </a:solidFill>
                  </a:tcPr>
                </a:tc>
                <a:tc hMerge="1">
                  <a:txBody>
                    <a:bodyPr/>
                    <a:lstStyle/>
                    <a:p>
                      <a:endParaRPr lang="en-US"/>
                    </a:p>
                  </a:txBody>
                  <a:tcPr/>
                </a:tc>
                <a:extLst>
                  <a:ext uri="{0D108BD9-81ED-4DB2-BD59-A6C34878D82A}">
                    <a16:rowId xmlns:a16="http://schemas.microsoft.com/office/drawing/2014/main" val="3027552227"/>
                  </a:ext>
                </a:extLst>
              </a:tr>
              <a:tr h="570385">
                <a:tc>
                  <a:txBody>
                    <a:bodyPr/>
                    <a:lstStyle/>
                    <a:p>
                      <a:pPr algn="ctr" fontAlgn="b"/>
                      <a:r>
                        <a:rPr lang="en-US" sz="2000" b="0" dirty="0">
                          <a:solidFill>
                            <a:srgbClr val="FFFFFF"/>
                          </a:solidFill>
                          <a:effectLst/>
                          <a:latin typeface="Calibri"/>
                        </a:rPr>
                        <a:t>Name</a:t>
                      </a:r>
                    </a:p>
                  </a:txBody>
                  <a:tcPr marL="9525" marR="9525" marT="9525" anchor="b">
                    <a:lnL w="12700">
                      <a:solidFill>
                        <a:schemeClr val="tx1"/>
                      </a:solidFill>
                    </a:lnL>
                    <a:lnR w="12700">
                      <a:solidFill>
                        <a:schemeClr val="tx1"/>
                      </a:solidFill>
                    </a:lnR>
                    <a:lnT w="12700">
                      <a:solidFill>
                        <a:schemeClr val="tx1"/>
                      </a:solidFill>
                    </a:lnT>
                    <a:lnB w="12700">
                      <a:solidFill>
                        <a:schemeClr val="tx1"/>
                      </a:solidFill>
                    </a:lnB>
                    <a:solidFill>
                      <a:srgbClr val="00B385"/>
                    </a:solidFill>
                  </a:tcPr>
                </a:tc>
                <a:tc>
                  <a:txBody>
                    <a:bodyPr/>
                    <a:lstStyle/>
                    <a:p>
                      <a:pPr algn="ctr" fontAlgn="b"/>
                      <a:r>
                        <a:rPr lang="en-US" sz="2000" b="0" dirty="0">
                          <a:solidFill>
                            <a:srgbClr val="FFFFFF"/>
                          </a:solidFill>
                          <a:effectLst/>
                          <a:latin typeface="Calibri"/>
                        </a:rPr>
                        <a:t>Abbreviation</a:t>
                      </a:r>
                    </a:p>
                  </a:txBody>
                  <a:tcPr marL="9525" marR="9525" marT="9525" anchor="b">
                    <a:lnL w="12700">
                      <a:solidFill>
                        <a:schemeClr val="tx1"/>
                      </a:solidFill>
                    </a:lnL>
                    <a:lnR w="12700">
                      <a:solidFill>
                        <a:schemeClr val="tx1"/>
                      </a:solidFill>
                    </a:lnR>
                    <a:lnT w="12700">
                      <a:solidFill>
                        <a:schemeClr val="tx1"/>
                      </a:solidFill>
                    </a:lnT>
                    <a:lnB w="12700">
                      <a:solidFill>
                        <a:schemeClr val="tx1"/>
                      </a:solidFill>
                    </a:lnB>
                    <a:solidFill>
                      <a:srgbClr val="00B385"/>
                    </a:solidFill>
                  </a:tcPr>
                </a:tc>
                <a:extLst>
                  <a:ext uri="{0D108BD9-81ED-4DB2-BD59-A6C34878D82A}">
                    <a16:rowId xmlns:a16="http://schemas.microsoft.com/office/drawing/2014/main" val="2549647637"/>
                  </a:ext>
                </a:extLst>
              </a:tr>
              <a:tr h="950645">
                <a:tc>
                  <a:txBody>
                    <a:bodyPr/>
                    <a:lstStyle/>
                    <a:p>
                      <a:pPr algn="ctr" fontAlgn="b"/>
                      <a:br>
                        <a:rPr lang="en-US" sz="2000" b="0" dirty="0">
                          <a:effectLst/>
                          <a:latin typeface="Calibri"/>
                        </a:rPr>
                      </a:br>
                      <a:r>
                        <a:rPr lang="en-US" sz="2000" b="0" dirty="0">
                          <a:effectLst/>
                          <a:latin typeface="Calibri"/>
                        </a:rPr>
                        <a:t>FedEx Corperation</a:t>
                      </a:r>
                    </a:p>
                  </a:txBody>
                  <a:tcPr marL="9525" marR="9525" marT="9525" anchor="ctr">
                    <a:lnL w="12700">
                      <a:solidFill>
                        <a:schemeClr val="tx1"/>
                      </a:solidFill>
                    </a:lnL>
                    <a:lnR w="12700">
                      <a:solidFill>
                        <a:schemeClr val="tx1"/>
                      </a:solidFill>
                    </a:lnR>
                    <a:lnT w="12700">
                      <a:solidFill>
                        <a:schemeClr val="tx1"/>
                      </a:solidFill>
                    </a:lnT>
                    <a:lnB w="12700">
                      <a:solidFill>
                        <a:schemeClr val="tx1"/>
                      </a:solidFill>
                    </a:lnB>
                    <a:solidFill>
                      <a:schemeClr val="bg1">
                        <a:lumMod val="85000"/>
                      </a:schemeClr>
                    </a:solidFill>
                  </a:tcPr>
                </a:tc>
                <a:tc>
                  <a:txBody>
                    <a:bodyPr/>
                    <a:lstStyle/>
                    <a:p>
                      <a:pPr algn="ctr" fontAlgn="b"/>
                      <a:r>
                        <a:rPr lang="en-US" sz="2000" b="0" dirty="0">
                          <a:effectLst/>
                          <a:latin typeface="Calibri"/>
                        </a:rPr>
                        <a:t>FDX</a:t>
                      </a:r>
                    </a:p>
                  </a:txBody>
                  <a:tcPr marL="9525" marR="9525" marT="9525" anchor="ctr">
                    <a:lnL w="12700">
                      <a:solidFill>
                        <a:schemeClr val="tx1"/>
                      </a:solidFill>
                    </a:lnL>
                    <a:lnR w="12700">
                      <a:solidFill>
                        <a:schemeClr val="tx1"/>
                      </a:solidFill>
                    </a:lnR>
                    <a:lnT w="12700">
                      <a:solidFill>
                        <a:schemeClr val="tx1"/>
                      </a:solidFill>
                    </a:lnT>
                    <a:lnB w="12700">
                      <a:solidFill>
                        <a:schemeClr val="tx1"/>
                      </a:solidFill>
                    </a:lnB>
                    <a:solidFill>
                      <a:schemeClr val="bg1">
                        <a:lumMod val="85000"/>
                      </a:schemeClr>
                    </a:solidFill>
                  </a:tcPr>
                </a:tc>
                <a:extLst>
                  <a:ext uri="{0D108BD9-81ED-4DB2-BD59-A6C34878D82A}">
                    <a16:rowId xmlns:a16="http://schemas.microsoft.com/office/drawing/2014/main" val="2908449811"/>
                  </a:ext>
                </a:extLst>
              </a:tr>
              <a:tr h="950645">
                <a:tc>
                  <a:txBody>
                    <a:bodyPr/>
                    <a:lstStyle/>
                    <a:p>
                      <a:pPr algn="ctr" fontAlgn="b"/>
                      <a:r>
                        <a:rPr lang="en-US" sz="2000" b="0" dirty="0">
                          <a:effectLst/>
                          <a:latin typeface="Calibri"/>
                        </a:rPr>
                        <a:t>Industrials Select</a:t>
                      </a:r>
                      <a:br>
                        <a:rPr lang="en-US" sz="2000" b="0" dirty="0">
                          <a:effectLst/>
                          <a:latin typeface="Calibri"/>
                        </a:rPr>
                      </a:br>
                      <a:r>
                        <a:rPr lang="en-US" sz="2000" b="0" dirty="0">
                          <a:effectLst/>
                          <a:latin typeface="Calibri"/>
                        </a:rPr>
                        <a:t>Sector Fund</a:t>
                      </a:r>
                    </a:p>
                  </a:txBody>
                  <a:tcPr marL="9525" marR="9525" marT="9525" anchor="ctr">
                    <a:lnL w="12700">
                      <a:solidFill>
                        <a:schemeClr val="tx1"/>
                      </a:solidFill>
                    </a:lnL>
                    <a:lnR w="12700">
                      <a:solidFill>
                        <a:schemeClr val="tx1"/>
                      </a:solidFill>
                    </a:lnR>
                    <a:lnT w="12700">
                      <a:solidFill>
                        <a:schemeClr val="tx1"/>
                      </a:solidFill>
                    </a:lnT>
                    <a:lnB w="12700">
                      <a:solidFill>
                        <a:schemeClr val="tx1"/>
                      </a:solidFill>
                    </a:lnB>
                    <a:solidFill>
                      <a:schemeClr val="bg1">
                        <a:lumMod val="85000"/>
                      </a:schemeClr>
                    </a:solidFill>
                  </a:tcPr>
                </a:tc>
                <a:tc>
                  <a:txBody>
                    <a:bodyPr/>
                    <a:lstStyle/>
                    <a:p>
                      <a:pPr algn="ctr" fontAlgn="b"/>
                      <a:r>
                        <a:rPr lang="en-US" sz="2000" b="0" dirty="0">
                          <a:effectLst/>
                          <a:latin typeface="Calibri"/>
                        </a:rPr>
                        <a:t>XLI</a:t>
                      </a:r>
                    </a:p>
                  </a:txBody>
                  <a:tcPr marL="9525" marR="9525" marT="9525" anchor="ctr">
                    <a:lnL w="12700">
                      <a:solidFill>
                        <a:schemeClr val="tx1"/>
                      </a:solidFill>
                    </a:lnL>
                    <a:lnR w="12700">
                      <a:solidFill>
                        <a:schemeClr val="tx1"/>
                      </a:solidFill>
                    </a:lnR>
                    <a:lnT w="12700">
                      <a:solidFill>
                        <a:schemeClr val="tx1"/>
                      </a:solidFill>
                    </a:lnT>
                    <a:lnB w="12700">
                      <a:solidFill>
                        <a:schemeClr val="tx1"/>
                      </a:solidFill>
                    </a:lnB>
                    <a:solidFill>
                      <a:schemeClr val="bg1">
                        <a:lumMod val="85000"/>
                      </a:schemeClr>
                    </a:solidFill>
                  </a:tcPr>
                </a:tc>
                <a:extLst>
                  <a:ext uri="{0D108BD9-81ED-4DB2-BD59-A6C34878D82A}">
                    <a16:rowId xmlns:a16="http://schemas.microsoft.com/office/drawing/2014/main" val="98005681"/>
                  </a:ext>
                </a:extLst>
              </a:tr>
            </a:tbl>
          </a:graphicData>
        </a:graphic>
      </p:graphicFrame>
      <p:graphicFrame>
        <p:nvGraphicFramePr>
          <p:cNvPr id="21" name="Table 20">
            <a:extLst>
              <a:ext uri="{FF2B5EF4-FFF2-40B4-BE49-F238E27FC236}">
                <a16:creationId xmlns:a16="http://schemas.microsoft.com/office/drawing/2014/main" id="{874C3938-CA52-BEDF-C47B-2643A16905DE}"/>
              </a:ext>
            </a:extLst>
          </p:cNvPr>
          <p:cNvGraphicFramePr>
            <a:graphicFrameLocks noGrp="1"/>
          </p:cNvGraphicFramePr>
          <p:nvPr>
            <p:extLst>
              <p:ext uri="{D42A27DB-BD31-4B8C-83A1-F6EECF244321}">
                <p14:modId xmlns:p14="http://schemas.microsoft.com/office/powerpoint/2010/main" val="1069150133"/>
              </p:ext>
            </p:extLst>
          </p:nvPr>
        </p:nvGraphicFramePr>
        <p:xfrm>
          <a:off x="1776733" y="8308910"/>
          <a:ext cx="16550634" cy="1091720"/>
        </p:xfrm>
        <a:graphic>
          <a:graphicData uri="http://schemas.openxmlformats.org/drawingml/2006/table">
            <a:tbl>
              <a:tblPr firstRow="1" bandRow="1">
                <a:tableStyleId>{5C22544A-7EE6-4342-B048-85BDC9FD1C3A}</a:tableStyleId>
              </a:tblPr>
              <a:tblGrid>
                <a:gridCol w="2377439">
                  <a:extLst>
                    <a:ext uri="{9D8B030D-6E8A-4147-A177-3AD203B41FA5}">
                      <a16:colId xmlns:a16="http://schemas.microsoft.com/office/drawing/2014/main" val="3722785916"/>
                    </a:ext>
                  </a:extLst>
                </a:gridCol>
                <a:gridCol w="2377439">
                  <a:extLst>
                    <a:ext uri="{9D8B030D-6E8A-4147-A177-3AD203B41FA5}">
                      <a16:colId xmlns:a16="http://schemas.microsoft.com/office/drawing/2014/main" val="3854535571"/>
                    </a:ext>
                  </a:extLst>
                </a:gridCol>
                <a:gridCol w="2377439">
                  <a:extLst>
                    <a:ext uri="{9D8B030D-6E8A-4147-A177-3AD203B41FA5}">
                      <a16:colId xmlns:a16="http://schemas.microsoft.com/office/drawing/2014/main" val="1405978035"/>
                    </a:ext>
                  </a:extLst>
                </a:gridCol>
                <a:gridCol w="2377439">
                  <a:extLst>
                    <a:ext uri="{9D8B030D-6E8A-4147-A177-3AD203B41FA5}">
                      <a16:colId xmlns:a16="http://schemas.microsoft.com/office/drawing/2014/main" val="4160718639"/>
                    </a:ext>
                  </a:extLst>
                </a:gridCol>
                <a:gridCol w="2377439">
                  <a:extLst>
                    <a:ext uri="{9D8B030D-6E8A-4147-A177-3AD203B41FA5}">
                      <a16:colId xmlns:a16="http://schemas.microsoft.com/office/drawing/2014/main" val="3647664255"/>
                    </a:ext>
                  </a:extLst>
                </a:gridCol>
                <a:gridCol w="2377439">
                  <a:extLst>
                    <a:ext uri="{9D8B030D-6E8A-4147-A177-3AD203B41FA5}">
                      <a16:colId xmlns:a16="http://schemas.microsoft.com/office/drawing/2014/main" val="3617908460"/>
                    </a:ext>
                  </a:extLst>
                </a:gridCol>
                <a:gridCol w="2286000">
                  <a:extLst>
                    <a:ext uri="{9D8B030D-6E8A-4147-A177-3AD203B41FA5}">
                      <a16:colId xmlns:a16="http://schemas.microsoft.com/office/drawing/2014/main" val="2530116791"/>
                    </a:ext>
                  </a:extLst>
                </a:gridCol>
              </a:tblGrid>
              <a:tr h="478946">
                <a:tc>
                  <a:txBody>
                    <a:bodyPr/>
                    <a:lstStyle/>
                    <a:p>
                      <a:pPr algn="ctr" fontAlgn="b"/>
                      <a:r>
                        <a:rPr lang="en-US" sz="1800" b="0" dirty="0">
                          <a:effectLst/>
                          <a:latin typeface="Arial  "/>
                        </a:rPr>
                        <a:t>Sector</a:t>
                      </a:r>
                    </a:p>
                  </a:txBody>
                  <a:tcPr marL="9525" marR="9525" marT="9525" anchor="b">
                    <a:lnL w="12700">
                      <a:solidFill>
                        <a:schemeClr val="tx1"/>
                      </a:solidFill>
                    </a:lnL>
                    <a:lnR w="12700">
                      <a:solidFill>
                        <a:schemeClr val="tx1"/>
                      </a:solidFill>
                    </a:lnR>
                    <a:lnT w="12700">
                      <a:solidFill>
                        <a:schemeClr val="tx1"/>
                      </a:solidFill>
                    </a:lnT>
                    <a:lnB w="12700">
                      <a:solidFill>
                        <a:schemeClr val="tx1"/>
                      </a:solidFill>
                    </a:lnB>
                    <a:solidFill>
                      <a:srgbClr val="004E30"/>
                    </a:solidFill>
                  </a:tcPr>
                </a:tc>
                <a:tc>
                  <a:txBody>
                    <a:bodyPr/>
                    <a:lstStyle/>
                    <a:p>
                      <a:pPr algn="ctr" fontAlgn="b"/>
                      <a:r>
                        <a:rPr lang="en-US" sz="1800" b="0" dirty="0">
                          <a:effectLst/>
                          <a:latin typeface="Arial  "/>
                        </a:rPr>
                        <a:t>Initial Position Strategy </a:t>
                      </a:r>
                    </a:p>
                  </a:txBody>
                  <a:tcPr marL="9525" marR="9525" marT="9525" anchor="b">
                    <a:lnL w="12700">
                      <a:solidFill>
                        <a:schemeClr val="tx1"/>
                      </a:solidFill>
                    </a:lnL>
                    <a:lnR w="12700">
                      <a:solidFill>
                        <a:schemeClr val="tx1"/>
                      </a:solidFill>
                    </a:lnR>
                    <a:lnT w="12700">
                      <a:solidFill>
                        <a:schemeClr val="tx1"/>
                      </a:solidFill>
                    </a:lnT>
                    <a:lnB w="12700">
                      <a:solidFill>
                        <a:schemeClr val="tx1"/>
                      </a:solidFill>
                    </a:lnB>
                    <a:solidFill>
                      <a:srgbClr val="004E30"/>
                    </a:solidFill>
                  </a:tcPr>
                </a:tc>
                <a:tc>
                  <a:txBody>
                    <a:bodyPr/>
                    <a:lstStyle/>
                    <a:p>
                      <a:pPr algn="ctr" fontAlgn="b"/>
                      <a:r>
                        <a:rPr lang="en-US" sz="1800" b="0" dirty="0">
                          <a:effectLst/>
                          <a:latin typeface="Arial  "/>
                        </a:rPr>
                        <a:t>Final Position Strategy</a:t>
                      </a:r>
                    </a:p>
                  </a:txBody>
                  <a:tcPr marL="9525" marR="9525" marT="9525" anchor="b">
                    <a:lnL w="12700">
                      <a:solidFill>
                        <a:schemeClr val="tx1"/>
                      </a:solidFill>
                    </a:lnL>
                    <a:lnR w="12700">
                      <a:solidFill>
                        <a:schemeClr val="tx1"/>
                      </a:solidFill>
                    </a:lnR>
                    <a:lnT w="12700">
                      <a:solidFill>
                        <a:schemeClr val="tx1"/>
                      </a:solidFill>
                    </a:lnT>
                    <a:lnB w="12700">
                      <a:solidFill>
                        <a:schemeClr val="tx1"/>
                      </a:solidFill>
                    </a:lnB>
                    <a:solidFill>
                      <a:srgbClr val="004E30"/>
                    </a:solidFill>
                  </a:tcPr>
                </a:tc>
                <a:tc>
                  <a:txBody>
                    <a:bodyPr/>
                    <a:lstStyle/>
                    <a:p>
                      <a:pPr algn="ctr" fontAlgn="b"/>
                      <a:r>
                        <a:rPr lang="en-US" sz="1800" b="0" dirty="0">
                          <a:effectLst/>
                          <a:latin typeface="Arial  "/>
                        </a:rPr>
                        <a:t>Target</a:t>
                      </a:r>
                    </a:p>
                  </a:txBody>
                  <a:tcPr marL="9525" marR="9525" marT="9525" anchor="b">
                    <a:lnL w="12700">
                      <a:solidFill>
                        <a:schemeClr val="tx1"/>
                      </a:solidFill>
                    </a:lnL>
                    <a:lnR w="12700">
                      <a:solidFill>
                        <a:schemeClr val="tx1"/>
                      </a:solidFill>
                    </a:lnR>
                    <a:lnT w="12700">
                      <a:solidFill>
                        <a:schemeClr val="tx1"/>
                      </a:solidFill>
                    </a:lnT>
                    <a:lnB w="12700">
                      <a:solidFill>
                        <a:schemeClr val="tx1"/>
                      </a:solidFill>
                    </a:lnB>
                    <a:solidFill>
                      <a:srgbClr val="004E30"/>
                    </a:solidFill>
                  </a:tcPr>
                </a:tc>
                <a:tc>
                  <a:txBody>
                    <a:bodyPr/>
                    <a:lstStyle/>
                    <a:p>
                      <a:pPr algn="ctr" fontAlgn="b"/>
                      <a:r>
                        <a:rPr lang="en-US" sz="1800" b="0" dirty="0">
                          <a:effectLst/>
                          <a:latin typeface="Arial  "/>
                        </a:rPr>
                        <a:t>S&amp;P Contribution</a:t>
                      </a:r>
                    </a:p>
                  </a:txBody>
                  <a:tcPr marL="9525" marR="9525" marT="9525" anchor="b">
                    <a:lnL w="12700">
                      <a:solidFill>
                        <a:schemeClr val="tx1"/>
                      </a:solidFill>
                    </a:lnL>
                    <a:lnR w="12700">
                      <a:solidFill>
                        <a:schemeClr val="tx1"/>
                      </a:solidFill>
                    </a:lnR>
                    <a:lnT w="12700">
                      <a:solidFill>
                        <a:schemeClr val="tx1"/>
                      </a:solidFill>
                    </a:lnT>
                    <a:lnB w="12700">
                      <a:solidFill>
                        <a:schemeClr val="tx1"/>
                      </a:solidFill>
                    </a:lnB>
                    <a:solidFill>
                      <a:srgbClr val="004E30"/>
                    </a:solidFill>
                  </a:tcPr>
                </a:tc>
                <a:tc>
                  <a:txBody>
                    <a:bodyPr/>
                    <a:lstStyle/>
                    <a:p>
                      <a:pPr algn="ctr" fontAlgn="b"/>
                      <a:r>
                        <a:rPr lang="en-US" sz="1800" b="0" dirty="0">
                          <a:effectLst/>
                          <a:latin typeface="Arial  "/>
                        </a:rPr>
                        <a:t>Portfolio Contribution</a:t>
                      </a:r>
                    </a:p>
                  </a:txBody>
                  <a:tcPr marL="9525" marR="9525" marT="9525" anchor="b">
                    <a:lnL w="12700">
                      <a:solidFill>
                        <a:schemeClr val="tx1"/>
                      </a:solidFill>
                    </a:lnL>
                    <a:lnR w="12700">
                      <a:solidFill>
                        <a:schemeClr val="tx1"/>
                      </a:solidFill>
                    </a:lnR>
                    <a:lnT w="12700">
                      <a:solidFill>
                        <a:schemeClr val="tx1"/>
                      </a:solidFill>
                    </a:lnT>
                    <a:lnB w="12700">
                      <a:solidFill>
                        <a:schemeClr val="tx1"/>
                      </a:solidFill>
                    </a:lnB>
                    <a:solidFill>
                      <a:srgbClr val="004E30"/>
                    </a:solidFill>
                  </a:tcPr>
                </a:tc>
                <a:tc>
                  <a:txBody>
                    <a:bodyPr/>
                    <a:lstStyle/>
                    <a:p>
                      <a:pPr algn="ctr" fontAlgn="b"/>
                      <a:r>
                        <a:rPr lang="en-US" sz="1800" b="0" dirty="0">
                          <a:effectLst/>
                          <a:latin typeface="Arial  "/>
                        </a:rPr>
                        <a:t>YTD Performance</a:t>
                      </a:r>
                    </a:p>
                  </a:txBody>
                  <a:tcPr marL="9525" marR="9525" marT="9525" anchor="b">
                    <a:lnL w="12700">
                      <a:solidFill>
                        <a:schemeClr val="tx1"/>
                      </a:solidFill>
                    </a:lnL>
                    <a:lnR w="12700">
                      <a:solidFill>
                        <a:schemeClr val="tx1"/>
                      </a:solidFill>
                    </a:lnR>
                    <a:lnT w="12700">
                      <a:solidFill>
                        <a:schemeClr val="tx1"/>
                      </a:solidFill>
                    </a:lnT>
                    <a:lnB w="12700">
                      <a:solidFill>
                        <a:schemeClr val="tx1"/>
                      </a:solidFill>
                    </a:lnB>
                    <a:solidFill>
                      <a:srgbClr val="004E30"/>
                    </a:solidFill>
                  </a:tcPr>
                </a:tc>
                <a:extLst>
                  <a:ext uri="{0D108BD9-81ED-4DB2-BD59-A6C34878D82A}">
                    <a16:rowId xmlns:a16="http://schemas.microsoft.com/office/drawing/2014/main" val="1953025683"/>
                  </a:ext>
                </a:extLst>
              </a:tr>
              <a:tr h="487835">
                <a:tc>
                  <a:txBody>
                    <a:bodyPr/>
                    <a:lstStyle/>
                    <a:p>
                      <a:pPr algn="ctr" fontAlgn="b"/>
                      <a:r>
                        <a:rPr lang="en-US" sz="1600" b="0" dirty="0">
                          <a:effectLst/>
                          <a:latin typeface="Arial  "/>
                        </a:rPr>
                        <a:t>Industrials </a:t>
                      </a:r>
                    </a:p>
                  </a:txBody>
                  <a:tcPr marL="9525" marR="9525" marT="9525" anchor="b">
                    <a:lnL w="12700">
                      <a:solidFill>
                        <a:schemeClr val="tx1"/>
                      </a:solidFill>
                    </a:lnL>
                    <a:lnR w="12700">
                      <a:solidFill>
                        <a:schemeClr val="tx1"/>
                      </a:solidFill>
                    </a:lnR>
                    <a:lnT w="12700">
                      <a:solidFill>
                        <a:schemeClr val="tx1"/>
                      </a:solidFill>
                    </a:lnT>
                    <a:lnB w="12700">
                      <a:solidFill>
                        <a:schemeClr val="tx1"/>
                      </a:solidFill>
                    </a:lnB>
                    <a:solidFill>
                      <a:schemeClr val="bg1">
                        <a:lumMod val="85000"/>
                      </a:schemeClr>
                    </a:solidFill>
                  </a:tcPr>
                </a:tc>
                <a:tc>
                  <a:txBody>
                    <a:bodyPr/>
                    <a:lstStyle/>
                    <a:p>
                      <a:pPr algn="ctr" fontAlgn="b"/>
                      <a:r>
                        <a:rPr lang="en-US" sz="1600" b="0" dirty="0">
                          <a:effectLst/>
                          <a:latin typeface="Arial  "/>
                        </a:rPr>
                        <a:t>Overweight</a:t>
                      </a:r>
                    </a:p>
                  </a:txBody>
                  <a:tcPr marL="9525" marR="9525" marT="9525" anchor="b">
                    <a:lnL w="12700">
                      <a:solidFill>
                        <a:schemeClr val="tx1"/>
                      </a:solidFill>
                    </a:lnL>
                    <a:lnR w="12700">
                      <a:solidFill>
                        <a:schemeClr val="tx1"/>
                      </a:solidFill>
                    </a:lnR>
                    <a:lnT w="12700">
                      <a:solidFill>
                        <a:schemeClr val="tx1"/>
                      </a:solidFill>
                    </a:lnT>
                    <a:lnB w="12700">
                      <a:solidFill>
                        <a:schemeClr val="tx1"/>
                      </a:solidFill>
                    </a:lnB>
                    <a:solidFill>
                      <a:srgbClr val="FFC000"/>
                    </a:solidFill>
                  </a:tcPr>
                </a:tc>
                <a:tc>
                  <a:txBody>
                    <a:bodyPr/>
                    <a:lstStyle/>
                    <a:p>
                      <a:pPr algn="ctr" fontAlgn="b"/>
                      <a:r>
                        <a:rPr lang="en-US" sz="1600" b="0" dirty="0">
                          <a:effectLst/>
                          <a:latin typeface="Arial  "/>
                        </a:rPr>
                        <a:t>Underweight</a:t>
                      </a:r>
                    </a:p>
                  </a:txBody>
                  <a:tcPr marL="9525" marR="9525" marT="9525" anchor="b">
                    <a:lnL w="12700">
                      <a:solidFill>
                        <a:schemeClr val="tx1"/>
                      </a:solidFill>
                    </a:lnL>
                    <a:lnR w="12700">
                      <a:solidFill>
                        <a:schemeClr val="tx1"/>
                      </a:solidFill>
                    </a:lnR>
                    <a:lnT w="12700">
                      <a:solidFill>
                        <a:schemeClr val="tx1"/>
                      </a:solidFill>
                    </a:lnT>
                    <a:lnB w="12700">
                      <a:solidFill>
                        <a:schemeClr val="tx1"/>
                      </a:solidFill>
                    </a:lnB>
                    <a:solidFill>
                      <a:srgbClr val="FF0000"/>
                    </a:solidFill>
                  </a:tcPr>
                </a:tc>
                <a:tc>
                  <a:txBody>
                    <a:bodyPr/>
                    <a:lstStyle/>
                    <a:p>
                      <a:pPr algn="ctr" fontAlgn="b"/>
                      <a:r>
                        <a:rPr lang="en-US" sz="1600" b="0" dirty="0">
                          <a:effectLst/>
                          <a:latin typeface="Arial  "/>
                        </a:rPr>
                        <a:t>9.50%</a:t>
                      </a:r>
                    </a:p>
                  </a:txBody>
                  <a:tcPr marL="9525" marR="9525" marT="9525" anchor="b">
                    <a:lnL w="12700">
                      <a:solidFill>
                        <a:schemeClr val="tx1"/>
                      </a:solidFill>
                    </a:lnL>
                    <a:lnR w="12700">
                      <a:solidFill>
                        <a:schemeClr val="tx1"/>
                      </a:solidFill>
                    </a:lnR>
                    <a:lnT w="12700">
                      <a:solidFill>
                        <a:schemeClr val="tx1"/>
                      </a:solidFill>
                    </a:lnT>
                    <a:lnB w="12700">
                      <a:solidFill>
                        <a:schemeClr val="tx1"/>
                      </a:solidFill>
                    </a:lnB>
                    <a:solidFill>
                      <a:schemeClr val="bg1">
                        <a:lumMod val="85000"/>
                      </a:schemeClr>
                    </a:solidFill>
                  </a:tcPr>
                </a:tc>
                <a:tc>
                  <a:txBody>
                    <a:bodyPr/>
                    <a:lstStyle/>
                    <a:p>
                      <a:pPr algn="ctr" fontAlgn="b"/>
                      <a:r>
                        <a:rPr lang="en-US" sz="1600" b="0" dirty="0">
                          <a:effectLst/>
                          <a:latin typeface="Arial  "/>
                        </a:rPr>
                        <a:t>8.30%</a:t>
                      </a:r>
                    </a:p>
                  </a:txBody>
                  <a:tcPr marL="9525" marR="9525" marT="9525" anchor="b">
                    <a:lnL w="12700">
                      <a:solidFill>
                        <a:schemeClr val="tx1"/>
                      </a:solidFill>
                    </a:lnL>
                    <a:lnR w="12700">
                      <a:solidFill>
                        <a:schemeClr val="tx1"/>
                      </a:solidFill>
                    </a:lnR>
                    <a:lnT w="12700">
                      <a:solidFill>
                        <a:schemeClr val="tx1"/>
                      </a:solidFill>
                    </a:lnT>
                    <a:lnB w="12700">
                      <a:solidFill>
                        <a:schemeClr val="tx1"/>
                      </a:solidFill>
                    </a:lnB>
                    <a:solidFill>
                      <a:schemeClr val="bg1">
                        <a:lumMod val="85000"/>
                      </a:schemeClr>
                    </a:solidFill>
                  </a:tcPr>
                </a:tc>
                <a:tc>
                  <a:txBody>
                    <a:bodyPr/>
                    <a:lstStyle/>
                    <a:p>
                      <a:pPr algn="ctr" fontAlgn="b"/>
                      <a:r>
                        <a:rPr lang="en-US" sz="1600" b="0" dirty="0">
                          <a:effectLst/>
                          <a:latin typeface="Arial  "/>
                        </a:rPr>
                        <a:t>7.43%</a:t>
                      </a:r>
                    </a:p>
                  </a:txBody>
                  <a:tcPr marL="9525" marR="9525" marT="9525" anchor="b">
                    <a:lnL w="12700">
                      <a:solidFill>
                        <a:schemeClr val="tx1"/>
                      </a:solidFill>
                    </a:lnL>
                    <a:lnR w="12700">
                      <a:solidFill>
                        <a:schemeClr val="tx1"/>
                      </a:solidFill>
                    </a:lnR>
                    <a:lnT w="12700">
                      <a:solidFill>
                        <a:schemeClr val="tx1"/>
                      </a:solidFill>
                    </a:lnT>
                    <a:lnB w="12700">
                      <a:solidFill>
                        <a:schemeClr val="tx1"/>
                      </a:solidFill>
                    </a:lnB>
                    <a:solidFill>
                      <a:schemeClr val="bg1">
                        <a:lumMod val="85000"/>
                      </a:schemeClr>
                    </a:solidFill>
                  </a:tcPr>
                </a:tc>
                <a:tc>
                  <a:txBody>
                    <a:bodyPr/>
                    <a:lstStyle/>
                    <a:p>
                      <a:pPr algn="ctr" fontAlgn="b"/>
                      <a:r>
                        <a:rPr lang="en-US" sz="1600" b="0" dirty="0">
                          <a:effectLst/>
                          <a:latin typeface="Arial  "/>
                        </a:rPr>
                        <a:t>11.53%</a:t>
                      </a:r>
                    </a:p>
                  </a:txBody>
                  <a:tcPr marL="9525" marR="9525" marT="9525" anchor="b">
                    <a:lnL w="12700">
                      <a:solidFill>
                        <a:schemeClr val="tx1"/>
                      </a:solidFill>
                    </a:lnL>
                    <a:lnR w="12700">
                      <a:solidFill>
                        <a:schemeClr val="tx1"/>
                      </a:solidFill>
                    </a:lnR>
                    <a:lnT w="12700">
                      <a:solidFill>
                        <a:schemeClr val="tx1"/>
                      </a:solidFill>
                    </a:lnT>
                    <a:lnB w="12700">
                      <a:solidFill>
                        <a:schemeClr val="tx1"/>
                      </a:solidFill>
                    </a:lnB>
                    <a:solidFill>
                      <a:schemeClr val="bg1">
                        <a:lumMod val="85000"/>
                      </a:schemeClr>
                    </a:solidFill>
                  </a:tcPr>
                </a:tc>
                <a:extLst>
                  <a:ext uri="{0D108BD9-81ED-4DB2-BD59-A6C34878D82A}">
                    <a16:rowId xmlns:a16="http://schemas.microsoft.com/office/drawing/2014/main" val="850381517"/>
                  </a:ext>
                </a:extLst>
              </a:tr>
            </a:tbl>
          </a:graphicData>
        </a:graphic>
      </p:graphicFrame>
      <p:sp>
        <p:nvSpPr>
          <p:cNvPr id="23" name="TextBox 22">
            <a:extLst>
              <a:ext uri="{FF2B5EF4-FFF2-40B4-BE49-F238E27FC236}">
                <a16:creationId xmlns:a16="http://schemas.microsoft.com/office/drawing/2014/main" id="{E294C7AB-6D14-9BC1-5E3F-CA995DA578CA}"/>
              </a:ext>
            </a:extLst>
          </p:cNvPr>
          <p:cNvSpPr txBox="1"/>
          <p:nvPr/>
        </p:nvSpPr>
        <p:spPr>
          <a:xfrm>
            <a:off x="8514253" y="1951532"/>
            <a:ext cx="9527009"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latin typeface="Arial  "/>
                <a:ea typeface="+mn-lt"/>
                <a:cs typeface="+mn-lt"/>
              </a:rPr>
              <a:t>F</a:t>
            </a:r>
            <a:r>
              <a:rPr lang="en-US" sz="2000" b="1" dirty="0">
                <a:latin typeface="Arial  "/>
                <a:ea typeface="+mn-lt"/>
                <a:cs typeface="+mn-lt"/>
              </a:rPr>
              <a:t>actors to be Considered for Fall 2023:</a:t>
            </a:r>
          </a:p>
          <a:p>
            <a:r>
              <a:rPr lang="en-US" sz="2000" dirty="0">
                <a:latin typeface="Arial  "/>
                <a:ea typeface="+mn-lt"/>
                <a:cs typeface="+mn-lt"/>
              </a:rPr>
              <a:t>(-) High interest rates making debt expensive for Capex heavy businesses limiting growth </a:t>
            </a:r>
          </a:p>
          <a:p>
            <a:r>
              <a:rPr lang="en-US" sz="2000" dirty="0">
                <a:latin typeface="Arial  "/>
                <a:ea typeface="+mn-lt"/>
                <a:cs typeface="+mn-lt"/>
              </a:rPr>
              <a:t>(+) Increased infrastructure spending</a:t>
            </a:r>
          </a:p>
          <a:p>
            <a:r>
              <a:rPr lang="en-US" sz="2000" dirty="0">
                <a:latin typeface="Arial  "/>
                <a:cs typeface="Calibri"/>
              </a:rPr>
              <a:t>(+) Reshoring and supply chain diversification influenced by U.S. attempting to divest from China</a:t>
            </a:r>
            <a:endParaRPr lang="en-US" sz="2000" dirty="0">
              <a:latin typeface="Arial  "/>
            </a:endParaRPr>
          </a:p>
        </p:txBody>
      </p:sp>
      <p:sp>
        <p:nvSpPr>
          <p:cNvPr id="24" name="TextBox 23">
            <a:extLst>
              <a:ext uri="{FF2B5EF4-FFF2-40B4-BE49-F238E27FC236}">
                <a16:creationId xmlns:a16="http://schemas.microsoft.com/office/drawing/2014/main" id="{6FA81D5A-0627-6C0A-3285-7D2DBBEB6AB1}"/>
              </a:ext>
            </a:extLst>
          </p:cNvPr>
          <p:cNvSpPr txBox="1"/>
          <p:nvPr/>
        </p:nvSpPr>
        <p:spPr>
          <a:xfrm>
            <a:off x="1001748" y="1950998"/>
            <a:ext cx="7469457" cy="221599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latin typeface="Arial  "/>
                <a:ea typeface="+mn-lt"/>
                <a:cs typeface="+mn-lt"/>
              </a:rPr>
              <a:t>The industrials sector includes companies involved in the production of goods used in construction and manufacturing. It encompasses a wide range of industries, such as aerospace and defense, industrial machinery, tools, lumber production, construction, cement and metal fabrication, waste management, and others.</a:t>
            </a:r>
            <a:endParaRPr lang="en-US" sz="2000" dirty="0">
              <a:latin typeface="Arial  "/>
            </a:endParaRPr>
          </a:p>
          <a:p>
            <a:pPr algn="l"/>
            <a:endParaRPr lang="en-US" dirty="0">
              <a:cs typeface="Calibri"/>
            </a:endParaRPr>
          </a:p>
        </p:txBody>
      </p:sp>
      <p:sp>
        <p:nvSpPr>
          <p:cNvPr id="2" name="TextBox 1">
            <a:extLst>
              <a:ext uri="{FF2B5EF4-FFF2-40B4-BE49-F238E27FC236}">
                <a16:creationId xmlns:a16="http://schemas.microsoft.com/office/drawing/2014/main" id="{BEC6F574-7CF4-890B-1DE1-8F5FBFEAED1A}"/>
              </a:ext>
            </a:extLst>
          </p:cNvPr>
          <p:cNvSpPr txBox="1"/>
          <p:nvPr/>
        </p:nvSpPr>
        <p:spPr>
          <a:xfrm>
            <a:off x="718563" y="428886"/>
            <a:ext cx="10059902" cy="802848"/>
          </a:xfrm>
          <a:prstGeom prst="rect">
            <a:avLst/>
          </a:prstGeom>
          <a:noFill/>
        </p:spPr>
        <p:txBody>
          <a:bodyPr wrap="square">
            <a:spAutoFit/>
          </a:bodyPr>
          <a:lstStyle/>
          <a:p>
            <a:r>
              <a:rPr lang="en-US" sz="4617" b="1" dirty="0">
                <a:solidFill>
                  <a:srgbClr val="00B485"/>
                </a:solidFill>
                <a:latin typeface="Arial Black" panose="020B0A04020102020204" pitchFamily="34" charset="0"/>
              </a:rPr>
              <a:t>INDUSTRIALS</a:t>
            </a:r>
            <a:endParaRPr lang="en-US" sz="4617" dirty="0">
              <a:solidFill>
                <a:srgbClr val="00B485"/>
              </a:solidFill>
              <a:latin typeface="Arial Black" panose="020B0A04020102020204" pitchFamily="34" charset="0"/>
            </a:endParaRPr>
          </a:p>
        </p:txBody>
      </p:sp>
    </p:spTree>
    <p:extLst>
      <p:ext uri="{BB962C8B-B14F-4D97-AF65-F5344CB8AC3E}">
        <p14:creationId xmlns:p14="http://schemas.microsoft.com/office/powerpoint/2010/main" val="41370958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 name="Table 20">
            <a:extLst>
              <a:ext uri="{FF2B5EF4-FFF2-40B4-BE49-F238E27FC236}">
                <a16:creationId xmlns:a16="http://schemas.microsoft.com/office/drawing/2014/main" id="{874C3938-CA52-BEDF-C47B-2643A16905DE}"/>
              </a:ext>
            </a:extLst>
          </p:cNvPr>
          <p:cNvGraphicFramePr>
            <a:graphicFrameLocks noGrp="1"/>
          </p:cNvGraphicFramePr>
          <p:nvPr>
            <p:extLst>
              <p:ext uri="{D42A27DB-BD31-4B8C-83A1-F6EECF244321}">
                <p14:modId xmlns:p14="http://schemas.microsoft.com/office/powerpoint/2010/main" val="2161552192"/>
              </p:ext>
            </p:extLst>
          </p:nvPr>
        </p:nvGraphicFramePr>
        <p:xfrm>
          <a:off x="1822450" y="8308910"/>
          <a:ext cx="16459201" cy="1091719"/>
        </p:xfrm>
        <a:graphic>
          <a:graphicData uri="http://schemas.openxmlformats.org/drawingml/2006/table">
            <a:tbl>
              <a:tblPr firstRow="1" bandRow="1">
                <a:tableStyleId>{5C22544A-7EE6-4342-B048-85BDC9FD1C3A}</a:tableStyleId>
              </a:tblPr>
              <a:tblGrid>
                <a:gridCol w="2364305">
                  <a:extLst>
                    <a:ext uri="{9D8B030D-6E8A-4147-A177-3AD203B41FA5}">
                      <a16:colId xmlns:a16="http://schemas.microsoft.com/office/drawing/2014/main" val="3722785916"/>
                    </a:ext>
                  </a:extLst>
                </a:gridCol>
                <a:gridCol w="2364305">
                  <a:extLst>
                    <a:ext uri="{9D8B030D-6E8A-4147-A177-3AD203B41FA5}">
                      <a16:colId xmlns:a16="http://schemas.microsoft.com/office/drawing/2014/main" val="3854535571"/>
                    </a:ext>
                  </a:extLst>
                </a:gridCol>
                <a:gridCol w="2364305">
                  <a:extLst>
                    <a:ext uri="{9D8B030D-6E8A-4147-A177-3AD203B41FA5}">
                      <a16:colId xmlns:a16="http://schemas.microsoft.com/office/drawing/2014/main" val="1405978035"/>
                    </a:ext>
                  </a:extLst>
                </a:gridCol>
                <a:gridCol w="2364305">
                  <a:extLst>
                    <a:ext uri="{9D8B030D-6E8A-4147-A177-3AD203B41FA5}">
                      <a16:colId xmlns:a16="http://schemas.microsoft.com/office/drawing/2014/main" val="4160718639"/>
                    </a:ext>
                  </a:extLst>
                </a:gridCol>
                <a:gridCol w="2364305">
                  <a:extLst>
                    <a:ext uri="{9D8B030D-6E8A-4147-A177-3AD203B41FA5}">
                      <a16:colId xmlns:a16="http://schemas.microsoft.com/office/drawing/2014/main" val="3647664255"/>
                    </a:ext>
                  </a:extLst>
                </a:gridCol>
                <a:gridCol w="2364305">
                  <a:extLst>
                    <a:ext uri="{9D8B030D-6E8A-4147-A177-3AD203B41FA5}">
                      <a16:colId xmlns:a16="http://schemas.microsoft.com/office/drawing/2014/main" val="3617908460"/>
                    </a:ext>
                  </a:extLst>
                </a:gridCol>
                <a:gridCol w="2273371">
                  <a:extLst>
                    <a:ext uri="{9D8B030D-6E8A-4147-A177-3AD203B41FA5}">
                      <a16:colId xmlns:a16="http://schemas.microsoft.com/office/drawing/2014/main" val="2530116791"/>
                    </a:ext>
                  </a:extLst>
                </a:gridCol>
              </a:tblGrid>
              <a:tr h="478946">
                <a:tc>
                  <a:txBody>
                    <a:bodyPr/>
                    <a:lstStyle/>
                    <a:p>
                      <a:pPr algn="ctr" fontAlgn="b"/>
                      <a:r>
                        <a:rPr lang="en-US" sz="1800" b="0" dirty="0">
                          <a:effectLst/>
                          <a:latin typeface="Arial  "/>
                        </a:rPr>
                        <a:t>Sector</a:t>
                      </a:r>
                    </a:p>
                  </a:txBody>
                  <a:tcPr marL="9525" marR="9525" marT="9525" anchor="b">
                    <a:lnL w="12700">
                      <a:solidFill>
                        <a:schemeClr val="tx1"/>
                      </a:solidFill>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solidFill>
                      <a:srgbClr val="004E30"/>
                    </a:solidFill>
                  </a:tcPr>
                </a:tc>
                <a:tc>
                  <a:txBody>
                    <a:bodyPr/>
                    <a:lstStyle/>
                    <a:p>
                      <a:pPr algn="ctr" fontAlgn="b"/>
                      <a:r>
                        <a:rPr lang="en-US" sz="1800" b="0" dirty="0">
                          <a:effectLst/>
                          <a:latin typeface="Arial  "/>
                        </a:rPr>
                        <a:t>Initial Position Strategy </a:t>
                      </a:r>
                    </a:p>
                  </a:txBody>
                  <a:tcPr marL="9525" marR="9525" marT="9525" anchor="b">
                    <a:lnL w="12700">
                      <a:solidFill>
                        <a:schemeClr val="tx1"/>
                      </a:solidFill>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solidFill>
                      <a:srgbClr val="004E30"/>
                    </a:solidFill>
                  </a:tcPr>
                </a:tc>
                <a:tc>
                  <a:txBody>
                    <a:bodyPr/>
                    <a:lstStyle/>
                    <a:p>
                      <a:pPr algn="ctr" fontAlgn="b"/>
                      <a:r>
                        <a:rPr lang="en-US" sz="1800" b="0" dirty="0">
                          <a:effectLst/>
                          <a:latin typeface="Arial  "/>
                        </a:rPr>
                        <a:t>Final Position Strategy</a:t>
                      </a:r>
                    </a:p>
                  </a:txBody>
                  <a:tcPr marL="9525" marR="9525" marT="9525" anchor="b">
                    <a:lnL w="12700">
                      <a:solidFill>
                        <a:schemeClr val="tx1"/>
                      </a:solidFill>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solidFill>
                      <a:srgbClr val="004E30"/>
                    </a:solidFill>
                  </a:tcPr>
                </a:tc>
                <a:tc>
                  <a:txBody>
                    <a:bodyPr/>
                    <a:lstStyle/>
                    <a:p>
                      <a:pPr algn="ctr" fontAlgn="b"/>
                      <a:r>
                        <a:rPr lang="en-US" sz="1800" b="0" dirty="0">
                          <a:effectLst/>
                          <a:latin typeface="Arial  "/>
                        </a:rPr>
                        <a:t>Target</a:t>
                      </a:r>
                    </a:p>
                  </a:txBody>
                  <a:tcPr marL="9525" marR="9525" marT="9525" anchor="b">
                    <a:lnL w="12700">
                      <a:solidFill>
                        <a:schemeClr val="tx1"/>
                      </a:solidFill>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solidFill>
                      <a:srgbClr val="004E30"/>
                    </a:solidFill>
                  </a:tcPr>
                </a:tc>
                <a:tc>
                  <a:txBody>
                    <a:bodyPr/>
                    <a:lstStyle/>
                    <a:p>
                      <a:pPr algn="ctr" fontAlgn="b"/>
                      <a:r>
                        <a:rPr lang="en-US" sz="1800" b="0" dirty="0">
                          <a:effectLst/>
                          <a:latin typeface="Arial  "/>
                        </a:rPr>
                        <a:t>S&amp;P Contribution</a:t>
                      </a:r>
                    </a:p>
                  </a:txBody>
                  <a:tcPr marL="9525" marR="9525" marT="9525" anchor="b">
                    <a:lnL w="12700">
                      <a:solidFill>
                        <a:schemeClr val="tx1"/>
                      </a:solidFill>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solidFill>
                      <a:srgbClr val="004E30"/>
                    </a:solidFill>
                  </a:tcPr>
                </a:tc>
                <a:tc>
                  <a:txBody>
                    <a:bodyPr/>
                    <a:lstStyle/>
                    <a:p>
                      <a:pPr algn="ctr" fontAlgn="b"/>
                      <a:r>
                        <a:rPr lang="en-US" sz="1800" b="0" dirty="0">
                          <a:effectLst/>
                          <a:latin typeface="Arial  "/>
                        </a:rPr>
                        <a:t>Portfolio Contribution</a:t>
                      </a:r>
                    </a:p>
                  </a:txBody>
                  <a:tcPr marL="9525" marR="9525" marT="9525" anchor="b">
                    <a:lnL w="12700">
                      <a:solidFill>
                        <a:schemeClr val="tx1"/>
                      </a:solidFill>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solidFill>
                      <a:srgbClr val="004E30"/>
                    </a:solidFill>
                  </a:tcPr>
                </a:tc>
                <a:tc>
                  <a:txBody>
                    <a:bodyPr/>
                    <a:lstStyle/>
                    <a:p>
                      <a:pPr algn="ctr" fontAlgn="b"/>
                      <a:r>
                        <a:rPr lang="en-US" sz="1800" b="0" dirty="0">
                          <a:effectLst/>
                          <a:latin typeface="Arial  "/>
                        </a:rPr>
                        <a:t>YTD Performance</a:t>
                      </a:r>
                    </a:p>
                  </a:txBody>
                  <a:tcPr marL="9525" marR="9525" marT="9525" anchor="b">
                    <a:lnL w="12700">
                      <a:solidFill>
                        <a:schemeClr val="tx1"/>
                      </a:solidFill>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solidFill>
                      <a:srgbClr val="004E30"/>
                    </a:solidFill>
                  </a:tcPr>
                </a:tc>
                <a:extLst>
                  <a:ext uri="{0D108BD9-81ED-4DB2-BD59-A6C34878D82A}">
                    <a16:rowId xmlns:a16="http://schemas.microsoft.com/office/drawing/2014/main" val="1953025683"/>
                  </a:ext>
                </a:extLst>
              </a:tr>
              <a:tr h="487834">
                <a:tc>
                  <a:txBody>
                    <a:bodyPr/>
                    <a:lstStyle/>
                    <a:p>
                      <a:pPr lvl="0" algn="ctr">
                        <a:buNone/>
                      </a:pPr>
                      <a:r>
                        <a:rPr lang="en-US" sz="1600" b="0" dirty="0">
                          <a:effectLst/>
                          <a:latin typeface="Arial  "/>
                        </a:rPr>
                        <a:t>Real Estate</a:t>
                      </a:r>
                    </a:p>
                  </a:txBody>
                  <a:tcPr marL="9524" marR="9524" marT="9524" anchor="b">
                    <a:lnL w="12700">
                      <a:solidFill>
                        <a:schemeClr val="tx1"/>
                      </a:solidFill>
                    </a:lnL>
                    <a:lnR w="12700">
                      <a:solidFill>
                        <a:schemeClr val="tx1"/>
                      </a:solidFill>
                    </a:lnR>
                    <a:lnT w="12700">
                      <a:solidFill>
                        <a:schemeClr val="tx1"/>
                      </a:solidFill>
                    </a:lnT>
                    <a:lnB w="12700">
                      <a:solidFill>
                        <a:schemeClr val="tx1"/>
                      </a:solidFill>
                    </a:lnB>
                    <a:solidFill>
                      <a:schemeClr val="bg1">
                        <a:lumMod val="85000"/>
                      </a:schemeClr>
                    </a:solidFill>
                  </a:tcPr>
                </a:tc>
                <a:tc>
                  <a:txBody>
                    <a:bodyPr/>
                    <a:lstStyle/>
                    <a:p>
                      <a:pPr lvl="0" algn="ctr">
                        <a:buNone/>
                      </a:pPr>
                      <a:r>
                        <a:rPr lang="en-US" sz="1600" b="0" dirty="0">
                          <a:effectLst/>
                          <a:latin typeface="Arial  "/>
                        </a:rPr>
                        <a:t>Underweight</a:t>
                      </a:r>
                    </a:p>
                  </a:txBody>
                  <a:tcPr marL="9524" marR="9524" marT="9524" anchor="b">
                    <a:lnL w="12700">
                      <a:solidFill>
                        <a:schemeClr val="tx1"/>
                      </a:solidFill>
                    </a:lnL>
                    <a:lnR w="12700">
                      <a:solidFill>
                        <a:schemeClr val="tx1"/>
                      </a:solidFill>
                    </a:lnR>
                    <a:lnT w="12700">
                      <a:solidFill>
                        <a:schemeClr val="tx1"/>
                      </a:solidFill>
                    </a:lnT>
                    <a:lnB w="12700">
                      <a:solidFill>
                        <a:schemeClr val="tx1"/>
                      </a:solidFill>
                    </a:lnB>
                    <a:solidFill>
                      <a:srgbClr val="FF0000"/>
                    </a:solidFill>
                  </a:tcPr>
                </a:tc>
                <a:tc>
                  <a:txBody>
                    <a:bodyPr/>
                    <a:lstStyle/>
                    <a:p>
                      <a:pPr lvl="0" algn="ctr">
                        <a:buNone/>
                      </a:pPr>
                      <a:r>
                        <a:rPr lang="en-US" sz="1600" b="0" dirty="0">
                          <a:effectLst/>
                          <a:latin typeface="Arial  "/>
                        </a:rPr>
                        <a:t>Underweight</a:t>
                      </a:r>
                      <a:endParaRPr lang="en-US" b="0" dirty="0">
                        <a:latin typeface="Arial  "/>
                      </a:endParaRPr>
                    </a:p>
                  </a:txBody>
                  <a:tcPr marL="9524" marR="9524" marT="9524" anchor="b">
                    <a:lnL w="12700">
                      <a:solidFill>
                        <a:schemeClr val="tx1"/>
                      </a:solidFill>
                    </a:lnL>
                    <a:lnR w="12700">
                      <a:solidFill>
                        <a:schemeClr val="tx1"/>
                      </a:solidFill>
                    </a:lnR>
                    <a:lnT w="12700">
                      <a:solidFill>
                        <a:schemeClr val="tx1"/>
                      </a:solidFill>
                    </a:lnT>
                    <a:lnB w="12700">
                      <a:solidFill>
                        <a:schemeClr val="tx1"/>
                      </a:solidFill>
                    </a:lnB>
                    <a:solidFill>
                      <a:srgbClr val="FF0000"/>
                    </a:solidFill>
                  </a:tcPr>
                </a:tc>
                <a:tc>
                  <a:txBody>
                    <a:bodyPr/>
                    <a:lstStyle/>
                    <a:p>
                      <a:pPr lvl="0" algn="ctr">
                        <a:buNone/>
                      </a:pPr>
                      <a:r>
                        <a:rPr lang="en-US" sz="1600" b="0" dirty="0">
                          <a:effectLst/>
                          <a:latin typeface="Arial  "/>
                        </a:rPr>
                        <a:t>0%</a:t>
                      </a:r>
                    </a:p>
                  </a:txBody>
                  <a:tcPr marL="9524" marR="9524" marT="9524" anchor="b">
                    <a:lnL w="12700">
                      <a:solidFill>
                        <a:schemeClr val="tx1"/>
                      </a:solidFill>
                    </a:lnL>
                    <a:lnR w="12700">
                      <a:solidFill>
                        <a:schemeClr val="tx1"/>
                      </a:solidFill>
                    </a:lnR>
                    <a:lnT w="12700">
                      <a:solidFill>
                        <a:schemeClr val="tx1"/>
                      </a:solidFill>
                    </a:lnT>
                    <a:lnB w="12700">
                      <a:solidFill>
                        <a:schemeClr val="tx1"/>
                      </a:solidFill>
                    </a:lnB>
                    <a:solidFill>
                      <a:schemeClr val="bg1">
                        <a:lumMod val="85000"/>
                      </a:schemeClr>
                    </a:solidFill>
                  </a:tcPr>
                </a:tc>
                <a:tc>
                  <a:txBody>
                    <a:bodyPr/>
                    <a:lstStyle/>
                    <a:p>
                      <a:pPr lvl="0" algn="ctr">
                        <a:buNone/>
                      </a:pPr>
                      <a:r>
                        <a:rPr lang="en-US" sz="1600" b="0" dirty="0">
                          <a:effectLst/>
                          <a:latin typeface="Arial  "/>
                        </a:rPr>
                        <a:t>2.40%</a:t>
                      </a:r>
                    </a:p>
                  </a:txBody>
                  <a:tcPr marL="9524" marR="9524" marT="9524" anchor="b">
                    <a:lnL w="12700">
                      <a:solidFill>
                        <a:schemeClr val="tx1"/>
                      </a:solidFill>
                    </a:lnL>
                    <a:lnR w="12700">
                      <a:solidFill>
                        <a:schemeClr val="tx1"/>
                      </a:solidFill>
                    </a:lnR>
                    <a:lnT w="12700">
                      <a:solidFill>
                        <a:schemeClr val="tx1"/>
                      </a:solidFill>
                    </a:lnT>
                    <a:lnB w="12700">
                      <a:solidFill>
                        <a:schemeClr val="tx1"/>
                      </a:solidFill>
                    </a:lnB>
                    <a:solidFill>
                      <a:schemeClr val="bg1">
                        <a:lumMod val="85000"/>
                      </a:schemeClr>
                    </a:solidFill>
                  </a:tcPr>
                </a:tc>
                <a:tc>
                  <a:txBody>
                    <a:bodyPr/>
                    <a:lstStyle/>
                    <a:p>
                      <a:pPr lvl="0" algn="ctr">
                        <a:buNone/>
                      </a:pPr>
                      <a:r>
                        <a:rPr lang="en-US" sz="1600" b="0" dirty="0">
                          <a:effectLst/>
                          <a:latin typeface="Arial  "/>
                        </a:rPr>
                        <a:t>0%</a:t>
                      </a:r>
                    </a:p>
                  </a:txBody>
                  <a:tcPr marL="9524" marR="9524" marT="9524" anchor="b">
                    <a:lnL w="12700">
                      <a:solidFill>
                        <a:schemeClr val="tx1"/>
                      </a:solidFill>
                    </a:lnL>
                    <a:lnR w="12700">
                      <a:solidFill>
                        <a:schemeClr val="tx1"/>
                      </a:solidFill>
                    </a:lnR>
                    <a:lnT w="12700">
                      <a:solidFill>
                        <a:schemeClr val="tx1"/>
                      </a:solidFill>
                    </a:lnT>
                    <a:lnB w="12700">
                      <a:solidFill>
                        <a:schemeClr val="tx1"/>
                      </a:solidFill>
                    </a:lnB>
                    <a:solidFill>
                      <a:schemeClr val="bg1">
                        <a:lumMod val="85000"/>
                      </a:schemeClr>
                    </a:solidFill>
                  </a:tcPr>
                </a:tc>
                <a:tc>
                  <a:txBody>
                    <a:bodyPr/>
                    <a:lstStyle/>
                    <a:p>
                      <a:pPr lvl="0" algn="ctr">
                        <a:buNone/>
                      </a:pPr>
                      <a:r>
                        <a:rPr lang="en-US" sz="1600" b="0" dirty="0">
                          <a:effectLst/>
                          <a:latin typeface="Arial  "/>
                        </a:rPr>
                        <a:t>2.32%</a:t>
                      </a:r>
                    </a:p>
                  </a:txBody>
                  <a:tcPr marL="9524" marR="9524" marT="9524" anchor="b">
                    <a:lnL w="12700">
                      <a:solidFill>
                        <a:schemeClr val="tx1"/>
                      </a:solidFill>
                    </a:lnL>
                    <a:lnR w="12700">
                      <a:solidFill>
                        <a:schemeClr val="tx1"/>
                      </a:solidFill>
                    </a:lnR>
                    <a:lnT w="12700">
                      <a:solidFill>
                        <a:schemeClr val="tx1"/>
                      </a:solidFill>
                    </a:lnT>
                    <a:lnB w="12700">
                      <a:solidFill>
                        <a:schemeClr val="tx1"/>
                      </a:solidFill>
                    </a:lnB>
                    <a:solidFill>
                      <a:schemeClr val="bg1">
                        <a:lumMod val="85000"/>
                      </a:schemeClr>
                    </a:solidFill>
                  </a:tcPr>
                </a:tc>
                <a:extLst>
                  <a:ext uri="{0D108BD9-81ED-4DB2-BD59-A6C34878D82A}">
                    <a16:rowId xmlns:a16="http://schemas.microsoft.com/office/drawing/2014/main" val="850381517"/>
                  </a:ext>
                </a:extLst>
              </a:tr>
            </a:tbl>
          </a:graphicData>
        </a:graphic>
      </p:graphicFrame>
      <p:sp>
        <p:nvSpPr>
          <p:cNvPr id="23" name="TextBox 22">
            <a:extLst>
              <a:ext uri="{FF2B5EF4-FFF2-40B4-BE49-F238E27FC236}">
                <a16:creationId xmlns:a16="http://schemas.microsoft.com/office/drawing/2014/main" id="{E294C7AB-6D14-9BC1-5E3F-CA995DA578CA}"/>
              </a:ext>
            </a:extLst>
          </p:cNvPr>
          <p:cNvSpPr txBox="1"/>
          <p:nvPr/>
        </p:nvSpPr>
        <p:spPr>
          <a:xfrm>
            <a:off x="8514253" y="1951532"/>
            <a:ext cx="9527009" cy="16312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latin typeface="Arial  "/>
                <a:ea typeface="+mn-lt"/>
                <a:cs typeface="+mn-lt"/>
              </a:rPr>
              <a:t>F</a:t>
            </a:r>
            <a:r>
              <a:rPr lang="en-US" sz="2000" b="1" dirty="0">
                <a:latin typeface="Arial  "/>
                <a:ea typeface="+mn-lt"/>
                <a:cs typeface="+mn-lt"/>
              </a:rPr>
              <a:t>actors to be Considered for Fall 2023:</a:t>
            </a:r>
          </a:p>
          <a:p>
            <a:r>
              <a:rPr lang="en-US" sz="2000" dirty="0">
                <a:latin typeface="Arial  "/>
                <a:ea typeface="+mn-lt"/>
                <a:cs typeface="+mn-lt"/>
              </a:rPr>
              <a:t>(-) High borrowing cost slowing development </a:t>
            </a:r>
          </a:p>
          <a:p>
            <a:r>
              <a:rPr lang="en-US" sz="2000" dirty="0">
                <a:latin typeface="Arial  "/>
                <a:ea typeface="+mn-lt"/>
                <a:cs typeface="+mn-lt"/>
              </a:rPr>
              <a:t>(-) Mortgage rates at highest level in decades</a:t>
            </a:r>
          </a:p>
          <a:p>
            <a:r>
              <a:rPr lang="en-US" sz="2000" dirty="0">
                <a:latin typeface="Arial  "/>
                <a:ea typeface="+mn-lt"/>
                <a:cs typeface="+mn-lt"/>
              </a:rPr>
              <a:t>(-) Office space demand has not recovered from pandemic with continuation of work from home</a:t>
            </a:r>
            <a:endParaRPr lang="en-US" dirty="0">
              <a:latin typeface="Arial  "/>
            </a:endParaRPr>
          </a:p>
        </p:txBody>
      </p:sp>
      <p:sp>
        <p:nvSpPr>
          <p:cNvPr id="24" name="TextBox 23">
            <a:extLst>
              <a:ext uri="{FF2B5EF4-FFF2-40B4-BE49-F238E27FC236}">
                <a16:creationId xmlns:a16="http://schemas.microsoft.com/office/drawing/2014/main" id="{6FA81D5A-0627-6C0A-3285-7D2DBBEB6AB1}"/>
              </a:ext>
            </a:extLst>
          </p:cNvPr>
          <p:cNvSpPr txBox="1"/>
          <p:nvPr/>
        </p:nvSpPr>
        <p:spPr>
          <a:xfrm>
            <a:off x="1001748" y="1950998"/>
            <a:ext cx="7469457" cy="270843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Arial  "/>
                <a:cs typeface="Calibri"/>
              </a:rPr>
              <a:t>The real estate sector is comprised of companies involved in real estate ownership, development, and management. This includes real estate investment trusts (REITs), real estate management and development companies, and firms providing related services.</a:t>
            </a:r>
          </a:p>
          <a:p>
            <a:br>
              <a:rPr lang="en-US" sz="3000" dirty="0">
                <a:latin typeface="Arial  "/>
              </a:rPr>
            </a:br>
            <a:endParaRPr lang="en-US" sz="3000" dirty="0">
              <a:latin typeface="Arial  "/>
            </a:endParaRPr>
          </a:p>
          <a:p>
            <a:endParaRPr lang="en-US" sz="2000" dirty="0">
              <a:cs typeface="Calibri"/>
            </a:endParaRPr>
          </a:p>
          <a:p>
            <a:pPr algn="l"/>
            <a:endParaRPr lang="en-US" dirty="0">
              <a:cs typeface="Calibri"/>
            </a:endParaRPr>
          </a:p>
        </p:txBody>
      </p:sp>
      <p:pic>
        <p:nvPicPr>
          <p:cNvPr id="4" name="Picture 3" descr="A graph of a stock market&#10;&#10;Description automatically generated">
            <a:extLst>
              <a:ext uri="{FF2B5EF4-FFF2-40B4-BE49-F238E27FC236}">
                <a16:creationId xmlns:a16="http://schemas.microsoft.com/office/drawing/2014/main" id="{A09DBDD9-C711-5ECE-9047-FDB7F140238D}"/>
              </a:ext>
            </a:extLst>
          </p:cNvPr>
          <p:cNvPicPr>
            <a:picLocks noChangeAspect="1"/>
          </p:cNvPicPr>
          <p:nvPr/>
        </p:nvPicPr>
        <p:blipFill>
          <a:blip r:embed="rId2"/>
          <a:stretch>
            <a:fillRect/>
          </a:stretch>
        </p:blipFill>
        <p:spPr>
          <a:xfrm>
            <a:off x="8285807" y="3582288"/>
            <a:ext cx="9767564" cy="3822888"/>
          </a:xfrm>
          <a:prstGeom prst="rect">
            <a:avLst/>
          </a:prstGeom>
        </p:spPr>
      </p:pic>
      <p:sp>
        <p:nvSpPr>
          <p:cNvPr id="2" name="TextBox 1">
            <a:extLst>
              <a:ext uri="{FF2B5EF4-FFF2-40B4-BE49-F238E27FC236}">
                <a16:creationId xmlns:a16="http://schemas.microsoft.com/office/drawing/2014/main" id="{6B0D807E-EA22-40D4-F906-9E1B0C39107B}"/>
              </a:ext>
            </a:extLst>
          </p:cNvPr>
          <p:cNvSpPr txBox="1"/>
          <p:nvPr/>
        </p:nvSpPr>
        <p:spPr>
          <a:xfrm>
            <a:off x="718563" y="428886"/>
            <a:ext cx="10059902" cy="802848"/>
          </a:xfrm>
          <a:prstGeom prst="rect">
            <a:avLst/>
          </a:prstGeom>
          <a:noFill/>
        </p:spPr>
        <p:txBody>
          <a:bodyPr wrap="square">
            <a:spAutoFit/>
          </a:bodyPr>
          <a:lstStyle/>
          <a:p>
            <a:r>
              <a:rPr lang="en-US" sz="4617" b="1" dirty="0">
                <a:solidFill>
                  <a:srgbClr val="00B485"/>
                </a:solidFill>
                <a:latin typeface="Arial Black" panose="020B0A04020102020204" pitchFamily="34" charset="0"/>
              </a:rPr>
              <a:t>REAL ESTATE</a:t>
            </a:r>
            <a:endParaRPr lang="en-US" sz="4617" dirty="0">
              <a:solidFill>
                <a:srgbClr val="00B485"/>
              </a:solidFill>
              <a:latin typeface="Arial Black" panose="020B0A04020102020204" pitchFamily="34" charset="0"/>
            </a:endParaRPr>
          </a:p>
        </p:txBody>
      </p:sp>
    </p:spTree>
    <p:extLst>
      <p:ext uri="{BB962C8B-B14F-4D97-AF65-F5344CB8AC3E}">
        <p14:creationId xmlns:p14="http://schemas.microsoft.com/office/powerpoint/2010/main" val="18264294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AA11E3A3-1B02-718A-4981-8810B13A7C6A}"/>
              </a:ext>
            </a:extLst>
          </p:cNvPr>
          <p:cNvGraphicFramePr>
            <a:graphicFrameLocks noGrp="1"/>
          </p:cNvGraphicFramePr>
          <p:nvPr>
            <p:extLst>
              <p:ext uri="{D42A27DB-BD31-4B8C-83A1-F6EECF244321}">
                <p14:modId xmlns:p14="http://schemas.microsoft.com/office/powerpoint/2010/main" val="476451624"/>
              </p:ext>
            </p:extLst>
          </p:nvPr>
        </p:nvGraphicFramePr>
        <p:xfrm>
          <a:off x="583702" y="3239455"/>
          <a:ext cx="7576992" cy="595221"/>
        </p:xfrm>
        <a:graphic>
          <a:graphicData uri="http://schemas.openxmlformats.org/drawingml/2006/table">
            <a:tbl>
              <a:tblPr firstRow="1" bandRow="1">
                <a:tableStyleId>{5C22544A-7EE6-4342-B048-85BDC9FD1C3A}</a:tableStyleId>
              </a:tblPr>
              <a:tblGrid>
                <a:gridCol w="7576992">
                  <a:extLst>
                    <a:ext uri="{9D8B030D-6E8A-4147-A177-3AD203B41FA5}">
                      <a16:colId xmlns:a16="http://schemas.microsoft.com/office/drawing/2014/main" val="617837211"/>
                    </a:ext>
                  </a:extLst>
                </a:gridCol>
              </a:tblGrid>
              <a:tr h="595221">
                <a:tc>
                  <a:txBody>
                    <a:bodyPr/>
                    <a:lstStyle/>
                    <a:p>
                      <a:pPr algn="ctr"/>
                      <a:r>
                        <a:rPr lang="en-US" sz="2800" dirty="0">
                          <a:solidFill>
                            <a:schemeClr val="bg1"/>
                          </a:solidFill>
                          <a:latin typeface="Arial "/>
                        </a:rPr>
                        <a:t>Portfolio Contributions </a:t>
                      </a:r>
                    </a:p>
                  </a:txBody>
                  <a:tcPr>
                    <a:solidFill>
                      <a:srgbClr val="004E30"/>
                    </a:solidFill>
                  </a:tcPr>
                </a:tc>
                <a:extLst>
                  <a:ext uri="{0D108BD9-81ED-4DB2-BD59-A6C34878D82A}">
                    <a16:rowId xmlns:a16="http://schemas.microsoft.com/office/drawing/2014/main" val="3150911993"/>
                  </a:ext>
                </a:extLst>
              </a:tr>
            </a:tbl>
          </a:graphicData>
        </a:graphic>
      </p:graphicFrame>
      <p:graphicFrame>
        <p:nvGraphicFramePr>
          <p:cNvPr id="5" name="Table 4">
            <a:extLst>
              <a:ext uri="{FF2B5EF4-FFF2-40B4-BE49-F238E27FC236}">
                <a16:creationId xmlns:a16="http://schemas.microsoft.com/office/drawing/2014/main" id="{EC4BA728-797C-D50B-B954-D37DE69B0EF2}"/>
              </a:ext>
            </a:extLst>
          </p:cNvPr>
          <p:cNvGraphicFramePr>
            <a:graphicFrameLocks noGrp="1"/>
          </p:cNvGraphicFramePr>
          <p:nvPr>
            <p:extLst>
              <p:ext uri="{D42A27DB-BD31-4B8C-83A1-F6EECF244321}">
                <p14:modId xmlns:p14="http://schemas.microsoft.com/office/powerpoint/2010/main" val="1397342538"/>
              </p:ext>
            </p:extLst>
          </p:nvPr>
        </p:nvGraphicFramePr>
        <p:xfrm>
          <a:off x="583702" y="3902075"/>
          <a:ext cx="7576992" cy="4114800"/>
        </p:xfrm>
        <a:graphic>
          <a:graphicData uri="http://schemas.openxmlformats.org/drawingml/2006/table">
            <a:tbl>
              <a:tblPr firstRow="1" bandRow="1">
                <a:tableStyleId>{5C22544A-7EE6-4342-B048-85BDC9FD1C3A}</a:tableStyleId>
              </a:tblPr>
              <a:tblGrid>
                <a:gridCol w="3788496">
                  <a:extLst>
                    <a:ext uri="{9D8B030D-6E8A-4147-A177-3AD203B41FA5}">
                      <a16:colId xmlns:a16="http://schemas.microsoft.com/office/drawing/2014/main" val="2821969735"/>
                    </a:ext>
                  </a:extLst>
                </a:gridCol>
                <a:gridCol w="3788496">
                  <a:extLst>
                    <a:ext uri="{9D8B030D-6E8A-4147-A177-3AD203B41FA5}">
                      <a16:colId xmlns:a16="http://schemas.microsoft.com/office/drawing/2014/main" val="3350436750"/>
                    </a:ext>
                  </a:extLst>
                </a:gridCol>
              </a:tblGrid>
              <a:tr h="822960">
                <a:tc>
                  <a:txBody>
                    <a:bodyPr/>
                    <a:lstStyle/>
                    <a:p>
                      <a:pPr algn="ctr"/>
                      <a:r>
                        <a:rPr lang="en-US" sz="2400" dirty="0">
                          <a:solidFill>
                            <a:schemeClr val="bg1"/>
                          </a:solidFill>
                          <a:latin typeface="Arial "/>
                        </a:rPr>
                        <a:t>Name</a:t>
                      </a:r>
                    </a:p>
                  </a:txBody>
                  <a:tcPr anchor="ctr">
                    <a:solidFill>
                      <a:srgbClr val="004E30"/>
                    </a:solidFill>
                  </a:tcPr>
                </a:tc>
                <a:tc>
                  <a:txBody>
                    <a:bodyPr/>
                    <a:lstStyle/>
                    <a:p>
                      <a:pPr algn="ctr"/>
                      <a:r>
                        <a:rPr lang="en-US" sz="2400" dirty="0">
                          <a:solidFill>
                            <a:schemeClr val="bg1"/>
                          </a:solidFill>
                          <a:latin typeface="Arial "/>
                        </a:rPr>
                        <a:t>Abbreviation</a:t>
                      </a:r>
                      <a:endParaRPr lang="en-US" dirty="0">
                        <a:solidFill>
                          <a:schemeClr val="bg1"/>
                        </a:solidFill>
                        <a:latin typeface="Arial "/>
                      </a:endParaRPr>
                    </a:p>
                  </a:txBody>
                  <a:tcPr anchor="ctr">
                    <a:solidFill>
                      <a:srgbClr val="004E30"/>
                    </a:solidFill>
                  </a:tcPr>
                </a:tc>
                <a:extLst>
                  <a:ext uri="{0D108BD9-81ED-4DB2-BD59-A6C34878D82A}">
                    <a16:rowId xmlns:a16="http://schemas.microsoft.com/office/drawing/2014/main" val="2942286167"/>
                  </a:ext>
                </a:extLst>
              </a:tr>
              <a:tr h="822960">
                <a:tc>
                  <a:txBody>
                    <a:bodyPr/>
                    <a:lstStyle/>
                    <a:p>
                      <a:pPr algn="ctr"/>
                      <a:r>
                        <a:rPr lang="en-US" sz="2000" b="0" i="0" u="none" strike="noStrike" dirty="0">
                          <a:solidFill>
                            <a:schemeClr val="tx1"/>
                          </a:solidFill>
                          <a:effectLst/>
                          <a:latin typeface="Arial "/>
                          <a:ea typeface="+mn-ea"/>
                          <a:cs typeface="+mn-cs"/>
                        </a:rPr>
                        <a:t>TEXAS ROADHOUSE, INC. </a:t>
                      </a:r>
                      <a:endParaRPr lang="en-US" sz="2000" dirty="0">
                        <a:solidFill>
                          <a:schemeClr val="tx1"/>
                        </a:solidFill>
                        <a:latin typeface="Arial "/>
                      </a:endParaRPr>
                    </a:p>
                  </a:txBody>
                  <a:tcPr anchor="ctr">
                    <a:solidFill>
                      <a:schemeClr val="bg1">
                        <a:lumMod val="85000"/>
                      </a:schemeClr>
                    </a:solidFill>
                  </a:tcPr>
                </a:tc>
                <a:tc>
                  <a:txBody>
                    <a:bodyPr/>
                    <a:lstStyle/>
                    <a:p>
                      <a:pPr algn="ctr"/>
                      <a:r>
                        <a:rPr lang="en-US" sz="2000" b="0" i="0" u="none" strike="noStrike" dirty="0">
                          <a:solidFill>
                            <a:schemeClr val="tx1"/>
                          </a:solidFill>
                          <a:effectLst/>
                          <a:latin typeface="Arial "/>
                          <a:ea typeface="+mn-ea"/>
                          <a:cs typeface="+mn-cs"/>
                        </a:rPr>
                        <a:t>TXRH</a:t>
                      </a:r>
                      <a:endParaRPr lang="en-US" sz="2000" dirty="0">
                        <a:solidFill>
                          <a:schemeClr val="tx1"/>
                        </a:solidFill>
                        <a:latin typeface="Arial "/>
                      </a:endParaRPr>
                    </a:p>
                  </a:txBody>
                  <a:tcPr anchor="ctr">
                    <a:solidFill>
                      <a:schemeClr val="bg1">
                        <a:lumMod val="85000"/>
                      </a:schemeClr>
                    </a:solidFill>
                  </a:tcPr>
                </a:tc>
                <a:extLst>
                  <a:ext uri="{0D108BD9-81ED-4DB2-BD59-A6C34878D82A}">
                    <a16:rowId xmlns:a16="http://schemas.microsoft.com/office/drawing/2014/main" val="1650987240"/>
                  </a:ext>
                </a:extLst>
              </a:tr>
              <a:tr h="822960">
                <a:tc>
                  <a:txBody>
                    <a:bodyPr/>
                    <a:lstStyle/>
                    <a:p>
                      <a:pPr algn="ctr"/>
                      <a:r>
                        <a:rPr lang="en-US" sz="2000" b="0" i="0" u="none" strike="noStrike" dirty="0">
                          <a:solidFill>
                            <a:schemeClr val="tx1"/>
                          </a:solidFill>
                          <a:effectLst/>
                          <a:latin typeface="Arial "/>
                          <a:ea typeface="+mn-ea"/>
                          <a:cs typeface="+mn-cs"/>
                        </a:rPr>
                        <a:t>COSTCO WHOLESALE CORPORATION</a:t>
                      </a:r>
                      <a:endParaRPr lang="en-US" sz="2000" dirty="0">
                        <a:solidFill>
                          <a:schemeClr val="tx1"/>
                        </a:solidFill>
                        <a:latin typeface="Arial "/>
                      </a:endParaRPr>
                    </a:p>
                  </a:txBody>
                  <a:tcPr anchor="ctr">
                    <a:solidFill>
                      <a:schemeClr val="bg1">
                        <a:lumMod val="85000"/>
                      </a:schemeClr>
                    </a:solidFill>
                  </a:tcPr>
                </a:tc>
                <a:tc>
                  <a:txBody>
                    <a:bodyPr/>
                    <a:lstStyle/>
                    <a:p>
                      <a:pPr algn="ctr"/>
                      <a:r>
                        <a:rPr lang="en-US" sz="2000" b="0" i="0" u="none" strike="noStrike" dirty="0">
                          <a:solidFill>
                            <a:schemeClr val="tx1"/>
                          </a:solidFill>
                          <a:effectLst/>
                          <a:latin typeface="Arial "/>
                          <a:ea typeface="+mn-ea"/>
                          <a:cs typeface="+mn-cs"/>
                        </a:rPr>
                        <a:t>COST</a:t>
                      </a:r>
                      <a:endParaRPr lang="en-US" sz="2000" dirty="0">
                        <a:solidFill>
                          <a:schemeClr val="tx1"/>
                        </a:solidFill>
                        <a:latin typeface="Arial "/>
                      </a:endParaRPr>
                    </a:p>
                  </a:txBody>
                  <a:tcPr anchor="ctr">
                    <a:solidFill>
                      <a:schemeClr val="bg1">
                        <a:lumMod val="85000"/>
                      </a:schemeClr>
                    </a:solidFill>
                  </a:tcPr>
                </a:tc>
                <a:extLst>
                  <a:ext uri="{0D108BD9-81ED-4DB2-BD59-A6C34878D82A}">
                    <a16:rowId xmlns:a16="http://schemas.microsoft.com/office/drawing/2014/main" val="188160936"/>
                  </a:ext>
                </a:extLst>
              </a:tr>
              <a:tr h="822960">
                <a:tc>
                  <a:txBody>
                    <a:bodyPr/>
                    <a:lstStyle/>
                    <a:p>
                      <a:pPr algn="ctr"/>
                      <a:br>
                        <a:rPr lang="en-US" dirty="0">
                          <a:solidFill>
                            <a:schemeClr val="tx1"/>
                          </a:solidFill>
                          <a:latin typeface="Arial "/>
                        </a:rPr>
                      </a:br>
                      <a:r>
                        <a:rPr lang="en-US" sz="2000" b="0" i="0" u="none" strike="noStrike" dirty="0">
                          <a:solidFill>
                            <a:schemeClr val="tx1"/>
                          </a:solidFill>
                          <a:effectLst/>
                          <a:latin typeface="Arial "/>
                          <a:ea typeface="+mn-ea"/>
                          <a:cs typeface="+mn-cs"/>
                        </a:rPr>
                        <a:t>FIVE BELOW, INC. </a:t>
                      </a:r>
                      <a:endParaRPr lang="en-US" dirty="0">
                        <a:solidFill>
                          <a:schemeClr val="tx1"/>
                        </a:solidFill>
                        <a:latin typeface="Arial "/>
                      </a:endParaRPr>
                    </a:p>
                  </a:txBody>
                  <a:tcPr anchor="ctr">
                    <a:solidFill>
                      <a:schemeClr val="bg1">
                        <a:lumMod val="85000"/>
                      </a:schemeClr>
                    </a:solidFill>
                  </a:tcPr>
                </a:tc>
                <a:tc>
                  <a:txBody>
                    <a:bodyPr/>
                    <a:lstStyle/>
                    <a:p>
                      <a:pPr algn="ctr"/>
                      <a:r>
                        <a:rPr lang="en-US" sz="2000" b="0" i="0" u="none" strike="noStrike" dirty="0">
                          <a:solidFill>
                            <a:schemeClr val="tx1"/>
                          </a:solidFill>
                          <a:effectLst/>
                          <a:latin typeface="Arial "/>
                          <a:ea typeface="+mn-ea"/>
                          <a:cs typeface="+mn-cs"/>
                        </a:rPr>
                        <a:t>FIVE</a:t>
                      </a:r>
                      <a:endParaRPr lang="en-US" sz="2000" dirty="0">
                        <a:solidFill>
                          <a:schemeClr val="tx1"/>
                        </a:solidFill>
                        <a:latin typeface="Arial "/>
                      </a:endParaRPr>
                    </a:p>
                  </a:txBody>
                  <a:tcPr anchor="ctr">
                    <a:solidFill>
                      <a:schemeClr val="bg1">
                        <a:lumMod val="85000"/>
                      </a:schemeClr>
                    </a:solidFill>
                  </a:tcPr>
                </a:tc>
                <a:extLst>
                  <a:ext uri="{0D108BD9-81ED-4DB2-BD59-A6C34878D82A}">
                    <a16:rowId xmlns:a16="http://schemas.microsoft.com/office/drawing/2014/main" val="1654153197"/>
                  </a:ext>
                </a:extLst>
              </a:tr>
              <a:tr h="822960">
                <a:tc>
                  <a:txBody>
                    <a:bodyPr/>
                    <a:lstStyle/>
                    <a:p>
                      <a:pPr algn="ctr"/>
                      <a:br>
                        <a:rPr lang="en-US" dirty="0">
                          <a:solidFill>
                            <a:schemeClr val="tx1"/>
                          </a:solidFill>
                          <a:latin typeface="Arial "/>
                        </a:rPr>
                      </a:br>
                      <a:r>
                        <a:rPr lang="en-US" sz="2000" b="0" i="0" u="none" strike="noStrike" dirty="0">
                          <a:solidFill>
                            <a:schemeClr val="tx1"/>
                          </a:solidFill>
                          <a:effectLst/>
                          <a:latin typeface="Arial "/>
                          <a:ea typeface="+mn-ea"/>
                          <a:cs typeface="+mn-cs"/>
                        </a:rPr>
                        <a:t>TOLL BROTHERS, INC.</a:t>
                      </a:r>
                      <a:endParaRPr lang="en-US" dirty="0">
                        <a:solidFill>
                          <a:schemeClr val="tx1"/>
                        </a:solidFill>
                        <a:latin typeface="Arial "/>
                      </a:endParaRPr>
                    </a:p>
                  </a:txBody>
                  <a:tcPr anchor="ctr">
                    <a:solidFill>
                      <a:schemeClr val="bg1">
                        <a:lumMod val="85000"/>
                      </a:schemeClr>
                    </a:solidFill>
                  </a:tcPr>
                </a:tc>
                <a:tc>
                  <a:txBody>
                    <a:bodyPr/>
                    <a:lstStyle/>
                    <a:p>
                      <a:pPr algn="ctr"/>
                      <a:r>
                        <a:rPr lang="en-US" sz="2000" b="0" i="0" u="none" strike="noStrike" dirty="0">
                          <a:solidFill>
                            <a:schemeClr val="tx1"/>
                          </a:solidFill>
                          <a:effectLst/>
                          <a:latin typeface="Arial "/>
                          <a:ea typeface="+mn-ea"/>
                          <a:cs typeface="+mn-cs"/>
                        </a:rPr>
                        <a:t>TOL</a:t>
                      </a:r>
                      <a:endParaRPr lang="en-US" sz="2000" dirty="0">
                        <a:solidFill>
                          <a:schemeClr val="tx1"/>
                        </a:solidFill>
                        <a:latin typeface="Arial "/>
                      </a:endParaRPr>
                    </a:p>
                  </a:txBody>
                  <a:tcPr anchor="ctr">
                    <a:solidFill>
                      <a:schemeClr val="bg1">
                        <a:lumMod val="85000"/>
                      </a:schemeClr>
                    </a:solidFill>
                  </a:tcPr>
                </a:tc>
                <a:extLst>
                  <a:ext uri="{0D108BD9-81ED-4DB2-BD59-A6C34878D82A}">
                    <a16:rowId xmlns:a16="http://schemas.microsoft.com/office/drawing/2014/main" val="1407650371"/>
                  </a:ext>
                </a:extLst>
              </a:tr>
            </a:tbl>
          </a:graphicData>
        </a:graphic>
      </p:graphicFrame>
      <p:graphicFrame>
        <p:nvGraphicFramePr>
          <p:cNvPr id="7" name="Table 6">
            <a:extLst>
              <a:ext uri="{FF2B5EF4-FFF2-40B4-BE49-F238E27FC236}">
                <a16:creationId xmlns:a16="http://schemas.microsoft.com/office/drawing/2014/main" id="{207DC8F2-7218-F8CE-0FAF-61F53AB270CB}"/>
              </a:ext>
            </a:extLst>
          </p:cNvPr>
          <p:cNvGraphicFramePr>
            <a:graphicFrameLocks noGrp="1"/>
          </p:cNvGraphicFramePr>
          <p:nvPr>
            <p:extLst>
              <p:ext uri="{D42A27DB-BD31-4B8C-83A1-F6EECF244321}">
                <p14:modId xmlns:p14="http://schemas.microsoft.com/office/powerpoint/2010/main" val="2805553599"/>
              </p:ext>
            </p:extLst>
          </p:nvPr>
        </p:nvGraphicFramePr>
        <p:xfrm>
          <a:off x="1822451" y="8245475"/>
          <a:ext cx="16459198" cy="1280160"/>
        </p:xfrm>
        <a:graphic>
          <a:graphicData uri="http://schemas.openxmlformats.org/drawingml/2006/table">
            <a:tbl>
              <a:tblPr firstRow="1" bandRow="1">
                <a:tableStyleId>{5C22544A-7EE6-4342-B048-85BDC9FD1C3A}</a:tableStyleId>
              </a:tblPr>
              <a:tblGrid>
                <a:gridCol w="2351314">
                  <a:extLst>
                    <a:ext uri="{9D8B030D-6E8A-4147-A177-3AD203B41FA5}">
                      <a16:colId xmlns:a16="http://schemas.microsoft.com/office/drawing/2014/main" val="3554415915"/>
                    </a:ext>
                  </a:extLst>
                </a:gridCol>
                <a:gridCol w="2351314">
                  <a:extLst>
                    <a:ext uri="{9D8B030D-6E8A-4147-A177-3AD203B41FA5}">
                      <a16:colId xmlns:a16="http://schemas.microsoft.com/office/drawing/2014/main" val="2714482267"/>
                    </a:ext>
                  </a:extLst>
                </a:gridCol>
                <a:gridCol w="2351314">
                  <a:extLst>
                    <a:ext uri="{9D8B030D-6E8A-4147-A177-3AD203B41FA5}">
                      <a16:colId xmlns:a16="http://schemas.microsoft.com/office/drawing/2014/main" val="3769833731"/>
                    </a:ext>
                  </a:extLst>
                </a:gridCol>
                <a:gridCol w="2351314">
                  <a:extLst>
                    <a:ext uri="{9D8B030D-6E8A-4147-A177-3AD203B41FA5}">
                      <a16:colId xmlns:a16="http://schemas.microsoft.com/office/drawing/2014/main" val="2568961240"/>
                    </a:ext>
                  </a:extLst>
                </a:gridCol>
                <a:gridCol w="2351314">
                  <a:extLst>
                    <a:ext uri="{9D8B030D-6E8A-4147-A177-3AD203B41FA5}">
                      <a16:colId xmlns:a16="http://schemas.microsoft.com/office/drawing/2014/main" val="4001503905"/>
                    </a:ext>
                  </a:extLst>
                </a:gridCol>
                <a:gridCol w="2351314">
                  <a:extLst>
                    <a:ext uri="{9D8B030D-6E8A-4147-A177-3AD203B41FA5}">
                      <a16:colId xmlns:a16="http://schemas.microsoft.com/office/drawing/2014/main" val="3682459945"/>
                    </a:ext>
                  </a:extLst>
                </a:gridCol>
                <a:gridCol w="2351314">
                  <a:extLst>
                    <a:ext uri="{9D8B030D-6E8A-4147-A177-3AD203B41FA5}">
                      <a16:colId xmlns:a16="http://schemas.microsoft.com/office/drawing/2014/main" val="1835290318"/>
                    </a:ext>
                  </a:extLst>
                </a:gridCol>
              </a:tblGrid>
              <a:tr h="525780">
                <a:tc>
                  <a:txBody>
                    <a:bodyPr/>
                    <a:lstStyle/>
                    <a:p>
                      <a:pPr algn="ctr"/>
                      <a:r>
                        <a:rPr lang="en-US" dirty="0"/>
                        <a:t>Sector</a:t>
                      </a:r>
                    </a:p>
                  </a:txBody>
                  <a:tcPr anchor="ctr">
                    <a:solidFill>
                      <a:srgbClr val="004E30"/>
                    </a:solidFill>
                  </a:tcPr>
                </a:tc>
                <a:tc>
                  <a:txBody>
                    <a:bodyPr/>
                    <a:lstStyle/>
                    <a:p>
                      <a:pPr algn="ctr"/>
                      <a:r>
                        <a:rPr lang="en-US" dirty="0"/>
                        <a:t>Initial Position Strategy </a:t>
                      </a:r>
                    </a:p>
                  </a:txBody>
                  <a:tcPr anchor="ctr">
                    <a:solidFill>
                      <a:srgbClr val="004E30"/>
                    </a:solidFill>
                  </a:tcPr>
                </a:tc>
                <a:tc>
                  <a:txBody>
                    <a:bodyPr/>
                    <a:lstStyle/>
                    <a:p>
                      <a:pPr algn="ctr"/>
                      <a:r>
                        <a:rPr lang="en-US" dirty="0"/>
                        <a:t>Final Position Strategy</a:t>
                      </a:r>
                    </a:p>
                  </a:txBody>
                  <a:tcPr anchor="ctr">
                    <a:solidFill>
                      <a:srgbClr val="004E30"/>
                    </a:solidFill>
                  </a:tcPr>
                </a:tc>
                <a:tc>
                  <a:txBody>
                    <a:bodyPr/>
                    <a:lstStyle/>
                    <a:p>
                      <a:pPr algn="ctr"/>
                      <a:r>
                        <a:rPr lang="en-US" dirty="0"/>
                        <a:t>Target</a:t>
                      </a:r>
                    </a:p>
                  </a:txBody>
                  <a:tcPr anchor="ctr">
                    <a:solidFill>
                      <a:srgbClr val="004E30"/>
                    </a:solidFill>
                  </a:tcPr>
                </a:tc>
                <a:tc>
                  <a:txBody>
                    <a:bodyPr/>
                    <a:lstStyle/>
                    <a:p>
                      <a:pPr algn="ctr"/>
                      <a:r>
                        <a:rPr lang="en-US" dirty="0"/>
                        <a:t>S&amp;P Contribution </a:t>
                      </a:r>
                    </a:p>
                  </a:txBody>
                  <a:tcPr anchor="ctr">
                    <a:solidFill>
                      <a:srgbClr val="004E30"/>
                    </a:solidFill>
                  </a:tcPr>
                </a:tc>
                <a:tc>
                  <a:txBody>
                    <a:bodyPr/>
                    <a:lstStyle/>
                    <a:p>
                      <a:pPr algn="ctr"/>
                      <a:r>
                        <a:rPr lang="en-US" dirty="0"/>
                        <a:t>Portfolio Contribution</a:t>
                      </a:r>
                    </a:p>
                  </a:txBody>
                  <a:tcPr anchor="ctr">
                    <a:solidFill>
                      <a:srgbClr val="004E30"/>
                    </a:solidFill>
                  </a:tcPr>
                </a:tc>
                <a:tc>
                  <a:txBody>
                    <a:bodyPr/>
                    <a:lstStyle/>
                    <a:p>
                      <a:pPr algn="ctr"/>
                      <a:r>
                        <a:rPr lang="en-US" dirty="0"/>
                        <a:t>YTD Performance </a:t>
                      </a:r>
                    </a:p>
                  </a:txBody>
                  <a:tcPr anchor="ctr">
                    <a:solidFill>
                      <a:srgbClr val="004E30"/>
                    </a:solidFill>
                  </a:tcPr>
                </a:tc>
                <a:extLst>
                  <a:ext uri="{0D108BD9-81ED-4DB2-BD59-A6C34878D82A}">
                    <a16:rowId xmlns:a16="http://schemas.microsoft.com/office/drawing/2014/main" val="796147097"/>
                  </a:ext>
                </a:extLst>
              </a:tr>
              <a:tr h="525780">
                <a:tc>
                  <a:txBody>
                    <a:bodyPr/>
                    <a:lstStyle/>
                    <a:p>
                      <a:pPr algn="ctr"/>
                      <a:r>
                        <a:rPr lang="en-US" dirty="0">
                          <a:solidFill>
                            <a:schemeClr val="tx1"/>
                          </a:solidFill>
                        </a:rPr>
                        <a:t>Consumer Discretionary </a:t>
                      </a:r>
                    </a:p>
                  </a:txBody>
                  <a:tcPr anchor="ctr">
                    <a:solidFill>
                      <a:schemeClr val="bg1">
                        <a:lumMod val="85000"/>
                      </a:schemeClr>
                    </a:solidFill>
                  </a:tcPr>
                </a:tc>
                <a:tc>
                  <a:txBody>
                    <a:bodyPr/>
                    <a:lstStyle/>
                    <a:p>
                      <a:pPr algn="ctr"/>
                      <a:r>
                        <a:rPr lang="en-US" dirty="0"/>
                        <a:t>Overweight </a:t>
                      </a:r>
                    </a:p>
                  </a:txBody>
                  <a:tcPr anchor="ctr">
                    <a:solidFill>
                      <a:srgbClr val="FFFF00"/>
                    </a:solidFill>
                  </a:tcPr>
                </a:tc>
                <a:tc>
                  <a:txBody>
                    <a:bodyPr/>
                    <a:lstStyle/>
                    <a:p>
                      <a:pPr algn="ctr"/>
                      <a:r>
                        <a:rPr lang="en-US" dirty="0"/>
                        <a:t>Overweight </a:t>
                      </a:r>
                    </a:p>
                  </a:txBody>
                  <a:tcPr anchor="ctr">
                    <a:solidFill>
                      <a:srgbClr val="FFFF00"/>
                    </a:solidFill>
                  </a:tcPr>
                </a:tc>
                <a:tc>
                  <a:txBody>
                    <a:bodyPr/>
                    <a:lstStyle/>
                    <a:p>
                      <a:pPr algn="ctr"/>
                      <a:r>
                        <a:rPr lang="en-US" dirty="0"/>
                        <a:t>12%</a:t>
                      </a:r>
                    </a:p>
                  </a:txBody>
                  <a:tcPr anchor="ctr">
                    <a:solidFill>
                      <a:schemeClr val="bg1">
                        <a:lumMod val="85000"/>
                      </a:schemeClr>
                    </a:solidFill>
                  </a:tcPr>
                </a:tc>
                <a:tc>
                  <a:txBody>
                    <a:bodyPr/>
                    <a:lstStyle/>
                    <a:p>
                      <a:pPr algn="ctr"/>
                      <a:r>
                        <a:rPr lang="en-US" dirty="0"/>
                        <a:t>10.75%</a:t>
                      </a:r>
                    </a:p>
                  </a:txBody>
                  <a:tcPr anchor="ctr">
                    <a:solidFill>
                      <a:schemeClr val="bg1">
                        <a:lumMod val="85000"/>
                      </a:schemeClr>
                    </a:solidFill>
                  </a:tcPr>
                </a:tc>
                <a:tc>
                  <a:txBody>
                    <a:bodyPr/>
                    <a:lstStyle/>
                    <a:p>
                      <a:pPr algn="ctr"/>
                      <a:r>
                        <a:rPr lang="en-US" dirty="0"/>
                        <a:t>14.80%</a:t>
                      </a:r>
                    </a:p>
                  </a:txBody>
                  <a:tcPr anchor="ctr">
                    <a:solidFill>
                      <a:schemeClr val="bg1">
                        <a:lumMod val="85000"/>
                      </a:schemeClr>
                    </a:solidFill>
                  </a:tcPr>
                </a:tc>
                <a:tc>
                  <a:txBody>
                    <a:bodyPr/>
                    <a:lstStyle/>
                    <a:p>
                      <a:pPr algn="ctr"/>
                      <a:r>
                        <a:rPr lang="en-US" dirty="0"/>
                        <a:t>34.24%</a:t>
                      </a:r>
                    </a:p>
                  </a:txBody>
                  <a:tcPr anchor="ctr">
                    <a:solidFill>
                      <a:schemeClr val="bg1">
                        <a:lumMod val="85000"/>
                      </a:schemeClr>
                    </a:solidFill>
                  </a:tcPr>
                </a:tc>
                <a:extLst>
                  <a:ext uri="{0D108BD9-81ED-4DB2-BD59-A6C34878D82A}">
                    <a16:rowId xmlns:a16="http://schemas.microsoft.com/office/drawing/2014/main" val="3385530564"/>
                  </a:ext>
                </a:extLst>
              </a:tr>
            </a:tbl>
          </a:graphicData>
        </a:graphic>
      </p:graphicFrame>
      <p:sp>
        <p:nvSpPr>
          <p:cNvPr id="9" name="TextBox 8">
            <a:extLst>
              <a:ext uri="{FF2B5EF4-FFF2-40B4-BE49-F238E27FC236}">
                <a16:creationId xmlns:a16="http://schemas.microsoft.com/office/drawing/2014/main" id="{132CAA50-E339-54B3-B5F7-5508BBCD60AE}"/>
              </a:ext>
            </a:extLst>
          </p:cNvPr>
          <p:cNvSpPr txBox="1"/>
          <p:nvPr/>
        </p:nvSpPr>
        <p:spPr>
          <a:xfrm>
            <a:off x="583702" y="1757037"/>
            <a:ext cx="6858000" cy="1200329"/>
          </a:xfrm>
          <a:prstGeom prst="rect">
            <a:avLst/>
          </a:prstGeom>
          <a:noFill/>
        </p:spPr>
        <p:txBody>
          <a:bodyPr wrap="square" rtlCol="0">
            <a:spAutoFit/>
          </a:bodyPr>
          <a:lstStyle/>
          <a:p>
            <a:r>
              <a:rPr lang="en-US" dirty="0">
                <a:latin typeface="Arial "/>
              </a:rPr>
              <a:t>Consumer discretionary sector consists of businesses that sell non-essential goods and services. These are items that consumers can usually live without and do not need in their day-to-day lives. </a:t>
            </a:r>
          </a:p>
        </p:txBody>
      </p:sp>
      <p:pic>
        <p:nvPicPr>
          <p:cNvPr id="10" name="Picture 9" descr="A graph of stock market&#10;&#10;Description automatically generated with medium confidence">
            <a:extLst>
              <a:ext uri="{FF2B5EF4-FFF2-40B4-BE49-F238E27FC236}">
                <a16:creationId xmlns:a16="http://schemas.microsoft.com/office/drawing/2014/main" id="{885ECA13-42CE-94E6-E698-C32B119B71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40182" y="3053054"/>
            <a:ext cx="11441665" cy="4636339"/>
          </a:xfrm>
          <a:prstGeom prst="rect">
            <a:avLst/>
          </a:prstGeom>
        </p:spPr>
      </p:pic>
      <p:sp>
        <p:nvSpPr>
          <p:cNvPr id="11" name="TextBox 10">
            <a:extLst>
              <a:ext uri="{FF2B5EF4-FFF2-40B4-BE49-F238E27FC236}">
                <a16:creationId xmlns:a16="http://schemas.microsoft.com/office/drawing/2014/main" id="{ACECBB87-9D6D-0BAF-9A8E-EED363B52456}"/>
              </a:ext>
            </a:extLst>
          </p:cNvPr>
          <p:cNvSpPr txBox="1"/>
          <p:nvPr/>
        </p:nvSpPr>
        <p:spPr>
          <a:xfrm>
            <a:off x="8440182" y="1747917"/>
            <a:ext cx="5117068" cy="1200329"/>
          </a:xfrm>
          <a:prstGeom prst="rect">
            <a:avLst/>
          </a:prstGeom>
          <a:noFill/>
        </p:spPr>
        <p:txBody>
          <a:bodyPr wrap="square" rtlCol="0">
            <a:spAutoFit/>
          </a:bodyPr>
          <a:lstStyle/>
          <a:p>
            <a:r>
              <a:rPr lang="en-US" b="1" dirty="0">
                <a:latin typeface="Arial "/>
              </a:rPr>
              <a:t>Factors to Consider – Fall 2023</a:t>
            </a:r>
          </a:p>
          <a:p>
            <a:r>
              <a:rPr lang="en-US" dirty="0">
                <a:latin typeface="Arial "/>
              </a:rPr>
              <a:t>(-)High interest rates </a:t>
            </a:r>
          </a:p>
          <a:p>
            <a:r>
              <a:rPr lang="en-US" dirty="0">
                <a:latin typeface="Arial "/>
              </a:rPr>
              <a:t>(+) Cooling inflation from is previous highs</a:t>
            </a:r>
          </a:p>
          <a:p>
            <a:r>
              <a:rPr lang="en-US" dirty="0">
                <a:latin typeface="Arial "/>
              </a:rPr>
              <a:t>(+) Holiday season spending </a:t>
            </a:r>
          </a:p>
        </p:txBody>
      </p:sp>
      <p:sp>
        <p:nvSpPr>
          <p:cNvPr id="2" name="TextBox 1">
            <a:extLst>
              <a:ext uri="{FF2B5EF4-FFF2-40B4-BE49-F238E27FC236}">
                <a16:creationId xmlns:a16="http://schemas.microsoft.com/office/drawing/2014/main" id="{E4AD643D-02F0-83EB-B256-422A02FFDA62}"/>
              </a:ext>
            </a:extLst>
          </p:cNvPr>
          <p:cNvSpPr txBox="1"/>
          <p:nvPr/>
        </p:nvSpPr>
        <p:spPr>
          <a:xfrm>
            <a:off x="718563" y="428886"/>
            <a:ext cx="10059902" cy="802848"/>
          </a:xfrm>
          <a:prstGeom prst="rect">
            <a:avLst/>
          </a:prstGeom>
          <a:noFill/>
        </p:spPr>
        <p:txBody>
          <a:bodyPr wrap="square">
            <a:spAutoFit/>
          </a:bodyPr>
          <a:lstStyle/>
          <a:p>
            <a:r>
              <a:rPr lang="en-US" sz="4617" b="1" dirty="0">
                <a:solidFill>
                  <a:srgbClr val="00B485"/>
                </a:solidFill>
                <a:latin typeface="Arial Black" panose="020B0A04020102020204" pitchFamily="34" charset="0"/>
              </a:rPr>
              <a:t>CONSUMER DISCRETIONARY </a:t>
            </a:r>
            <a:endParaRPr lang="en-US" sz="4617" dirty="0">
              <a:solidFill>
                <a:srgbClr val="00B485"/>
              </a:solidFill>
              <a:latin typeface="Arial Black" panose="020B0A04020102020204" pitchFamily="34" charset="0"/>
            </a:endParaRPr>
          </a:p>
        </p:txBody>
      </p:sp>
    </p:spTree>
    <p:extLst>
      <p:ext uri="{BB962C8B-B14F-4D97-AF65-F5344CB8AC3E}">
        <p14:creationId xmlns:p14="http://schemas.microsoft.com/office/powerpoint/2010/main" val="42824498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9EC39848-0529-8FDB-115E-363C666EA7F2}"/>
              </a:ext>
            </a:extLst>
          </p:cNvPr>
          <p:cNvGraphicFramePr>
            <a:graphicFrameLocks noGrp="1"/>
          </p:cNvGraphicFramePr>
          <p:nvPr>
            <p:extLst>
              <p:ext uri="{D42A27DB-BD31-4B8C-83A1-F6EECF244321}">
                <p14:modId xmlns:p14="http://schemas.microsoft.com/office/powerpoint/2010/main" val="3792939101"/>
              </p:ext>
            </p:extLst>
          </p:nvPr>
        </p:nvGraphicFramePr>
        <p:xfrm>
          <a:off x="1822451" y="8169275"/>
          <a:ext cx="16459198" cy="1363789"/>
        </p:xfrm>
        <a:graphic>
          <a:graphicData uri="http://schemas.openxmlformats.org/drawingml/2006/table">
            <a:tbl>
              <a:tblPr firstRow="1" bandRow="1">
                <a:tableStyleId>{5C22544A-7EE6-4342-B048-85BDC9FD1C3A}</a:tableStyleId>
              </a:tblPr>
              <a:tblGrid>
                <a:gridCol w="2351314">
                  <a:extLst>
                    <a:ext uri="{9D8B030D-6E8A-4147-A177-3AD203B41FA5}">
                      <a16:colId xmlns:a16="http://schemas.microsoft.com/office/drawing/2014/main" val="3554415915"/>
                    </a:ext>
                  </a:extLst>
                </a:gridCol>
                <a:gridCol w="2351314">
                  <a:extLst>
                    <a:ext uri="{9D8B030D-6E8A-4147-A177-3AD203B41FA5}">
                      <a16:colId xmlns:a16="http://schemas.microsoft.com/office/drawing/2014/main" val="2714482267"/>
                    </a:ext>
                  </a:extLst>
                </a:gridCol>
                <a:gridCol w="2351314">
                  <a:extLst>
                    <a:ext uri="{9D8B030D-6E8A-4147-A177-3AD203B41FA5}">
                      <a16:colId xmlns:a16="http://schemas.microsoft.com/office/drawing/2014/main" val="3769833731"/>
                    </a:ext>
                  </a:extLst>
                </a:gridCol>
                <a:gridCol w="2351314">
                  <a:extLst>
                    <a:ext uri="{9D8B030D-6E8A-4147-A177-3AD203B41FA5}">
                      <a16:colId xmlns:a16="http://schemas.microsoft.com/office/drawing/2014/main" val="2568961240"/>
                    </a:ext>
                  </a:extLst>
                </a:gridCol>
                <a:gridCol w="2351314">
                  <a:extLst>
                    <a:ext uri="{9D8B030D-6E8A-4147-A177-3AD203B41FA5}">
                      <a16:colId xmlns:a16="http://schemas.microsoft.com/office/drawing/2014/main" val="4001503905"/>
                    </a:ext>
                  </a:extLst>
                </a:gridCol>
                <a:gridCol w="2351314">
                  <a:extLst>
                    <a:ext uri="{9D8B030D-6E8A-4147-A177-3AD203B41FA5}">
                      <a16:colId xmlns:a16="http://schemas.microsoft.com/office/drawing/2014/main" val="3682459945"/>
                    </a:ext>
                  </a:extLst>
                </a:gridCol>
                <a:gridCol w="2351314">
                  <a:extLst>
                    <a:ext uri="{9D8B030D-6E8A-4147-A177-3AD203B41FA5}">
                      <a16:colId xmlns:a16="http://schemas.microsoft.com/office/drawing/2014/main" val="1835290318"/>
                    </a:ext>
                  </a:extLst>
                </a:gridCol>
              </a:tblGrid>
              <a:tr h="723709">
                <a:tc>
                  <a:txBody>
                    <a:bodyPr/>
                    <a:lstStyle/>
                    <a:p>
                      <a:pPr algn="ctr"/>
                      <a:r>
                        <a:rPr lang="en-US" b="0" dirty="0">
                          <a:latin typeface="Arial "/>
                        </a:rPr>
                        <a:t>Sector</a:t>
                      </a:r>
                    </a:p>
                  </a:txBody>
                  <a:tcPr anchor="ctr">
                    <a:solidFill>
                      <a:srgbClr val="004E30"/>
                    </a:solidFill>
                  </a:tcPr>
                </a:tc>
                <a:tc>
                  <a:txBody>
                    <a:bodyPr/>
                    <a:lstStyle/>
                    <a:p>
                      <a:pPr algn="ctr"/>
                      <a:r>
                        <a:rPr lang="en-US" b="0" dirty="0">
                          <a:latin typeface="Arial "/>
                        </a:rPr>
                        <a:t>Initial Position Strategy </a:t>
                      </a:r>
                    </a:p>
                  </a:txBody>
                  <a:tcPr anchor="ctr">
                    <a:solidFill>
                      <a:srgbClr val="004E30"/>
                    </a:solidFill>
                  </a:tcPr>
                </a:tc>
                <a:tc>
                  <a:txBody>
                    <a:bodyPr/>
                    <a:lstStyle/>
                    <a:p>
                      <a:pPr algn="ctr"/>
                      <a:r>
                        <a:rPr lang="en-US" b="0" dirty="0">
                          <a:latin typeface="Arial "/>
                        </a:rPr>
                        <a:t>Final Position Strategy</a:t>
                      </a:r>
                    </a:p>
                  </a:txBody>
                  <a:tcPr anchor="ctr">
                    <a:solidFill>
                      <a:srgbClr val="004E30"/>
                    </a:solidFill>
                  </a:tcPr>
                </a:tc>
                <a:tc>
                  <a:txBody>
                    <a:bodyPr/>
                    <a:lstStyle/>
                    <a:p>
                      <a:pPr algn="ctr"/>
                      <a:r>
                        <a:rPr lang="en-US" b="0" dirty="0">
                          <a:latin typeface="Arial "/>
                        </a:rPr>
                        <a:t>Target</a:t>
                      </a:r>
                    </a:p>
                  </a:txBody>
                  <a:tcPr anchor="ctr">
                    <a:solidFill>
                      <a:srgbClr val="004E30"/>
                    </a:solidFill>
                  </a:tcPr>
                </a:tc>
                <a:tc>
                  <a:txBody>
                    <a:bodyPr/>
                    <a:lstStyle/>
                    <a:p>
                      <a:pPr algn="ctr"/>
                      <a:r>
                        <a:rPr lang="en-US" b="0" dirty="0">
                          <a:latin typeface="Arial "/>
                        </a:rPr>
                        <a:t>S&amp;P Contribution </a:t>
                      </a:r>
                    </a:p>
                  </a:txBody>
                  <a:tcPr anchor="ctr">
                    <a:solidFill>
                      <a:srgbClr val="004E30"/>
                    </a:solidFill>
                  </a:tcPr>
                </a:tc>
                <a:tc>
                  <a:txBody>
                    <a:bodyPr/>
                    <a:lstStyle/>
                    <a:p>
                      <a:pPr algn="ctr"/>
                      <a:r>
                        <a:rPr lang="en-US" b="0" dirty="0">
                          <a:latin typeface="Arial "/>
                        </a:rPr>
                        <a:t>Portfolio Contribution</a:t>
                      </a:r>
                    </a:p>
                  </a:txBody>
                  <a:tcPr anchor="ctr">
                    <a:solidFill>
                      <a:srgbClr val="004E30"/>
                    </a:solidFill>
                  </a:tcPr>
                </a:tc>
                <a:tc>
                  <a:txBody>
                    <a:bodyPr/>
                    <a:lstStyle/>
                    <a:p>
                      <a:pPr algn="ctr"/>
                      <a:r>
                        <a:rPr lang="en-US" b="0" dirty="0">
                          <a:latin typeface="Arial "/>
                        </a:rPr>
                        <a:t>YTD Performance </a:t>
                      </a:r>
                    </a:p>
                  </a:txBody>
                  <a:tcPr anchor="ctr">
                    <a:solidFill>
                      <a:srgbClr val="004E30"/>
                    </a:solidFill>
                  </a:tcPr>
                </a:tc>
                <a:extLst>
                  <a:ext uri="{0D108BD9-81ED-4DB2-BD59-A6C34878D82A}">
                    <a16:rowId xmlns:a16="http://schemas.microsoft.com/office/drawing/2014/main" val="796147097"/>
                  </a:ext>
                </a:extLst>
              </a:tr>
              <a:tr h="419291">
                <a:tc>
                  <a:txBody>
                    <a:bodyPr/>
                    <a:lstStyle/>
                    <a:p>
                      <a:pPr algn="ctr"/>
                      <a:r>
                        <a:rPr lang="en-US" b="0" dirty="0">
                          <a:latin typeface="Arial "/>
                        </a:rPr>
                        <a:t>Communications Services </a:t>
                      </a:r>
                    </a:p>
                  </a:txBody>
                  <a:tcPr anchor="ctr">
                    <a:solidFill>
                      <a:schemeClr val="bg1">
                        <a:lumMod val="85000"/>
                      </a:schemeClr>
                    </a:solidFill>
                  </a:tcPr>
                </a:tc>
                <a:tc>
                  <a:txBody>
                    <a:bodyPr/>
                    <a:lstStyle/>
                    <a:p>
                      <a:pPr algn="ctr"/>
                      <a:r>
                        <a:rPr lang="en-US" b="0" dirty="0">
                          <a:latin typeface="Arial "/>
                        </a:rPr>
                        <a:t>Underweight</a:t>
                      </a:r>
                    </a:p>
                  </a:txBody>
                  <a:tcPr anchor="ctr">
                    <a:solidFill>
                      <a:srgbClr val="FF0000"/>
                    </a:solidFill>
                  </a:tcPr>
                </a:tc>
                <a:tc>
                  <a:txBody>
                    <a:bodyPr/>
                    <a:lstStyle/>
                    <a:p>
                      <a:pPr algn="ctr"/>
                      <a:r>
                        <a:rPr lang="en-US" b="0" dirty="0">
                          <a:latin typeface="Arial "/>
                        </a:rPr>
                        <a:t>Underweight</a:t>
                      </a:r>
                    </a:p>
                  </a:txBody>
                  <a:tcPr anchor="ctr">
                    <a:solidFill>
                      <a:srgbClr val="FF0000"/>
                    </a:solidFill>
                  </a:tcPr>
                </a:tc>
                <a:tc>
                  <a:txBody>
                    <a:bodyPr/>
                    <a:lstStyle/>
                    <a:p>
                      <a:pPr algn="ctr"/>
                      <a:r>
                        <a:rPr lang="en-US" b="0" dirty="0">
                          <a:latin typeface="Arial "/>
                        </a:rPr>
                        <a:t>5%</a:t>
                      </a:r>
                    </a:p>
                  </a:txBody>
                  <a:tcPr anchor="ctr">
                    <a:solidFill>
                      <a:schemeClr val="bg1">
                        <a:lumMod val="85000"/>
                      </a:schemeClr>
                    </a:solidFill>
                  </a:tcPr>
                </a:tc>
                <a:tc>
                  <a:txBody>
                    <a:bodyPr/>
                    <a:lstStyle/>
                    <a:p>
                      <a:pPr algn="ctr"/>
                      <a:r>
                        <a:rPr lang="en-US" b="0" dirty="0">
                          <a:latin typeface="Arial "/>
                        </a:rPr>
                        <a:t>8.69%</a:t>
                      </a:r>
                    </a:p>
                  </a:txBody>
                  <a:tcPr anchor="ctr">
                    <a:solidFill>
                      <a:schemeClr val="bg1">
                        <a:lumMod val="85000"/>
                      </a:schemeClr>
                    </a:solidFill>
                  </a:tcPr>
                </a:tc>
                <a:tc>
                  <a:txBody>
                    <a:bodyPr/>
                    <a:lstStyle/>
                    <a:p>
                      <a:pPr algn="ctr"/>
                      <a:r>
                        <a:rPr lang="en-US" b="0" dirty="0">
                          <a:latin typeface="Arial "/>
                        </a:rPr>
                        <a:t>4.97%</a:t>
                      </a:r>
                    </a:p>
                  </a:txBody>
                  <a:tcPr anchor="ctr">
                    <a:solidFill>
                      <a:schemeClr val="bg1">
                        <a:lumMod val="85000"/>
                      </a:schemeClr>
                    </a:solidFill>
                  </a:tcPr>
                </a:tc>
                <a:tc>
                  <a:txBody>
                    <a:bodyPr/>
                    <a:lstStyle/>
                    <a:p>
                      <a:pPr algn="ctr"/>
                      <a:r>
                        <a:rPr lang="en-US" b="0" dirty="0">
                          <a:latin typeface="Arial "/>
                        </a:rPr>
                        <a:t>46.07%</a:t>
                      </a:r>
                    </a:p>
                  </a:txBody>
                  <a:tcPr anchor="ctr">
                    <a:solidFill>
                      <a:schemeClr val="bg1">
                        <a:lumMod val="85000"/>
                      </a:schemeClr>
                    </a:solidFill>
                  </a:tcPr>
                </a:tc>
                <a:extLst>
                  <a:ext uri="{0D108BD9-81ED-4DB2-BD59-A6C34878D82A}">
                    <a16:rowId xmlns:a16="http://schemas.microsoft.com/office/drawing/2014/main" val="3385530564"/>
                  </a:ext>
                </a:extLst>
              </a:tr>
            </a:tbl>
          </a:graphicData>
        </a:graphic>
      </p:graphicFrame>
      <p:graphicFrame>
        <p:nvGraphicFramePr>
          <p:cNvPr id="8" name="Table 7">
            <a:extLst>
              <a:ext uri="{FF2B5EF4-FFF2-40B4-BE49-F238E27FC236}">
                <a16:creationId xmlns:a16="http://schemas.microsoft.com/office/drawing/2014/main" id="{F669DE21-E23B-64C7-5333-8BC64CD5ABB5}"/>
              </a:ext>
            </a:extLst>
          </p:cNvPr>
          <p:cNvGraphicFramePr>
            <a:graphicFrameLocks noGrp="1"/>
          </p:cNvGraphicFramePr>
          <p:nvPr>
            <p:extLst>
              <p:ext uri="{D42A27DB-BD31-4B8C-83A1-F6EECF244321}">
                <p14:modId xmlns:p14="http://schemas.microsoft.com/office/powerpoint/2010/main" val="3841249582"/>
              </p:ext>
            </p:extLst>
          </p:nvPr>
        </p:nvGraphicFramePr>
        <p:xfrm>
          <a:off x="718563" y="4385516"/>
          <a:ext cx="6260610" cy="518160"/>
        </p:xfrm>
        <a:graphic>
          <a:graphicData uri="http://schemas.openxmlformats.org/drawingml/2006/table">
            <a:tbl>
              <a:tblPr firstRow="1" bandRow="1">
                <a:tableStyleId>{5C22544A-7EE6-4342-B048-85BDC9FD1C3A}</a:tableStyleId>
              </a:tblPr>
              <a:tblGrid>
                <a:gridCol w="6260610">
                  <a:extLst>
                    <a:ext uri="{9D8B030D-6E8A-4147-A177-3AD203B41FA5}">
                      <a16:colId xmlns:a16="http://schemas.microsoft.com/office/drawing/2014/main" val="376673495"/>
                    </a:ext>
                  </a:extLst>
                </a:gridCol>
              </a:tblGrid>
              <a:tr h="369332">
                <a:tc>
                  <a:txBody>
                    <a:bodyPr/>
                    <a:lstStyle/>
                    <a:p>
                      <a:pPr algn="ctr"/>
                      <a:r>
                        <a:rPr lang="en-US" sz="2800" b="0" dirty="0">
                          <a:latin typeface="Arial "/>
                        </a:rPr>
                        <a:t>Portfolio Contribution </a:t>
                      </a:r>
                    </a:p>
                  </a:txBody>
                  <a:tcPr anchor="ctr">
                    <a:solidFill>
                      <a:srgbClr val="004E30"/>
                    </a:solidFill>
                  </a:tcPr>
                </a:tc>
                <a:extLst>
                  <a:ext uri="{0D108BD9-81ED-4DB2-BD59-A6C34878D82A}">
                    <a16:rowId xmlns:a16="http://schemas.microsoft.com/office/drawing/2014/main" val="3097441132"/>
                  </a:ext>
                </a:extLst>
              </a:tr>
            </a:tbl>
          </a:graphicData>
        </a:graphic>
      </p:graphicFrame>
      <p:graphicFrame>
        <p:nvGraphicFramePr>
          <p:cNvPr id="9" name="Table 8">
            <a:extLst>
              <a:ext uri="{FF2B5EF4-FFF2-40B4-BE49-F238E27FC236}">
                <a16:creationId xmlns:a16="http://schemas.microsoft.com/office/drawing/2014/main" id="{770E7465-EC0F-74FB-5B16-BE6067576D09}"/>
              </a:ext>
            </a:extLst>
          </p:cNvPr>
          <p:cNvGraphicFramePr>
            <a:graphicFrameLocks noGrp="1"/>
          </p:cNvGraphicFramePr>
          <p:nvPr>
            <p:extLst>
              <p:ext uri="{D42A27DB-BD31-4B8C-83A1-F6EECF244321}">
                <p14:modId xmlns:p14="http://schemas.microsoft.com/office/powerpoint/2010/main" val="3344283856"/>
              </p:ext>
            </p:extLst>
          </p:nvPr>
        </p:nvGraphicFramePr>
        <p:xfrm>
          <a:off x="730774" y="5007168"/>
          <a:ext cx="6260610" cy="2109690"/>
        </p:xfrm>
        <a:graphic>
          <a:graphicData uri="http://schemas.openxmlformats.org/drawingml/2006/table">
            <a:tbl>
              <a:tblPr firstRow="1" bandRow="1">
                <a:tableStyleId>{5C22544A-7EE6-4342-B048-85BDC9FD1C3A}</a:tableStyleId>
              </a:tblPr>
              <a:tblGrid>
                <a:gridCol w="3130305">
                  <a:extLst>
                    <a:ext uri="{9D8B030D-6E8A-4147-A177-3AD203B41FA5}">
                      <a16:colId xmlns:a16="http://schemas.microsoft.com/office/drawing/2014/main" val="1126140259"/>
                    </a:ext>
                  </a:extLst>
                </a:gridCol>
                <a:gridCol w="3130305">
                  <a:extLst>
                    <a:ext uri="{9D8B030D-6E8A-4147-A177-3AD203B41FA5}">
                      <a16:colId xmlns:a16="http://schemas.microsoft.com/office/drawing/2014/main" val="2536298222"/>
                    </a:ext>
                  </a:extLst>
                </a:gridCol>
              </a:tblGrid>
              <a:tr h="754634">
                <a:tc>
                  <a:txBody>
                    <a:bodyPr/>
                    <a:lstStyle/>
                    <a:p>
                      <a:pPr algn="ctr"/>
                      <a:r>
                        <a:rPr lang="en-US" sz="2400" b="0" dirty="0">
                          <a:latin typeface="Arial "/>
                        </a:rPr>
                        <a:t>Name</a:t>
                      </a:r>
                      <a:endParaRPr lang="en-US" b="0" dirty="0">
                        <a:latin typeface="Arial "/>
                      </a:endParaRPr>
                    </a:p>
                  </a:txBody>
                  <a:tcPr anchor="ctr">
                    <a:solidFill>
                      <a:srgbClr val="004E30"/>
                    </a:solidFill>
                  </a:tcPr>
                </a:tc>
                <a:tc>
                  <a:txBody>
                    <a:bodyPr/>
                    <a:lstStyle/>
                    <a:p>
                      <a:pPr algn="ctr"/>
                      <a:r>
                        <a:rPr lang="en-US" sz="2400" b="0" dirty="0">
                          <a:latin typeface="Arial "/>
                        </a:rPr>
                        <a:t>Abbreviation</a:t>
                      </a:r>
                      <a:endParaRPr lang="en-US" b="0" dirty="0">
                        <a:latin typeface="Arial "/>
                      </a:endParaRPr>
                    </a:p>
                  </a:txBody>
                  <a:tcPr anchor="ctr">
                    <a:solidFill>
                      <a:srgbClr val="004E30"/>
                    </a:solidFill>
                  </a:tcPr>
                </a:tc>
                <a:extLst>
                  <a:ext uri="{0D108BD9-81ED-4DB2-BD59-A6C34878D82A}">
                    <a16:rowId xmlns:a16="http://schemas.microsoft.com/office/drawing/2014/main" val="1531007188"/>
                  </a:ext>
                </a:extLst>
              </a:tr>
              <a:tr h="654016">
                <a:tc>
                  <a:txBody>
                    <a:bodyPr/>
                    <a:lstStyle/>
                    <a:p>
                      <a:pPr algn="ctr"/>
                      <a:r>
                        <a:rPr lang="en-US" sz="2000" b="0" i="0" u="none" strike="noStrike" dirty="0" err="1">
                          <a:solidFill>
                            <a:schemeClr val="tx1"/>
                          </a:solidFill>
                          <a:effectLst/>
                          <a:latin typeface="Arial "/>
                          <a:ea typeface="+mn-ea"/>
                          <a:cs typeface="+mn-cs"/>
                        </a:rPr>
                        <a:t>Sel</a:t>
                      </a:r>
                      <a:r>
                        <a:rPr lang="en-US" sz="2000" b="0" i="0" u="none" strike="noStrike" dirty="0">
                          <a:solidFill>
                            <a:schemeClr val="tx1"/>
                          </a:solidFill>
                          <a:effectLst/>
                          <a:latin typeface="Arial "/>
                          <a:ea typeface="+mn-ea"/>
                          <a:cs typeface="+mn-cs"/>
                        </a:rPr>
                        <a:t> </a:t>
                      </a:r>
                      <a:r>
                        <a:rPr lang="en-US" sz="2000" b="0" i="0" u="none" strike="noStrike" dirty="0" err="1">
                          <a:solidFill>
                            <a:schemeClr val="tx1"/>
                          </a:solidFill>
                          <a:effectLst/>
                          <a:latin typeface="Arial "/>
                          <a:ea typeface="+mn-ea"/>
                          <a:cs typeface="+mn-cs"/>
                        </a:rPr>
                        <a:t>Sector:Comm</a:t>
                      </a:r>
                      <a:r>
                        <a:rPr lang="en-US" sz="2000" b="0" i="0" u="none" strike="noStrike" dirty="0">
                          <a:solidFill>
                            <a:schemeClr val="tx1"/>
                          </a:solidFill>
                          <a:effectLst/>
                          <a:latin typeface="Arial "/>
                          <a:ea typeface="+mn-ea"/>
                          <a:cs typeface="+mn-cs"/>
                        </a:rPr>
                        <a:t> Svc SPDR</a:t>
                      </a:r>
                      <a:endParaRPr lang="en-US" sz="2000" b="0" dirty="0">
                        <a:solidFill>
                          <a:schemeClr val="tx1"/>
                        </a:solidFill>
                        <a:latin typeface="Arial "/>
                      </a:endParaRPr>
                    </a:p>
                  </a:txBody>
                  <a:tcPr anchor="ctr">
                    <a:solidFill>
                      <a:schemeClr val="bg1">
                        <a:lumMod val="85000"/>
                      </a:schemeClr>
                    </a:solidFill>
                  </a:tcPr>
                </a:tc>
                <a:tc>
                  <a:txBody>
                    <a:bodyPr/>
                    <a:lstStyle/>
                    <a:p>
                      <a:pPr algn="ctr"/>
                      <a:r>
                        <a:rPr lang="en-US" sz="2000" b="0" i="0" u="none" strike="noStrike" dirty="0">
                          <a:solidFill>
                            <a:schemeClr val="tx1"/>
                          </a:solidFill>
                          <a:effectLst/>
                          <a:latin typeface="Arial "/>
                          <a:ea typeface="+mn-ea"/>
                          <a:cs typeface="+mn-cs"/>
                        </a:rPr>
                        <a:t>XLC</a:t>
                      </a:r>
                      <a:endParaRPr lang="en-US" sz="2000" b="0" dirty="0">
                        <a:solidFill>
                          <a:schemeClr val="tx1"/>
                        </a:solidFill>
                        <a:latin typeface="Arial "/>
                      </a:endParaRPr>
                    </a:p>
                  </a:txBody>
                  <a:tcPr anchor="ctr">
                    <a:solidFill>
                      <a:schemeClr val="bg1">
                        <a:lumMod val="85000"/>
                      </a:schemeClr>
                    </a:solidFill>
                  </a:tcPr>
                </a:tc>
                <a:extLst>
                  <a:ext uri="{0D108BD9-81ED-4DB2-BD59-A6C34878D82A}">
                    <a16:rowId xmlns:a16="http://schemas.microsoft.com/office/drawing/2014/main" val="1793528972"/>
                  </a:ext>
                </a:extLst>
              </a:tr>
              <a:tr h="654016">
                <a:tc>
                  <a:txBody>
                    <a:bodyPr/>
                    <a:lstStyle/>
                    <a:p>
                      <a:pPr algn="ctr"/>
                      <a:r>
                        <a:rPr lang="en-US" sz="2000" b="0" i="0" u="none" strike="noStrike" dirty="0">
                          <a:solidFill>
                            <a:schemeClr val="tx1"/>
                          </a:solidFill>
                          <a:effectLst/>
                          <a:latin typeface="Arial "/>
                          <a:ea typeface="+mn-ea"/>
                          <a:cs typeface="+mn-cs"/>
                        </a:rPr>
                        <a:t>Meta Platforms, Inc. </a:t>
                      </a:r>
                      <a:endParaRPr lang="en-US" sz="2000" b="0" dirty="0">
                        <a:solidFill>
                          <a:schemeClr val="tx1"/>
                        </a:solidFill>
                        <a:latin typeface="Arial "/>
                      </a:endParaRPr>
                    </a:p>
                  </a:txBody>
                  <a:tcPr anchor="ctr">
                    <a:solidFill>
                      <a:schemeClr val="bg1">
                        <a:lumMod val="85000"/>
                      </a:schemeClr>
                    </a:solidFill>
                  </a:tcPr>
                </a:tc>
                <a:tc>
                  <a:txBody>
                    <a:bodyPr/>
                    <a:lstStyle/>
                    <a:p>
                      <a:pPr algn="ctr"/>
                      <a:r>
                        <a:rPr lang="en-US" sz="2000" b="0" i="0" u="none" strike="noStrike" dirty="0">
                          <a:solidFill>
                            <a:schemeClr val="tx1"/>
                          </a:solidFill>
                          <a:effectLst/>
                          <a:latin typeface="Arial "/>
                          <a:ea typeface="+mn-ea"/>
                          <a:cs typeface="+mn-cs"/>
                        </a:rPr>
                        <a:t>META</a:t>
                      </a:r>
                      <a:endParaRPr lang="en-US" sz="2000" b="0" dirty="0">
                        <a:solidFill>
                          <a:schemeClr val="tx1"/>
                        </a:solidFill>
                        <a:latin typeface="Arial "/>
                      </a:endParaRPr>
                    </a:p>
                  </a:txBody>
                  <a:tcPr anchor="ctr">
                    <a:solidFill>
                      <a:schemeClr val="bg1">
                        <a:lumMod val="85000"/>
                      </a:schemeClr>
                    </a:solidFill>
                  </a:tcPr>
                </a:tc>
                <a:extLst>
                  <a:ext uri="{0D108BD9-81ED-4DB2-BD59-A6C34878D82A}">
                    <a16:rowId xmlns:a16="http://schemas.microsoft.com/office/drawing/2014/main" val="780507650"/>
                  </a:ext>
                </a:extLst>
              </a:tr>
            </a:tbl>
          </a:graphicData>
        </a:graphic>
      </p:graphicFrame>
      <p:sp>
        <p:nvSpPr>
          <p:cNvPr id="11" name="TextBox 10">
            <a:extLst>
              <a:ext uri="{FF2B5EF4-FFF2-40B4-BE49-F238E27FC236}">
                <a16:creationId xmlns:a16="http://schemas.microsoft.com/office/drawing/2014/main" id="{BB83560B-D242-1AAB-7C9F-A118DF77DC08}"/>
              </a:ext>
            </a:extLst>
          </p:cNvPr>
          <p:cNvSpPr txBox="1"/>
          <p:nvPr/>
        </p:nvSpPr>
        <p:spPr>
          <a:xfrm>
            <a:off x="5026794" y="5508677"/>
            <a:ext cx="10053586" cy="369332"/>
          </a:xfrm>
          <a:prstGeom prst="rect">
            <a:avLst/>
          </a:prstGeom>
          <a:noFill/>
        </p:spPr>
        <p:txBody>
          <a:bodyPr wrap="square">
            <a:spAutoFit/>
          </a:bodyPr>
          <a:lstStyle/>
          <a:p>
            <a:pPr algn="ctr"/>
            <a:r>
              <a:rPr lang="en-US" sz="1800" dirty="0">
                <a:solidFill>
                  <a:schemeClr val="bg1"/>
                </a:solidFill>
              </a:rPr>
              <a:t>Portfolio Contributions </a:t>
            </a:r>
          </a:p>
        </p:txBody>
      </p:sp>
      <p:sp>
        <p:nvSpPr>
          <p:cNvPr id="14" name="TextBox 13">
            <a:extLst>
              <a:ext uri="{FF2B5EF4-FFF2-40B4-BE49-F238E27FC236}">
                <a16:creationId xmlns:a16="http://schemas.microsoft.com/office/drawing/2014/main" id="{4CAF6461-43B7-A354-4848-87970E3F723F}"/>
              </a:ext>
            </a:extLst>
          </p:cNvPr>
          <p:cNvSpPr txBox="1"/>
          <p:nvPr/>
        </p:nvSpPr>
        <p:spPr>
          <a:xfrm>
            <a:off x="748357" y="1815284"/>
            <a:ext cx="6243027" cy="1477328"/>
          </a:xfrm>
          <a:prstGeom prst="rect">
            <a:avLst/>
          </a:prstGeom>
          <a:noFill/>
        </p:spPr>
        <p:txBody>
          <a:bodyPr wrap="square" rtlCol="0">
            <a:spAutoFit/>
          </a:bodyPr>
          <a:lstStyle/>
          <a:p>
            <a:r>
              <a:rPr lang="en-US" dirty="0">
                <a:latin typeface="Arial "/>
              </a:rPr>
              <a:t>The Communication Services sector consists of companies using fixed-line networks or providing wireless access and services. This also includes companies that provide advertising and marketing services, as well as interactive media and content. </a:t>
            </a:r>
          </a:p>
        </p:txBody>
      </p:sp>
      <p:pic>
        <p:nvPicPr>
          <p:cNvPr id="20" name="Picture 19" descr="A graph of stock market&#10;&#10;Description automatically generated">
            <a:extLst>
              <a:ext uri="{FF2B5EF4-FFF2-40B4-BE49-F238E27FC236}">
                <a16:creationId xmlns:a16="http://schemas.microsoft.com/office/drawing/2014/main" id="{FF25DC50-A4E1-F5EF-2F3C-F601107E7F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35073" y="3614126"/>
            <a:ext cx="11365778" cy="4527766"/>
          </a:xfrm>
          <a:prstGeom prst="rect">
            <a:avLst/>
          </a:prstGeom>
        </p:spPr>
      </p:pic>
      <p:sp>
        <p:nvSpPr>
          <p:cNvPr id="21" name="TextBox 20">
            <a:extLst>
              <a:ext uri="{FF2B5EF4-FFF2-40B4-BE49-F238E27FC236}">
                <a16:creationId xmlns:a16="http://schemas.microsoft.com/office/drawing/2014/main" id="{8C7043B3-2608-F965-0C43-DBFF83ABA55C}"/>
              </a:ext>
            </a:extLst>
          </p:cNvPr>
          <p:cNvSpPr txBox="1"/>
          <p:nvPr/>
        </p:nvSpPr>
        <p:spPr>
          <a:xfrm>
            <a:off x="8131306" y="1832417"/>
            <a:ext cx="7407144" cy="1477328"/>
          </a:xfrm>
          <a:prstGeom prst="rect">
            <a:avLst/>
          </a:prstGeom>
          <a:noFill/>
        </p:spPr>
        <p:txBody>
          <a:bodyPr wrap="square" rtlCol="0">
            <a:spAutoFit/>
          </a:bodyPr>
          <a:lstStyle/>
          <a:p>
            <a:r>
              <a:rPr lang="en-US" b="1" dirty="0">
                <a:latin typeface="Arial "/>
              </a:rPr>
              <a:t>Factors to Consider – Fall 2023</a:t>
            </a:r>
          </a:p>
          <a:p>
            <a:r>
              <a:rPr lang="en-US" dirty="0">
                <a:latin typeface="Arial "/>
              </a:rPr>
              <a:t>(-) High interest rates </a:t>
            </a:r>
          </a:p>
          <a:p>
            <a:r>
              <a:rPr lang="en-US" dirty="0">
                <a:latin typeface="Arial "/>
              </a:rPr>
              <a:t>(-) Data privacy laws</a:t>
            </a:r>
          </a:p>
          <a:p>
            <a:r>
              <a:rPr lang="en-US" dirty="0">
                <a:latin typeface="Arial "/>
              </a:rPr>
              <a:t>(+) Increased use of AI allowing services to increase performance </a:t>
            </a:r>
          </a:p>
          <a:p>
            <a:endParaRPr lang="en-US" dirty="0"/>
          </a:p>
        </p:txBody>
      </p:sp>
      <p:sp>
        <p:nvSpPr>
          <p:cNvPr id="2" name="TextBox 1">
            <a:extLst>
              <a:ext uri="{FF2B5EF4-FFF2-40B4-BE49-F238E27FC236}">
                <a16:creationId xmlns:a16="http://schemas.microsoft.com/office/drawing/2014/main" id="{A6A16511-AAC3-0543-8111-BDAEDD857D6C}"/>
              </a:ext>
            </a:extLst>
          </p:cNvPr>
          <p:cNvSpPr txBox="1"/>
          <p:nvPr/>
        </p:nvSpPr>
        <p:spPr>
          <a:xfrm>
            <a:off x="718563" y="428886"/>
            <a:ext cx="10059902" cy="802848"/>
          </a:xfrm>
          <a:prstGeom prst="rect">
            <a:avLst/>
          </a:prstGeom>
          <a:noFill/>
        </p:spPr>
        <p:txBody>
          <a:bodyPr wrap="square">
            <a:spAutoFit/>
          </a:bodyPr>
          <a:lstStyle/>
          <a:p>
            <a:r>
              <a:rPr lang="en-US" sz="4617" b="1" dirty="0">
                <a:solidFill>
                  <a:srgbClr val="00B485"/>
                </a:solidFill>
                <a:latin typeface="Arial Black" panose="020B0A04020102020204" pitchFamily="34" charset="0"/>
              </a:rPr>
              <a:t>COMMUNICATIONS</a:t>
            </a:r>
            <a:endParaRPr lang="en-US" sz="4617" dirty="0">
              <a:solidFill>
                <a:srgbClr val="00B485"/>
              </a:solidFill>
              <a:latin typeface="Arial Black" panose="020B0A04020102020204" pitchFamily="34" charset="0"/>
            </a:endParaRPr>
          </a:p>
        </p:txBody>
      </p:sp>
    </p:spTree>
    <p:extLst>
      <p:ext uri="{BB962C8B-B14F-4D97-AF65-F5344CB8AC3E}">
        <p14:creationId xmlns:p14="http://schemas.microsoft.com/office/powerpoint/2010/main" val="6992961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Placeholder 2">
            <a:extLst>
              <a:ext uri="{FF2B5EF4-FFF2-40B4-BE49-F238E27FC236}">
                <a16:creationId xmlns:a16="http://schemas.microsoft.com/office/drawing/2014/main" id="{C0A92DD6-0A86-D808-6C84-B316C92A65B7}"/>
              </a:ext>
            </a:extLst>
          </p:cNvPr>
          <p:cNvSpPr>
            <a:spLocks noGrp="1"/>
          </p:cNvSpPr>
          <p:nvPr>
            <p:ph type="body" sz="half" idx="2"/>
          </p:nvPr>
        </p:nvSpPr>
        <p:spPr>
          <a:xfrm>
            <a:off x="748733" y="1564710"/>
            <a:ext cx="8382000" cy="5804465"/>
          </a:xfrm>
        </p:spPr>
        <p:txBody>
          <a:bodyPr/>
          <a:lstStyle/>
          <a:p>
            <a:r>
              <a:rPr lang="en-US" sz="1800" dirty="0">
                <a:latin typeface="Arial" panose="020B0604020202020204" pitchFamily="34" charset="0"/>
                <a:cs typeface="Arial" panose="020B0604020202020204" pitchFamily="34" charset="0"/>
              </a:rPr>
              <a:t>The energy sector consists of companies in the oil, gas, utility, nuclear energy, energy equipment, and clean energy industries. Energy helps fuel operations for industrial growth. It covers companies involved in production and distribution of any form of energy (renewable or nonrenewable). It covers companies that supply nuclear energy used globally for bombs, space, and medical treatments</a:t>
            </a:r>
          </a:p>
        </p:txBody>
      </p:sp>
      <p:graphicFrame>
        <p:nvGraphicFramePr>
          <p:cNvPr id="3" name="Table 2">
            <a:extLst>
              <a:ext uri="{FF2B5EF4-FFF2-40B4-BE49-F238E27FC236}">
                <a16:creationId xmlns:a16="http://schemas.microsoft.com/office/drawing/2014/main" id="{BAE0B3EC-FF00-D499-775C-05109C4D3657}"/>
              </a:ext>
            </a:extLst>
          </p:cNvPr>
          <p:cNvGraphicFramePr>
            <a:graphicFrameLocks noGrp="1"/>
          </p:cNvGraphicFramePr>
          <p:nvPr>
            <p:extLst>
              <p:ext uri="{D42A27DB-BD31-4B8C-83A1-F6EECF244321}">
                <p14:modId xmlns:p14="http://schemas.microsoft.com/office/powerpoint/2010/main" val="3153961606"/>
              </p:ext>
            </p:extLst>
          </p:nvPr>
        </p:nvGraphicFramePr>
        <p:xfrm>
          <a:off x="748733" y="4121150"/>
          <a:ext cx="7142401" cy="1533525"/>
        </p:xfrm>
        <a:graphic>
          <a:graphicData uri="http://schemas.openxmlformats.org/drawingml/2006/table">
            <a:tbl>
              <a:tblPr>
                <a:tableStyleId>{5C22544A-7EE6-4342-B048-85BDC9FD1C3A}</a:tableStyleId>
              </a:tblPr>
              <a:tblGrid>
                <a:gridCol w="4742085">
                  <a:extLst>
                    <a:ext uri="{9D8B030D-6E8A-4147-A177-3AD203B41FA5}">
                      <a16:colId xmlns:a16="http://schemas.microsoft.com/office/drawing/2014/main" val="2550130634"/>
                    </a:ext>
                  </a:extLst>
                </a:gridCol>
                <a:gridCol w="2400316">
                  <a:extLst>
                    <a:ext uri="{9D8B030D-6E8A-4147-A177-3AD203B41FA5}">
                      <a16:colId xmlns:a16="http://schemas.microsoft.com/office/drawing/2014/main" val="2241014650"/>
                    </a:ext>
                  </a:extLst>
                </a:gridCol>
              </a:tblGrid>
              <a:tr h="457200">
                <a:tc gridSpan="2">
                  <a:txBody>
                    <a:bodyPr/>
                    <a:lstStyle/>
                    <a:p>
                      <a:pPr algn="ctr" fontAlgn="b"/>
                      <a:r>
                        <a:rPr lang="en-US" sz="2000" u="none" strike="noStrike" dirty="0">
                          <a:effectLst/>
                          <a:latin typeface="Arial" panose="020B0604020202020204" pitchFamily="34" charset="0"/>
                          <a:cs typeface="Arial" panose="020B0604020202020204" pitchFamily="34" charset="0"/>
                        </a:rPr>
                        <a:t>Portfolio Contributions </a:t>
                      </a:r>
                    </a:p>
                  </a:txBody>
                  <a:tcPr marL="9525" marR="9525" marT="9525" marB="0" anchor="ctr">
                    <a:solidFill>
                      <a:srgbClr val="004E30"/>
                    </a:solidFill>
                  </a:tcPr>
                </a:tc>
                <a:tc hMerge="1">
                  <a:txBody>
                    <a:bodyPr/>
                    <a:lstStyle/>
                    <a:p>
                      <a:pPr algn="l" fontAlgn="b"/>
                      <a:r>
                        <a:rPr lang="en-US" sz="2000" u="none" strike="noStrike" dirty="0">
                          <a:effectLst/>
                          <a:latin typeface="Arial" panose="020B0604020202020204" pitchFamily="34" charset="0"/>
                          <a:cs typeface="Arial" panose="020B0604020202020204" pitchFamily="34" charset="0"/>
                        </a:rPr>
                        <a:t> </a:t>
                      </a:r>
                      <a:endParaRPr lang="en-US" sz="20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1317826890"/>
                  </a:ext>
                </a:extLst>
              </a:tr>
              <a:tr h="457200">
                <a:tc>
                  <a:txBody>
                    <a:bodyPr/>
                    <a:lstStyle/>
                    <a:p>
                      <a:pPr algn="ctr" fontAlgn="b"/>
                      <a:r>
                        <a:rPr lang="en-US" sz="2000" u="none" strike="noStrike" dirty="0">
                          <a:effectLst/>
                          <a:latin typeface="Arial" panose="020B0604020202020204" pitchFamily="34" charset="0"/>
                          <a:cs typeface="Arial" panose="020B0604020202020204" pitchFamily="34" charset="0"/>
                        </a:rPr>
                        <a:t>Name</a:t>
                      </a:r>
                    </a:p>
                    <a:p>
                      <a:pPr algn="ctr" fontAlgn="b"/>
                      <a:r>
                        <a:rPr lang="en-US" sz="2000" u="none" strike="noStrike" dirty="0">
                          <a:effectLst/>
                          <a:latin typeface="Arial" panose="020B0604020202020204" pitchFamily="34" charset="0"/>
                          <a:cs typeface="Arial" panose="020B0604020202020204" pitchFamily="34" charset="0"/>
                        </a:rPr>
                        <a:t> </a:t>
                      </a:r>
                      <a:endParaRPr lang="en-US" sz="20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solidFill>
                      <a:srgbClr val="004E30"/>
                    </a:solidFill>
                  </a:tcPr>
                </a:tc>
                <a:tc>
                  <a:txBody>
                    <a:bodyPr/>
                    <a:lstStyle/>
                    <a:p>
                      <a:pPr algn="ctr" fontAlgn="b"/>
                      <a:r>
                        <a:rPr lang="en-US" sz="2000" u="none" strike="noStrike" dirty="0">
                          <a:effectLst/>
                          <a:latin typeface="Arial" panose="020B0604020202020204" pitchFamily="34" charset="0"/>
                          <a:cs typeface="Arial" panose="020B0604020202020204" pitchFamily="34" charset="0"/>
                        </a:rPr>
                        <a:t>Abbreviations </a:t>
                      </a:r>
                      <a:endParaRPr lang="en-US" sz="20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solidFill>
                      <a:srgbClr val="004E30"/>
                    </a:solidFill>
                  </a:tcPr>
                </a:tc>
                <a:extLst>
                  <a:ext uri="{0D108BD9-81ED-4DB2-BD59-A6C34878D82A}">
                    <a16:rowId xmlns:a16="http://schemas.microsoft.com/office/drawing/2014/main" val="1938672170"/>
                  </a:ext>
                </a:extLst>
              </a:tr>
              <a:tr h="457200">
                <a:tc>
                  <a:txBody>
                    <a:bodyPr/>
                    <a:lstStyle/>
                    <a:p>
                      <a:pPr algn="l" fontAlgn="b"/>
                      <a:r>
                        <a:rPr lang="en-US" sz="2000" u="none" strike="noStrike" dirty="0">
                          <a:effectLst/>
                          <a:latin typeface="Arial" panose="020B0604020202020204" pitchFamily="34" charset="0"/>
                          <a:cs typeface="Arial" panose="020B0604020202020204" pitchFamily="34" charset="0"/>
                        </a:rPr>
                        <a:t>Energy Select Sector SPDR ETF</a:t>
                      </a:r>
                      <a:endParaRPr lang="en-US" sz="20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bg1">
                        <a:lumMod val="85000"/>
                      </a:schemeClr>
                    </a:solidFill>
                  </a:tcPr>
                </a:tc>
                <a:tc>
                  <a:txBody>
                    <a:bodyPr/>
                    <a:lstStyle/>
                    <a:p>
                      <a:pPr algn="l" fontAlgn="b"/>
                      <a:r>
                        <a:rPr lang="en-US" sz="2000" u="none" strike="noStrike" dirty="0">
                          <a:effectLst/>
                          <a:latin typeface="Arial" panose="020B0604020202020204" pitchFamily="34" charset="0"/>
                          <a:cs typeface="Arial" panose="020B0604020202020204" pitchFamily="34" charset="0"/>
                        </a:rPr>
                        <a:t>XLE</a:t>
                      </a:r>
                      <a:endParaRPr lang="en-US" sz="20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bg1">
                        <a:lumMod val="85000"/>
                      </a:schemeClr>
                    </a:solidFill>
                  </a:tcPr>
                </a:tc>
                <a:extLst>
                  <a:ext uri="{0D108BD9-81ED-4DB2-BD59-A6C34878D82A}">
                    <a16:rowId xmlns:a16="http://schemas.microsoft.com/office/drawing/2014/main" val="3773980953"/>
                  </a:ext>
                </a:extLst>
              </a:tr>
            </a:tbl>
          </a:graphicData>
        </a:graphic>
      </p:graphicFrame>
      <p:pic>
        <p:nvPicPr>
          <p:cNvPr id="5" name="Picture 4" descr="A graph of a stock market&#10;&#10;Description automatically generated with medium confidence">
            <a:extLst>
              <a:ext uri="{FF2B5EF4-FFF2-40B4-BE49-F238E27FC236}">
                <a16:creationId xmlns:a16="http://schemas.microsoft.com/office/drawing/2014/main" id="{4DDFCE5E-FA69-B4C5-595A-091C31FAE0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71050" y="3940175"/>
            <a:ext cx="9703187" cy="3429000"/>
          </a:xfrm>
          <a:prstGeom prst="rect">
            <a:avLst/>
          </a:prstGeom>
        </p:spPr>
      </p:pic>
      <p:sp>
        <p:nvSpPr>
          <p:cNvPr id="2" name="TextBox 1">
            <a:extLst>
              <a:ext uri="{FF2B5EF4-FFF2-40B4-BE49-F238E27FC236}">
                <a16:creationId xmlns:a16="http://schemas.microsoft.com/office/drawing/2014/main" id="{67FD30BE-00A7-6EB3-84CF-0B713FD1647F}"/>
              </a:ext>
            </a:extLst>
          </p:cNvPr>
          <p:cNvSpPr txBox="1"/>
          <p:nvPr/>
        </p:nvSpPr>
        <p:spPr>
          <a:xfrm>
            <a:off x="718563" y="428886"/>
            <a:ext cx="10059902" cy="802848"/>
          </a:xfrm>
          <a:prstGeom prst="rect">
            <a:avLst/>
          </a:prstGeom>
          <a:noFill/>
        </p:spPr>
        <p:txBody>
          <a:bodyPr wrap="square">
            <a:spAutoFit/>
          </a:bodyPr>
          <a:lstStyle/>
          <a:p>
            <a:r>
              <a:rPr lang="en-US" sz="4617" b="1" dirty="0">
                <a:solidFill>
                  <a:srgbClr val="00B485"/>
                </a:solidFill>
                <a:latin typeface="Arial Black" panose="020B0A04020102020204" pitchFamily="34" charset="0"/>
              </a:rPr>
              <a:t>ENERGY</a:t>
            </a:r>
            <a:endParaRPr lang="en-US" sz="4617" dirty="0">
              <a:solidFill>
                <a:srgbClr val="00B485"/>
              </a:solidFill>
              <a:latin typeface="Arial Black" panose="020B0A04020102020204" pitchFamily="34" charset="0"/>
            </a:endParaRPr>
          </a:p>
        </p:txBody>
      </p:sp>
      <p:graphicFrame>
        <p:nvGraphicFramePr>
          <p:cNvPr id="7" name="Table 6">
            <a:extLst>
              <a:ext uri="{FF2B5EF4-FFF2-40B4-BE49-F238E27FC236}">
                <a16:creationId xmlns:a16="http://schemas.microsoft.com/office/drawing/2014/main" id="{52D35411-0CCA-2533-A91F-7A5A6787214D}"/>
              </a:ext>
            </a:extLst>
          </p:cNvPr>
          <p:cNvGraphicFramePr>
            <a:graphicFrameLocks noGrp="1"/>
          </p:cNvGraphicFramePr>
          <p:nvPr>
            <p:extLst>
              <p:ext uri="{D42A27DB-BD31-4B8C-83A1-F6EECF244321}">
                <p14:modId xmlns:p14="http://schemas.microsoft.com/office/powerpoint/2010/main" val="461037517"/>
              </p:ext>
            </p:extLst>
          </p:nvPr>
        </p:nvGraphicFramePr>
        <p:xfrm>
          <a:off x="1822450" y="8308910"/>
          <a:ext cx="16459201" cy="1091720"/>
        </p:xfrm>
        <a:graphic>
          <a:graphicData uri="http://schemas.openxmlformats.org/drawingml/2006/table">
            <a:tbl>
              <a:tblPr firstRow="1" bandRow="1">
                <a:tableStyleId>{5C22544A-7EE6-4342-B048-85BDC9FD1C3A}</a:tableStyleId>
              </a:tblPr>
              <a:tblGrid>
                <a:gridCol w="2364305">
                  <a:extLst>
                    <a:ext uri="{9D8B030D-6E8A-4147-A177-3AD203B41FA5}">
                      <a16:colId xmlns:a16="http://schemas.microsoft.com/office/drawing/2014/main" val="3722785916"/>
                    </a:ext>
                  </a:extLst>
                </a:gridCol>
                <a:gridCol w="2364305">
                  <a:extLst>
                    <a:ext uri="{9D8B030D-6E8A-4147-A177-3AD203B41FA5}">
                      <a16:colId xmlns:a16="http://schemas.microsoft.com/office/drawing/2014/main" val="3854535571"/>
                    </a:ext>
                  </a:extLst>
                </a:gridCol>
                <a:gridCol w="2364305">
                  <a:extLst>
                    <a:ext uri="{9D8B030D-6E8A-4147-A177-3AD203B41FA5}">
                      <a16:colId xmlns:a16="http://schemas.microsoft.com/office/drawing/2014/main" val="1405978035"/>
                    </a:ext>
                  </a:extLst>
                </a:gridCol>
                <a:gridCol w="2364305">
                  <a:extLst>
                    <a:ext uri="{9D8B030D-6E8A-4147-A177-3AD203B41FA5}">
                      <a16:colId xmlns:a16="http://schemas.microsoft.com/office/drawing/2014/main" val="4160718639"/>
                    </a:ext>
                  </a:extLst>
                </a:gridCol>
                <a:gridCol w="2364305">
                  <a:extLst>
                    <a:ext uri="{9D8B030D-6E8A-4147-A177-3AD203B41FA5}">
                      <a16:colId xmlns:a16="http://schemas.microsoft.com/office/drawing/2014/main" val="3647664255"/>
                    </a:ext>
                  </a:extLst>
                </a:gridCol>
                <a:gridCol w="2364305">
                  <a:extLst>
                    <a:ext uri="{9D8B030D-6E8A-4147-A177-3AD203B41FA5}">
                      <a16:colId xmlns:a16="http://schemas.microsoft.com/office/drawing/2014/main" val="3617908460"/>
                    </a:ext>
                  </a:extLst>
                </a:gridCol>
                <a:gridCol w="2273371">
                  <a:extLst>
                    <a:ext uri="{9D8B030D-6E8A-4147-A177-3AD203B41FA5}">
                      <a16:colId xmlns:a16="http://schemas.microsoft.com/office/drawing/2014/main" val="2530116791"/>
                    </a:ext>
                  </a:extLst>
                </a:gridCol>
              </a:tblGrid>
              <a:tr h="478946">
                <a:tc>
                  <a:txBody>
                    <a:bodyPr/>
                    <a:lstStyle/>
                    <a:p>
                      <a:pPr algn="ctr" fontAlgn="b"/>
                      <a:r>
                        <a:rPr lang="en-US" sz="1800" b="0" dirty="0">
                          <a:effectLst/>
                          <a:latin typeface="Arial  "/>
                        </a:rPr>
                        <a:t>Sector</a:t>
                      </a:r>
                    </a:p>
                  </a:txBody>
                  <a:tcPr marL="9525" marR="9525" marT="9525" anchor="b">
                    <a:lnL w="12700">
                      <a:solidFill>
                        <a:schemeClr val="tx1"/>
                      </a:solidFill>
                    </a:lnL>
                    <a:lnR w="12700">
                      <a:solidFill>
                        <a:schemeClr val="tx1"/>
                      </a:solidFill>
                    </a:lnR>
                    <a:lnT w="12700">
                      <a:solidFill>
                        <a:schemeClr val="tx1"/>
                      </a:solidFill>
                    </a:lnT>
                    <a:lnB w="12700">
                      <a:solidFill>
                        <a:schemeClr val="tx1"/>
                      </a:solidFill>
                    </a:lnB>
                    <a:solidFill>
                      <a:srgbClr val="004E30"/>
                    </a:solidFill>
                  </a:tcPr>
                </a:tc>
                <a:tc>
                  <a:txBody>
                    <a:bodyPr/>
                    <a:lstStyle/>
                    <a:p>
                      <a:pPr algn="ctr" fontAlgn="b"/>
                      <a:r>
                        <a:rPr lang="en-US" sz="1800" b="0" dirty="0">
                          <a:effectLst/>
                          <a:latin typeface="Arial  "/>
                        </a:rPr>
                        <a:t>Initial Position Strategy </a:t>
                      </a:r>
                    </a:p>
                  </a:txBody>
                  <a:tcPr marL="9525" marR="9525" marT="9525" anchor="b">
                    <a:lnL w="12700">
                      <a:solidFill>
                        <a:schemeClr val="tx1"/>
                      </a:solidFill>
                    </a:lnL>
                    <a:lnR w="12700">
                      <a:solidFill>
                        <a:schemeClr val="tx1"/>
                      </a:solidFill>
                    </a:lnR>
                    <a:lnT w="12700">
                      <a:solidFill>
                        <a:schemeClr val="tx1"/>
                      </a:solidFill>
                    </a:lnT>
                    <a:lnB w="12700">
                      <a:solidFill>
                        <a:schemeClr val="tx1"/>
                      </a:solidFill>
                    </a:lnB>
                    <a:solidFill>
                      <a:srgbClr val="004E30"/>
                    </a:solidFill>
                  </a:tcPr>
                </a:tc>
                <a:tc>
                  <a:txBody>
                    <a:bodyPr/>
                    <a:lstStyle/>
                    <a:p>
                      <a:pPr algn="ctr" fontAlgn="b"/>
                      <a:r>
                        <a:rPr lang="en-US" sz="1800" b="0" dirty="0">
                          <a:effectLst/>
                          <a:latin typeface="Arial  "/>
                        </a:rPr>
                        <a:t>Final Position Strategy</a:t>
                      </a:r>
                    </a:p>
                  </a:txBody>
                  <a:tcPr marL="9525" marR="9525" marT="9525" anchor="b">
                    <a:lnL w="12700">
                      <a:solidFill>
                        <a:schemeClr val="tx1"/>
                      </a:solidFill>
                    </a:lnL>
                    <a:lnR w="12700">
                      <a:solidFill>
                        <a:schemeClr val="tx1"/>
                      </a:solidFill>
                    </a:lnR>
                    <a:lnT w="12700">
                      <a:solidFill>
                        <a:schemeClr val="tx1"/>
                      </a:solidFill>
                    </a:lnT>
                    <a:lnB w="12700">
                      <a:solidFill>
                        <a:schemeClr val="tx1"/>
                      </a:solidFill>
                    </a:lnB>
                    <a:solidFill>
                      <a:srgbClr val="004E30"/>
                    </a:solidFill>
                  </a:tcPr>
                </a:tc>
                <a:tc>
                  <a:txBody>
                    <a:bodyPr/>
                    <a:lstStyle/>
                    <a:p>
                      <a:pPr algn="ctr" fontAlgn="b"/>
                      <a:r>
                        <a:rPr lang="en-US" sz="1800" b="0" dirty="0">
                          <a:effectLst/>
                          <a:latin typeface="Arial  "/>
                        </a:rPr>
                        <a:t>Target</a:t>
                      </a:r>
                    </a:p>
                  </a:txBody>
                  <a:tcPr marL="9525" marR="9525" marT="9525" anchor="b">
                    <a:lnL w="12700">
                      <a:solidFill>
                        <a:schemeClr val="tx1"/>
                      </a:solidFill>
                    </a:lnL>
                    <a:lnR w="12700">
                      <a:solidFill>
                        <a:schemeClr val="tx1"/>
                      </a:solidFill>
                    </a:lnR>
                    <a:lnT w="12700">
                      <a:solidFill>
                        <a:schemeClr val="tx1"/>
                      </a:solidFill>
                    </a:lnT>
                    <a:lnB w="12700">
                      <a:solidFill>
                        <a:schemeClr val="tx1"/>
                      </a:solidFill>
                    </a:lnB>
                    <a:solidFill>
                      <a:srgbClr val="004E30"/>
                    </a:solidFill>
                  </a:tcPr>
                </a:tc>
                <a:tc>
                  <a:txBody>
                    <a:bodyPr/>
                    <a:lstStyle/>
                    <a:p>
                      <a:pPr algn="ctr" fontAlgn="b"/>
                      <a:r>
                        <a:rPr lang="en-US" sz="1800" b="0" dirty="0">
                          <a:effectLst/>
                          <a:latin typeface="Arial  "/>
                        </a:rPr>
                        <a:t>S&amp;P Contribution</a:t>
                      </a:r>
                    </a:p>
                  </a:txBody>
                  <a:tcPr marL="9525" marR="9525" marT="9525" anchor="b">
                    <a:lnL w="12700">
                      <a:solidFill>
                        <a:schemeClr val="tx1"/>
                      </a:solidFill>
                    </a:lnL>
                    <a:lnR w="12700">
                      <a:solidFill>
                        <a:schemeClr val="tx1"/>
                      </a:solidFill>
                    </a:lnR>
                    <a:lnT w="12700">
                      <a:solidFill>
                        <a:schemeClr val="tx1"/>
                      </a:solidFill>
                    </a:lnT>
                    <a:lnB w="12700">
                      <a:solidFill>
                        <a:schemeClr val="tx1"/>
                      </a:solidFill>
                    </a:lnB>
                    <a:solidFill>
                      <a:srgbClr val="004E30"/>
                    </a:solidFill>
                  </a:tcPr>
                </a:tc>
                <a:tc>
                  <a:txBody>
                    <a:bodyPr/>
                    <a:lstStyle/>
                    <a:p>
                      <a:pPr algn="ctr" fontAlgn="b"/>
                      <a:r>
                        <a:rPr lang="en-US" sz="1800" b="0" dirty="0">
                          <a:effectLst/>
                          <a:latin typeface="Arial  "/>
                        </a:rPr>
                        <a:t>Portfolio Contribution</a:t>
                      </a:r>
                    </a:p>
                  </a:txBody>
                  <a:tcPr marL="9525" marR="9525" marT="9525" anchor="b">
                    <a:lnL w="12700">
                      <a:solidFill>
                        <a:schemeClr val="tx1"/>
                      </a:solidFill>
                    </a:lnL>
                    <a:lnR w="12700">
                      <a:solidFill>
                        <a:schemeClr val="tx1"/>
                      </a:solidFill>
                    </a:lnR>
                    <a:lnT w="12700">
                      <a:solidFill>
                        <a:schemeClr val="tx1"/>
                      </a:solidFill>
                    </a:lnT>
                    <a:lnB w="12700">
                      <a:solidFill>
                        <a:schemeClr val="tx1"/>
                      </a:solidFill>
                    </a:lnB>
                    <a:solidFill>
                      <a:srgbClr val="004E30"/>
                    </a:solidFill>
                  </a:tcPr>
                </a:tc>
                <a:tc>
                  <a:txBody>
                    <a:bodyPr/>
                    <a:lstStyle/>
                    <a:p>
                      <a:pPr algn="ctr" fontAlgn="b"/>
                      <a:r>
                        <a:rPr lang="en-US" sz="1800" b="0" dirty="0">
                          <a:effectLst/>
                          <a:latin typeface="Arial  "/>
                        </a:rPr>
                        <a:t>YTD Performance</a:t>
                      </a:r>
                    </a:p>
                  </a:txBody>
                  <a:tcPr marL="9525" marR="9525" marT="9525" anchor="b">
                    <a:lnL w="12700">
                      <a:solidFill>
                        <a:schemeClr val="tx1"/>
                      </a:solidFill>
                    </a:lnL>
                    <a:lnR w="12700">
                      <a:solidFill>
                        <a:schemeClr val="tx1"/>
                      </a:solidFill>
                    </a:lnR>
                    <a:lnT w="12700">
                      <a:solidFill>
                        <a:schemeClr val="tx1"/>
                      </a:solidFill>
                    </a:lnT>
                    <a:lnB w="12700">
                      <a:solidFill>
                        <a:schemeClr val="tx1"/>
                      </a:solidFill>
                    </a:lnB>
                    <a:solidFill>
                      <a:srgbClr val="004E30"/>
                    </a:solidFill>
                  </a:tcPr>
                </a:tc>
                <a:extLst>
                  <a:ext uri="{0D108BD9-81ED-4DB2-BD59-A6C34878D82A}">
                    <a16:rowId xmlns:a16="http://schemas.microsoft.com/office/drawing/2014/main" val="1953025683"/>
                  </a:ext>
                </a:extLst>
              </a:tr>
              <a:tr h="487835">
                <a:tc>
                  <a:txBody>
                    <a:bodyPr/>
                    <a:lstStyle/>
                    <a:p>
                      <a:pPr algn="ctr" fontAlgn="b"/>
                      <a:r>
                        <a:rPr lang="en-US" sz="1600" b="0" dirty="0">
                          <a:effectLst/>
                          <a:latin typeface="Arial  "/>
                        </a:rPr>
                        <a:t>Energy</a:t>
                      </a:r>
                    </a:p>
                  </a:txBody>
                  <a:tcPr marL="9525" marR="9525" marT="9525" anchor="b">
                    <a:lnL w="12700">
                      <a:solidFill>
                        <a:schemeClr val="tx1"/>
                      </a:solidFill>
                    </a:lnL>
                    <a:lnR w="12700">
                      <a:solidFill>
                        <a:schemeClr val="tx1"/>
                      </a:solidFill>
                    </a:lnR>
                    <a:lnT w="12700">
                      <a:solidFill>
                        <a:schemeClr val="tx1"/>
                      </a:solidFill>
                    </a:lnT>
                    <a:lnB w="12700">
                      <a:solidFill>
                        <a:schemeClr val="tx1"/>
                      </a:solidFill>
                    </a:lnB>
                    <a:solidFill>
                      <a:schemeClr val="bg1">
                        <a:lumMod val="85000"/>
                      </a:schemeClr>
                    </a:solidFill>
                  </a:tcPr>
                </a:tc>
                <a:tc>
                  <a:txBody>
                    <a:bodyPr/>
                    <a:lstStyle/>
                    <a:p>
                      <a:pPr marL="0" marR="0" lvl="0" indent="0" algn="ctr" defTabSz="914400" eaLnBrk="1" fontAlgn="b" latinLnBrk="0" hangingPunct="1">
                        <a:lnSpc>
                          <a:spcPct val="100000"/>
                        </a:lnSpc>
                        <a:spcBef>
                          <a:spcPts val="0"/>
                        </a:spcBef>
                        <a:spcAft>
                          <a:spcPts val="0"/>
                        </a:spcAft>
                        <a:buClrTx/>
                        <a:buSzTx/>
                        <a:buFontTx/>
                        <a:buNone/>
                        <a:tabLst/>
                        <a:defRPr/>
                      </a:pPr>
                      <a:r>
                        <a:rPr lang="en-US" sz="1600" b="0" dirty="0">
                          <a:effectLst/>
                          <a:latin typeface="Arial  "/>
                        </a:rPr>
                        <a:t>Underweight</a:t>
                      </a:r>
                    </a:p>
                  </a:txBody>
                  <a:tcPr marL="9525" marR="9525" marT="9525" anchor="b">
                    <a:lnL w="12700">
                      <a:solidFill>
                        <a:schemeClr val="tx1"/>
                      </a:solidFill>
                    </a:lnL>
                    <a:lnR w="12700">
                      <a:solidFill>
                        <a:schemeClr val="tx1"/>
                      </a:solidFill>
                    </a:lnR>
                    <a:lnT w="12700">
                      <a:solidFill>
                        <a:schemeClr val="tx1"/>
                      </a:solidFill>
                    </a:lnT>
                    <a:lnB w="12700">
                      <a:solidFill>
                        <a:schemeClr val="tx1"/>
                      </a:solidFill>
                    </a:lnB>
                    <a:solidFill>
                      <a:srgbClr val="FF0000"/>
                    </a:solidFill>
                  </a:tcPr>
                </a:tc>
                <a:tc>
                  <a:txBody>
                    <a:bodyPr/>
                    <a:lstStyle/>
                    <a:p>
                      <a:pPr algn="ctr" fontAlgn="b"/>
                      <a:r>
                        <a:rPr lang="en-US" sz="1600" b="0" dirty="0">
                          <a:effectLst/>
                          <a:latin typeface="Arial  "/>
                        </a:rPr>
                        <a:t>Underweight</a:t>
                      </a:r>
                    </a:p>
                  </a:txBody>
                  <a:tcPr marL="9525" marR="9525" marT="9525" anchor="b">
                    <a:lnL w="12700">
                      <a:solidFill>
                        <a:schemeClr val="tx1"/>
                      </a:solidFill>
                    </a:lnL>
                    <a:lnR w="12700">
                      <a:solidFill>
                        <a:schemeClr val="tx1"/>
                      </a:solidFill>
                    </a:lnR>
                    <a:lnT w="12700">
                      <a:solidFill>
                        <a:schemeClr val="tx1"/>
                      </a:solidFill>
                    </a:lnT>
                    <a:lnB w="12700">
                      <a:solidFill>
                        <a:schemeClr val="tx1"/>
                      </a:solidFill>
                    </a:lnB>
                    <a:solidFill>
                      <a:srgbClr val="FF0000"/>
                    </a:solidFill>
                  </a:tcPr>
                </a:tc>
                <a:tc>
                  <a:txBody>
                    <a:bodyPr/>
                    <a:lstStyle/>
                    <a:p>
                      <a:pPr algn="ctr" fontAlgn="b"/>
                      <a:r>
                        <a:rPr lang="en-US" sz="1600" b="0" dirty="0">
                          <a:effectLst/>
                          <a:latin typeface="Arial  "/>
                        </a:rPr>
                        <a:t>2.5%</a:t>
                      </a:r>
                    </a:p>
                  </a:txBody>
                  <a:tcPr marL="9525" marR="9525" marT="9525" anchor="b">
                    <a:lnL w="12700">
                      <a:solidFill>
                        <a:schemeClr val="tx1"/>
                      </a:solidFill>
                    </a:lnL>
                    <a:lnR w="12700">
                      <a:solidFill>
                        <a:schemeClr val="tx1"/>
                      </a:solidFill>
                    </a:lnR>
                    <a:lnT w="12700">
                      <a:solidFill>
                        <a:schemeClr val="tx1"/>
                      </a:solidFill>
                    </a:lnT>
                    <a:lnB w="12700">
                      <a:solidFill>
                        <a:schemeClr val="tx1"/>
                      </a:solidFill>
                    </a:lnB>
                    <a:solidFill>
                      <a:schemeClr val="bg1">
                        <a:lumMod val="85000"/>
                      </a:schemeClr>
                    </a:solidFill>
                  </a:tcPr>
                </a:tc>
                <a:tc>
                  <a:txBody>
                    <a:bodyPr/>
                    <a:lstStyle/>
                    <a:p>
                      <a:pPr algn="ctr" fontAlgn="b"/>
                      <a:r>
                        <a:rPr lang="en-US" sz="1600" b="0" dirty="0">
                          <a:effectLst/>
                          <a:latin typeface="Arial  "/>
                        </a:rPr>
                        <a:t>4.28%</a:t>
                      </a:r>
                    </a:p>
                  </a:txBody>
                  <a:tcPr marL="9525" marR="9525" marT="9525" anchor="b">
                    <a:lnL w="12700">
                      <a:solidFill>
                        <a:schemeClr val="tx1"/>
                      </a:solidFill>
                    </a:lnL>
                    <a:lnR w="12700">
                      <a:solidFill>
                        <a:schemeClr val="tx1"/>
                      </a:solidFill>
                    </a:lnR>
                    <a:lnT w="12700">
                      <a:solidFill>
                        <a:schemeClr val="tx1"/>
                      </a:solidFill>
                    </a:lnT>
                    <a:lnB w="12700">
                      <a:solidFill>
                        <a:schemeClr val="tx1"/>
                      </a:solidFill>
                    </a:lnB>
                    <a:solidFill>
                      <a:schemeClr val="bg1">
                        <a:lumMod val="85000"/>
                      </a:schemeClr>
                    </a:solidFill>
                  </a:tcPr>
                </a:tc>
                <a:tc>
                  <a:txBody>
                    <a:bodyPr/>
                    <a:lstStyle/>
                    <a:p>
                      <a:pPr algn="ctr" fontAlgn="b"/>
                      <a:r>
                        <a:rPr lang="en-US" sz="1600" b="0" dirty="0">
                          <a:effectLst/>
                          <a:latin typeface="Arial  "/>
                        </a:rPr>
                        <a:t>4.51%</a:t>
                      </a:r>
                    </a:p>
                  </a:txBody>
                  <a:tcPr marL="9525" marR="9525" marT="9525" anchor="b">
                    <a:lnL w="12700">
                      <a:solidFill>
                        <a:schemeClr val="tx1"/>
                      </a:solidFill>
                    </a:lnL>
                    <a:lnR w="12700">
                      <a:solidFill>
                        <a:schemeClr val="tx1"/>
                      </a:solidFill>
                    </a:lnR>
                    <a:lnT w="12700">
                      <a:solidFill>
                        <a:schemeClr val="tx1"/>
                      </a:solidFill>
                    </a:lnT>
                    <a:lnB w="12700">
                      <a:solidFill>
                        <a:schemeClr val="tx1"/>
                      </a:solidFill>
                    </a:lnB>
                    <a:solidFill>
                      <a:schemeClr val="bg1">
                        <a:lumMod val="85000"/>
                      </a:schemeClr>
                    </a:solidFill>
                  </a:tcPr>
                </a:tc>
                <a:tc>
                  <a:txBody>
                    <a:bodyPr/>
                    <a:lstStyle/>
                    <a:p>
                      <a:pPr algn="ctr" fontAlgn="b"/>
                      <a:r>
                        <a:rPr lang="en-US" sz="1600" b="0" dirty="0">
                          <a:effectLst/>
                          <a:latin typeface="Arial  "/>
                        </a:rPr>
                        <a:t>-.87%</a:t>
                      </a:r>
                    </a:p>
                  </a:txBody>
                  <a:tcPr marL="9525" marR="9525" marT="9525" anchor="b">
                    <a:lnL w="12700">
                      <a:solidFill>
                        <a:schemeClr val="tx1"/>
                      </a:solidFill>
                    </a:lnL>
                    <a:lnR w="12700">
                      <a:solidFill>
                        <a:schemeClr val="tx1"/>
                      </a:solidFill>
                    </a:lnR>
                    <a:lnT w="12700">
                      <a:solidFill>
                        <a:schemeClr val="tx1"/>
                      </a:solidFill>
                    </a:lnT>
                    <a:lnB w="12700">
                      <a:solidFill>
                        <a:schemeClr val="tx1"/>
                      </a:solidFill>
                    </a:lnB>
                    <a:solidFill>
                      <a:schemeClr val="bg1">
                        <a:lumMod val="85000"/>
                      </a:schemeClr>
                    </a:solidFill>
                  </a:tcPr>
                </a:tc>
                <a:extLst>
                  <a:ext uri="{0D108BD9-81ED-4DB2-BD59-A6C34878D82A}">
                    <a16:rowId xmlns:a16="http://schemas.microsoft.com/office/drawing/2014/main" val="850381517"/>
                  </a:ext>
                </a:extLst>
              </a:tr>
            </a:tbl>
          </a:graphicData>
        </a:graphic>
      </p:graphicFrame>
      <p:sp>
        <p:nvSpPr>
          <p:cNvPr id="8" name="TextBox 7">
            <a:extLst>
              <a:ext uri="{FF2B5EF4-FFF2-40B4-BE49-F238E27FC236}">
                <a16:creationId xmlns:a16="http://schemas.microsoft.com/office/drawing/2014/main" id="{4E36D5E5-592B-3D75-0044-F9BEA3D11C43}"/>
              </a:ext>
            </a:extLst>
          </p:cNvPr>
          <p:cNvSpPr txBox="1"/>
          <p:nvPr/>
        </p:nvSpPr>
        <p:spPr>
          <a:xfrm>
            <a:off x="9671050" y="1800111"/>
            <a:ext cx="5117068" cy="1200329"/>
          </a:xfrm>
          <a:prstGeom prst="rect">
            <a:avLst/>
          </a:prstGeom>
          <a:noFill/>
        </p:spPr>
        <p:txBody>
          <a:bodyPr wrap="square" rtlCol="0">
            <a:spAutoFit/>
          </a:bodyPr>
          <a:lstStyle/>
          <a:p>
            <a:r>
              <a:rPr lang="en-US" b="1" dirty="0">
                <a:latin typeface="Arial "/>
              </a:rPr>
              <a:t>Factors to Consider – Fall 2023</a:t>
            </a:r>
          </a:p>
          <a:p>
            <a:r>
              <a:rPr lang="en-US" dirty="0">
                <a:latin typeface="Arial "/>
              </a:rPr>
              <a:t>(-)Increased US oil production</a:t>
            </a:r>
          </a:p>
          <a:p>
            <a:r>
              <a:rPr lang="en-US" dirty="0">
                <a:latin typeface="Arial "/>
              </a:rPr>
              <a:t>(+) increased OPEC cuts</a:t>
            </a:r>
          </a:p>
          <a:p>
            <a:r>
              <a:rPr lang="en-US" dirty="0">
                <a:latin typeface="Arial "/>
              </a:rPr>
              <a:t>(+) War in the Middle East</a:t>
            </a:r>
          </a:p>
        </p:txBody>
      </p:sp>
    </p:spTree>
    <p:extLst>
      <p:ext uri="{BB962C8B-B14F-4D97-AF65-F5344CB8AC3E}">
        <p14:creationId xmlns:p14="http://schemas.microsoft.com/office/powerpoint/2010/main" val="28693839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46CC313-57C1-3425-0704-44A8989BA34B}"/>
              </a:ext>
            </a:extLst>
          </p:cNvPr>
          <p:cNvSpPr txBox="1"/>
          <p:nvPr/>
        </p:nvSpPr>
        <p:spPr>
          <a:xfrm>
            <a:off x="527051" y="1707755"/>
            <a:ext cx="7537450" cy="1754326"/>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The technology sector is comprised of businesses that revolve around the selling of goods and services in electronic, software, computers, artificial intelligence, and other industries related to information technology. The 3 main industries in the technology sector are: software and services, semiconductor and semiconductor equipment, and technology hardware and equipment </a:t>
            </a:r>
          </a:p>
        </p:txBody>
      </p:sp>
      <p:graphicFrame>
        <p:nvGraphicFramePr>
          <p:cNvPr id="6" name="Table 5">
            <a:extLst>
              <a:ext uri="{FF2B5EF4-FFF2-40B4-BE49-F238E27FC236}">
                <a16:creationId xmlns:a16="http://schemas.microsoft.com/office/drawing/2014/main" id="{15950817-DFB1-A03B-E403-913BA335CAE5}"/>
              </a:ext>
            </a:extLst>
          </p:cNvPr>
          <p:cNvGraphicFramePr>
            <a:graphicFrameLocks noGrp="1"/>
          </p:cNvGraphicFramePr>
          <p:nvPr>
            <p:extLst>
              <p:ext uri="{D42A27DB-BD31-4B8C-83A1-F6EECF244321}">
                <p14:modId xmlns:p14="http://schemas.microsoft.com/office/powerpoint/2010/main" val="289407333"/>
              </p:ext>
            </p:extLst>
          </p:nvPr>
        </p:nvGraphicFramePr>
        <p:xfrm>
          <a:off x="438603" y="4144803"/>
          <a:ext cx="8915399" cy="2828925"/>
        </p:xfrm>
        <a:graphic>
          <a:graphicData uri="http://schemas.openxmlformats.org/drawingml/2006/table">
            <a:tbl>
              <a:tblPr>
                <a:tableStyleId>{5C22544A-7EE6-4342-B048-85BDC9FD1C3A}</a:tableStyleId>
              </a:tblPr>
              <a:tblGrid>
                <a:gridCol w="6122833">
                  <a:extLst>
                    <a:ext uri="{9D8B030D-6E8A-4147-A177-3AD203B41FA5}">
                      <a16:colId xmlns:a16="http://schemas.microsoft.com/office/drawing/2014/main" val="3897143474"/>
                    </a:ext>
                  </a:extLst>
                </a:gridCol>
                <a:gridCol w="161225">
                  <a:extLst>
                    <a:ext uri="{9D8B030D-6E8A-4147-A177-3AD203B41FA5}">
                      <a16:colId xmlns:a16="http://schemas.microsoft.com/office/drawing/2014/main" val="1226458407"/>
                    </a:ext>
                  </a:extLst>
                </a:gridCol>
                <a:gridCol w="2631341">
                  <a:extLst>
                    <a:ext uri="{9D8B030D-6E8A-4147-A177-3AD203B41FA5}">
                      <a16:colId xmlns:a16="http://schemas.microsoft.com/office/drawing/2014/main" val="1160731642"/>
                    </a:ext>
                  </a:extLst>
                </a:gridCol>
              </a:tblGrid>
              <a:tr h="203200">
                <a:tc gridSpan="3">
                  <a:txBody>
                    <a:bodyPr/>
                    <a:lstStyle/>
                    <a:p>
                      <a:pPr algn="ctr" fontAlgn="b"/>
                      <a:r>
                        <a:rPr lang="en-US" sz="2000" u="none" strike="noStrike" dirty="0">
                          <a:solidFill>
                            <a:schemeClr val="bg1"/>
                          </a:solidFill>
                          <a:effectLst/>
                          <a:latin typeface="Arial" panose="020B0604020202020204" pitchFamily="34" charset="0"/>
                          <a:cs typeface="Arial" panose="020B0604020202020204" pitchFamily="34" charset="0"/>
                        </a:rPr>
                        <a:t>Portfolio Contributions</a:t>
                      </a:r>
                      <a:endParaRPr lang="en-US" sz="2000" b="0" i="0" u="none" strike="noStrike" dirty="0">
                        <a:solidFill>
                          <a:schemeClr val="bg1"/>
                        </a:solidFill>
                        <a:effectLst/>
                        <a:latin typeface="Arial" panose="020B0604020202020204" pitchFamily="34" charset="0"/>
                        <a:cs typeface="Arial" panose="020B0604020202020204" pitchFamily="34" charset="0"/>
                      </a:endParaRPr>
                    </a:p>
                  </a:txBody>
                  <a:tcPr marL="9525" marR="9525" marT="9525" marB="0" anchor="b">
                    <a:solidFill>
                      <a:srgbClr val="004E30"/>
                    </a:solidFill>
                  </a:tcPr>
                </a:tc>
                <a:tc hMerge="1">
                  <a:txBody>
                    <a:bodyPr/>
                    <a:lstStyle/>
                    <a:p>
                      <a:pPr algn="l" fontAlgn="b"/>
                      <a:endParaRPr lang="en-US" sz="20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c hMerge="1">
                  <a:txBody>
                    <a:bodyPr/>
                    <a:lstStyle/>
                    <a:p>
                      <a:pPr algn="l" fontAlgn="b"/>
                      <a:endParaRPr lang="en-US" sz="20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1829516898"/>
                  </a:ext>
                </a:extLst>
              </a:tr>
              <a:tr h="203200">
                <a:tc>
                  <a:txBody>
                    <a:bodyPr/>
                    <a:lstStyle/>
                    <a:p>
                      <a:pPr algn="ctr" fontAlgn="b"/>
                      <a:r>
                        <a:rPr lang="en-US" sz="2000" u="none" strike="noStrike" dirty="0">
                          <a:solidFill>
                            <a:schemeClr val="bg1"/>
                          </a:solidFill>
                          <a:effectLst/>
                          <a:latin typeface="Arial" panose="020B0604020202020204" pitchFamily="34" charset="0"/>
                          <a:cs typeface="Arial" panose="020B0604020202020204" pitchFamily="34" charset="0"/>
                        </a:rPr>
                        <a:t>Name</a:t>
                      </a:r>
                      <a:endParaRPr lang="en-US" sz="2000" b="0" i="0" u="none" strike="noStrike" dirty="0">
                        <a:solidFill>
                          <a:schemeClr val="bg1"/>
                        </a:solidFill>
                        <a:effectLst/>
                        <a:latin typeface="Arial" panose="020B0604020202020204" pitchFamily="34" charset="0"/>
                        <a:cs typeface="Arial" panose="020B0604020202020204" pitchFamily="34" charset="0"/>
                      </a:endParaRPr>
                    </a:p>
                  </a:txBody>
                  <a:tcPr marL="9525" marR="9525" marT="9525" marB="0" anchor="b">
                    <a:solidFill>
                      <a:srgbClr val="004E30"/>
                    </a:solidFill>
                  </a:tcPr>
                </a:tc>
                <a:tc>
                  <a:txBody>
                    <a:bodyPr/>
                    <a:lstStyle/>
                    <a:p>
                      <a:pPr algn="ctr" fontAlgn="b"/>
                      <a:r>
                        <a:rPr lang="en-US" sz="2000" u="none" strike="noStrike" dirty="0">
                          <a:solidFill>
                            <a:schemeClr val="bg1"/>
                          </a:solidFill>
                          <a:effectLst/>
                          <a:latin typeface="Arial" panose="020B0604020202020204" pitchFamily="34" charset="0"/>
                          <a:cs typeface="Arial" panose="020B0604020202020204" pitchFamily="34" charset="0"/>
                        </a:rPr>
                        <a:t> </a:t>
                      </a:r>
                      <a:endParaRPr lang="en-US" sz="2000" b="0" i="0" u="none" strike="noStrike" dirty="0">
                        <a:solidFill>
                          <a:schemeClr val="bg1"/>
                        </a:solidFill>
                        <a:effectLst/>
                        <a:latin typeface="Arial" panose="020B0604020202020204" pitchFamily="34" charset="0"/>
                        <a:cs typeface="Arial" panose="020B0604020202020204" pitchFamily="34" charset="0"/>
                      </a:endParaRPr>
                    </a:p>
                  </a:txBody>
                  <a:tcPr marL="9525" marR="9525" marT="9525" marB="0" anchor="b">
                    <a:solidFill>
                      <a:srgbClr val="004E30"/>
                    </a:solidFill>
                  </a:tcPr>
                </a:tc>
                <a:tc>
                  <a:txBody>
                    <a:bodyPr/>
                    <a:lstStyle/>
                    <a:p>
                      <a:pPr algn="ctr" fontAlgn="b"/>
                      <a:r>
                        <a:rPr lang="en-US" sz="2000" u="none" strike="noStrike" dirty="0">
                          <a:solidFill>
                            <a:schemeClr val="bg1"/>
                          </a:solidFill>
                          <a:effectLst/>
                          <a:latin typeface="Arial" panose="020B0604020202020204" pitchFamily="34" charset="0"/>
                          <a:cs typeface="Arial" panose="020B0604020202020204" pitchFamily="34" charset="0"/>
                        </a:rPr>
                        <a:t>Abbreviations</a:t>
                      </a:r>
                      <a:endParaRPr lang="en-US" sz="2000" b="0" i="0" u="none" strike="noStrike" dirty="0">
                        <a:solidFill>
                          <a:schemeClr val="bg1"/>
                        </a:solidFill>
                        <a:effectLst/>
                        <a:latin typeface="Arial" panose="020B0604020202020204" pitchFamily="34" charset="0"/>
                        <a:cs typeface="Arial" panose="020B0604020202020204" pitchFamily="34" charset="0"/>
                      </a:endParaRPr>
                    </a:p>
                  </a:txBody>
                  <a:tcPr marL="9525" marR="9525" marT="9525" marB="0" anchor="b">
                    <a:solidFill>
                      <a:srgbClr val="004E30"/>
                    </a:solidFill>
                  </a:tcPr>
                </a:tc>
                <a:extLst>
                  <a:ext uri="{0D108BD9-81ED-4DB2-BD59-A6C34878D82A}">
                    <a16:rowId xmlns:a16="http://schemas.microsoft.com/office/drawing/2014/main" val="4043786744"/>
                  </a:ext>
                </a:extLst>
              </a:tr>
              <a:tr h="0">
                <a:tc>
                  <a:txBody>
                    <a:bodyPr/>
                    <a:lstStyle/>
                    <a:p>
                      <a:pPr algn="l" fontAlgn="b"/>
                      <a:r>
                        <a:rPr lang="en-US" sz="2000" u="none" strike="noStrike" dirty="0">
                          <a:effectLst/>
                          <a:latin typeface="Arial" panose="020B0604020202020204" pitchFamily="34" charset="0"/>
                          <a:cs typeface="Arial" panose="020B0604020202020204" pitchFamily="34" charset="0"/>
                        </a:rPr>
                        <a:t>Nvidia Corp</a:t>
                      </a:r>
                      <a:endParaRPr lang="en-US" sz="20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bg1">
                        <a:lumMod val="85000"/>
                      </a:schemeClr>
                    </a:solidFill>
                  </a:tcPr>
                </a:tc>
                <a:tc>
                  <a:txBody>
                    <a:bodyPr/>
                    <a:lstStyle/>
                    <a:p>
                      <a:pPr algn="l" fontAlgn="b"/>
                      <a:r>
                        <a:rPr lang="en-US" sz="2000" u="none" strike="noStrike">
                          <a:effectLst/>
                          <a:latin typeface="Arial" panose="020B0604020202020204" pitchFamily="34" charset="0"/>
                          <a:cs typeface="Arial" panose="020B0604020202020204" pitchFamily="34" charset="0"/>
                        </a:rPr>
                        <a:t> </a:t>
                      </a:r>
                      <a:endParaRPr lang="en-US" sz="20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bg1">
                        <a:lumMod val="85000"/>
                      </a:schemeClr>
                    </a:solidFill>
                  </a:tcPr>
                </a:tc>
                <a:tc>
                  <a:txBody>
                    <a:bodyPr/>
                    <a:lstStyle/>
                    <a:p>
                      <a:pPr algn="l" fontAlgn="b"/>
                      <a:r>
                        <a:rPr lang="en-US" sz="2000" u="none" strike="noStrike">
                          <a:effectLst/>
                          <a:latin typeface="Arial" panose="020B0604020202020204" pitchFamily="34" charset="0"/>
                          <a:cs typeface="Arial" panose="020B0604020202020204" pitchFamily="34" charset="0"/>
                        </a:rPr>
                        <a:t>NVDA</a:t>
                      </a:r>
                      <a:endParaRPr lang="en-US" sz="20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bg1">
                        <a:lumMod val="85000"/>
                      </a:schemeClr>
                    </a:solidFill>
                  </a:tcPr>
                </a:tc>
                <a:extLst>
                  <a:ext uri="{0D108BD9-81ED-4DB2-BD59-A6C34878D82A}">
                    <a16:rowId xmlns:a16="http://schemas.microsoft.com/office/drawing/2014/main" val="1398478307"/>
                  </a:ext>
                </a:extLst>
              </a:tr>
              <a:tr h="203200">
                <a:tc>
                  <a:txBody>
                    <a:bodyPr/>
                    <a:lstStyle/>
                    <a:p>
                      <a:pPr algn="l" fontAlgn="b"/>
                      <a:r>
                        <a:rPr lang="en-US" sz="2000" u="none" strike="noStrike" dirty="0">
                          <a:effectLst/>
                          <a:latin typeface="Arial" panose="020B0604020202020204" pitchFamily="34" charset="0"/>
                          <a:cs typeface="Arial" panose="020B0604020202020204" pitchFamily="34" charset="0"/>
                        </a:rPr>
                        <a:t>Microsoft</a:t>
                      </a:r>
                      <a:endParaRPr lang="en-US" sz="20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bg1">
                        <a:lumMod val="85000"/>
                      </a:schemeClr>
                    </a:solidFill>
                  </a:tcPr>
                </a:tc>
                <a:tc>
                  <a:txBody>
                    <a:bodyPr/>
                    <a:lstStyle/>
                    <a:p>
                      <a:pPr algn="l" fontAlgn="b"/>
                      <a:r>
                        <a:rPr lang="en-US" sz="2000" u="none" strike="noStrike">
                          <a:effectLst/>
                          <a:latin typeface="Arial" panose="020B0604020202020204" pitchFamily="34" charset="0"/>
                          <a:cs typeface="Arial" panose="020B0604020202020204" pitchFamily="34" charset="0"/>
                        </a:rPr>
                        <a:t> </a:t>
                      </a:r>
                      <a:endParaRPr lang="en-US" sz="20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bg1">
                        <a:lumMod val="85000"/>
                      </a:schemeClr>
                    </a:solidFill>
                  </a:tcPr>
                </a:tc>
                <a:tc>
                  <a:txBody>
                    <a:bodyPr/>
                    <a:lstStyle/>
                    <a:p>
                      <a:pPr algn="l" fontAlgn="b"/>
                      <a:r>
                        <a:rPr lang="en-US" sz="2000" u="none" strike="noStrike">
                          <a:effectLst/>
                          <a:latin typeface="Arial" panose="020B0604020202020204" pitchFamily="34" charset="0"/>
                          <a:cs typeface="Arial" panose="020B0604020202020204" pitchFamily="34" charset="0"/>
                        </a:rPr>
                        <a:t>MSFT</a:t>
                      </a:r>
                      <a:endParaRPr lang="en-US" sz="20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bg1">
                        <a:lumMod val="85000"/>
                      </a:schemeClr>
                    </a:solidFill>
                  </a:tcPr>
                </a:tc>
                <a:extLst>
                  <a:ext uri="{0D108BD9-81ED-4DB2-BD59-A6C34878D82A}">
                    <a16:rowId xmlns:a16="http://schemas.microsoft.com/office/drawing/2014/main" val="2276131777"/>
                  </a:ext>
                </a:extLst>
              </a:tr>
              <a:tr h="203200">
                <a:tc>
                  <a:txBody>
                    <a:bodyPr/>
                    <a:lstStyle/>
                    <a:p>
                      <a:pPr algn="l" fontAlgn="b"/>
                      <a:r>
                        <a:rPr lang="en-US" sz="2000" u="none" strike="noStrike" dirty="0">
                          <a:effectLst/>
                          <a:latin typeface="Arial" panose="020B0604020202020204" pitchFamily="34" charset="0"/>
                          <a:cs typeface="Arial" panose="020B0604020202020204" pitchFamily="34" charset="0"/>
                        </a:rPr>
                        <a:t>Sony Group Corp</a:t>
                      </a:r>
                      <a:endParaRPr lang="en-US" sz="20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bg1">
                        <a:lumMod val="85000"/>
                      </a:schemeClr>
                    </a:solidFill>
                  </a:tcPr>
                </a:tc>
                <a:tc>
                  <a:txBody>
                    <a:bodyPr/>
                    <a:lstStyle/>
                    <a:p>
                      <a:pPr algn="l" fontAlgn="b"/>
                      <a:r>
                        <a:rPr lang="en-US" sz="2000" u="none" strike="noStrike">
                          <a:effectLst/>
                          <a:latin typeface="Arial" panose="020B0604020202020204" pitchFamily="34" charset="0"/>
                          <a:cs typeface="Arial" panose="020B0604020202020204" pitchFamily="34" charset="0"/>
                        </a:rPr>
                        <a:t> </a:t>
                      </a:r>
                      <a:endParaRPr lang="en-US" sz="20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bg1">
                        <a:lumMod val="85000"/>
                      </a:schemeClr>
                    </a:solidFill>
                  </a:tcPr>
                </a:tc>
                <a:tc>
                  <a:txBody>
                    <a:bodyPr/>
                    <a:lstStyle/>
                    <a:p>
                      <a:pPr algn="l" fontAlgn="b"/>
                      <a:r>
                        <a:rPr lang="en-US" sz="2000" u="none" strike="noStrike">
                          <a:effectLst/>
                          <a:latin typeface="Arial" panose="020B0604020202020204" pitchFamily="34" charset="0"/>
                          <a:cs typeface="Arial" panose="020B0604020202020204" pitchFamily="34" charset="0"/>
                        </a:rPr>
                        <a:t>Sony </a:t>
                      </a:r>
                      <a:endParaRPr lang="en-US" sz="20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bg1">
                        <a:lumMod val="85000"/>
                      </a:schemeClr>
                    </a:solidFill>
                  </a:tcPr>
                </a:tc>
                <a:extLst>
                  <a:ext uri="{0D108BD9-81ED-4DB2-BD59-A6C34878D82A}">
                    <a16:rowId xmlns:a16="http://schemas.microsoft.com/office/drawing/2014/main" val="3913440200"/>
                  </a:ext>
                </a:extLst>
              </a:tr>
              <a:tr h="203200">
                <a:tc>
                  <a:txBody>
                    <a:bodyPr/>
                    <a:lstStyle/>
                    <a:p>
                      <a:pPr algn="l" fontAlgn="b"/>
                      <a:r>
                        <a:rPr lang="en-US" sz="2000" u="none" strike="noStrike" dirty="0">
                          <a:effectLst/>
                          <a:latin typeface="Arial" panose="020B0604020202020204" pitchFamily="34" charset="0"/>
                          <a:cs typeface="Arial" panose="020B0604020202020204" pitchFamily="34" charset="0"/>
                        </a:rPr>
                        <a:t>Adyen NV</a:t>
                      </a:r>
                      <a:endParaRPr lang="en-US" sz="20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bg1">
                        <a:lumMod val="85000"/>
                      </a:schemeClr>
                    </a:solidFill>
                  </a:tcPr>
                </a:tc>
                <a:tc>
                  <a:txBody>
                    <a:bodyPr/>
                    <a:lstStyle/>
                    <a:p>
                      <a:pPr algn="l" fontAlgn="b"/>
                      <a:r>
                        <a:rPr lang="en-US" sz="2000" u="none" strike="noStrike">
                          <a:effectLst/>
                          <a:latin typeface="Arial" panose="020B0604020202020204" pitchFamily="34" charset="0"/>
                          <a:cs typeface="Arial" panose="020B0604020202020204" pitchFamily="34" charset="0"/>
                        </a:rPr>
                        <a:t> </a:t>
                      </a:r>
                      <a:endParaRPr lang="en-US" sz="20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bg1">
                        <a:lumMod val="85000"/>
                      </a:schemeClr>
                    </a:solidFill>
                  </a:tcPr>
                </a:tc>
                <a:tc>
                  <a:txBody>
                    <a:bodyPr/>
                    <a:lstStyle/>
                    <a:p>
                      <a:pPr algn="l" fontAlgn="b"/>
                      <a:r>
                        <a:rPr lang="en-US" sz="2000" u="none" strike="noStrike" dirty="0">
                          <a:effectLst/>
                          <a:latin typeface="Arial" panose="020B0604020202020204" pitchFamily="34" charset="0"/>
                          <a:cs typeface="Arial" panose="020B0604020202020204" pitchFamily="34" charset="0"/>
                        </a:rPr>
                        <a:t>ADYEN</a:t>
                      </a:r>
                      <a:endParaRPr lang="en-US" sz="20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bg1">
                        <a:lumMod val="85000"/>
                      </a:schemeClr>
                    </a:solidFill>
                  </a:tcPr>
                </a:tc>
                <a:extLst>
                  <a:ext uri="{0D108BD9-81ED-4DB2-BD59-A6C34878D82A}">
                    <a16:rowId xmlns:a16="http://schemas.microsoft.com/office/drawing/2014/main" val="4175397145"/>
                  </a:ext>
                </a:extLst>
              </a:tr>
              <a:tr h="203200">
                <a:tc>
                  <a:txBody>
                    <a:bodyPr/>
                    <a:lstStyle/>
                    <a:p>
                      <a:pPr algn="l" fontAlgn="b"/>
                      <a:r>
                        <a:rPr lang="en-US" sz="2000" u="none" strike="noStrike" dirty="0">
                          <a:effectLst/>
                          <a:latin typeface="Arial" panose="020B0604020202020204" pitchFamily="34" charset="0"/>
                          <a:cs typeface="Arial" panose="020B0604020202020204" pitchFamily="34" charset="0"/>
                        </a:rPr>
                        <a:t>Qualcomm</a:t>
                      </a:r>
                      <a:endParaRPr lang="en-US" sz="20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bg1">
                        <a:lumMod val="85000"/>
                      </a:schemeClr>
                    </a:solidFill>
                  </a:tcPr>
                </a:tc>
                <a:tc>
                  <a:txBody>
                    <a:bodyPr/>
                    <a:lstStyle/>
                    <a:p>
                      <a:pPr algn="l" fontAlgn="b"/>
                      <a:r>
                        <a:rPr lang="en-US" sz="2000" u="none" strike="noStrike">
                          <a:effectLst/>
                          <a:latin typeface="Arial" panose="020B0604020202020204" pitchFamily="34" charset="0"/>
                          <a:cs typeface="Arial" panose="020B0604020202020204" pitchFamily="34" charset="0"/>
                        </a:rPr>
                        <a:t> </a:t>
                      </a:r>
                      <a:endParaRPr lang="en-US" sz="20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bg1">
                        <a:lumMod val="85000"/>
                      </a:schemeClr>
                    </a:solidFill>
                  </a:tcPr>
                </a:tc>
                <a:tc>
                  <a:txBody>
                    <a:bodyPr/>
                    <a:lstStyle/>
                    <a:p>
                      <a:pPr algn="l" fontAlgn="b"/>
                      <a:r>
                        <a:rPr lang="en-US" sz="2000" u="none" strike="noStrike" dirty="0">
                          <a:effectLst/>
                          <a:latin typeface="Arial" panose="020B0604020202020204" pitchFamily="34" charset="0"/>
                          <a:cs typeface="Arial" panose="020B0604020202020204" pitchFamily="34" charset="0"/>
                        </a:rPr>
                        <a:t>QCOM</a:t>
                      </a:r>
                      <a:endParaRPr lang="en-US" sz="20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bg1">
                        <a:lumMod val="85000"/>
                      </a:schemeClr>
                    </a:solidFill>
                  </a:tcPr>
                </a:tc>
                <a:extLst>
                  <a:ext uri="{0D108BD9-81ED-4DB2-BD59-A6C34878D82A}">
                    <a16:rowId xmlns:a16="http://schemas.microsoft.com/office/drawing/2014/main" val="879323325"/>
                  </a:ext>
                </a:extLst>
              </a:tr>
              <a:tr h="203200">
                <a:tc>
                  <a:txBody>
                    <a:bodyPr/>
                    <a:lstStyle/>
                    <a:p>
                      <a:pPr algn="l" fontAlgn="b"/>
                      <a:r>
                        <a:rPr lang="en-US" sz="2000" u="none" strike="noStrike">
                          <a:effectLst/>
                          <a:latin typeface="Arial" panose="020B0604020202020204" pitchFamily="34" charset="0"/>
                          <a:cs typeface="Arial" panose="020B0604020202020204" pitchFamily="34" charset="0"/>
                        </a:rPr>
                        <a:t>PayPal Holdings Inc</a:t>
                      </a:r>
                      <a:endParaRPr lang="en-US" sz="20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bg1">
                        <a:lumMod val="85000"/>
                      </a:schemeClr>
                    </a:solidFill>
                  </a:tcPr>
                </a:tc>
                <a:tc>
                  <a:txBody>
                    <a:bodyPr/>
                    <a:lstStyle/>
                    <a:p>
                      <a:pPr algn="l" fontAlgn="b"/>
                      <a:r>
                        <a:rPr lang="en-US" sz="2000" u="none" strike="noStrike">
                          <a:effectLst/>
                          <a:latin typeface="Arial" panose="020B0604020202020204" pitchFamily="34" charset="0"/>
                          <a:cs typeface="Arial" panose="020B0604020202020204" pitchFamily="34" charset="0"/>
                        </a:rPr>
                        <a:t> </a:t>
                      </a:r>
                      <a:endParaRPr lang="en-US" sz="20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bg1">
                        <a:lumMod val="85000"/>
                      </a:schemeClr>
                    </a:solidFill>
                  </a:tcPr>
                </a:tc>
                <a:tc>
                  <a:txBody>
                    <a:bodyPr/>
                    <a:lstStyle/>
                    <a:p>
                      <a:pPr algn="l" fontAlgn="b"/>
                      <a:r>
                        <a:rPr lang="en-US" sz="2000" u="none" strike="noStrike" dirty="0">
                          <a:effectLst/>
                          <a:latin typeface="Arial" panose="020B0604020202020204" pitchFamily="34" charset="0"/>
                          <a:cs typeface="Arial" panose="020B0604020202020204" pitchFamily="34" charset="0"/>
                        </a:rPr>
                        <a:t>PYPL</a:t>
                      </a:r>
                      <a:endParaRPr lang="en-US" sz="20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bg1">
                        <a:lumMod val="85000"/>
                      </a:schemeClr>
                    </a:solidFill>
                  </a:tcPr>
                </a:tc>
                <a:extLst>
                  <a:ext uri="{0D108BD9-81ED-4DB2-BD59-A6C34878D82A}">
                    <a16:rowId xmlns:a16="http://schemas.microsoft.com/office/drawing/2014/main" val="1761399713"/>
                  </a:ext>
                </a:extLst>
              </a:tr>
              <a:tr h="203200">
                <a:tc gridSpan="2">
                  <a:txBody>
                    <a:bodyPr/>
                    <a:lstStyle/>
                    <a:p>
                      <a:pPr algn="l" fontAlgn="b"/>
                      <a:r>
                        <a:rPr lang="en-US" sz="2000" u="none" strike="noStrike" dirty="0">
                          <a:effectLst/>
                          <a:latin typeface="Arial" panose="020B0604020202020204" pitchFamily="34" charset="0"/>
                          <a:cs typeface="Arial" panose="020B0604020202020204" pitchFamily="34" charset="0"/>
                        </a:rPr>
                        <a:t>Technology Select Sector SPDR </a:t>
                      </a:r>
                      <a:r>
                        <a:rPr lang="en-US" sz="2000" u="none" strike="noStrike" dirty="0" err="1">
                          <a:effectLst/>
                          <a:latin typeface="Arial" panose="020B0604020202020204" pitchFamily="34" charset="0"/>
                          <a:cs typeface="Arial" panose="020B0604020202020204" pitchFamily="34" charset="0"/>
                        </a:rPr>
                        <a:t>etf</a:t>
                      </a:r>
                      <a:endParaRPr lang="en-US" sz="20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bg1">
                        <a:lumMod val="85000"/>
                      </a:schemeClr>
                    </a:solidFill>
                  </a:tcPr>
                </a:tc>
                <a:tc hMerge="1">
                  <a:txBody>
                    <a:bodyPr/>
                    <a:lstStyle/>
                    <a:p>
                      <a:endParaRPr lang="en-US"/>
                    </a:p>
                  </a:txBody>
                  <a:tcPr/>
                </a:tc>
                <a:tc>
                  <a:txBody>
                    <a:bodyPr/>
                    <a:lstStyle/>
                    <a:p>
                      <a:pPr algn="l" fontAlgn="b"/>
                      <a:r>
                        <a:rPr lang="en-US" sz="2000" u="none" strike="noStrike" dirty="0">
                          <a:effectLst/>
                          <a:latin typeface="Arial" panose="020B0604020202020204" pitchFamily="34" charset="0"/>
                          <a:cs typeface="Arial" panose="020B0604020202020204" pitchFamily="34" charset="0"/>
                        </a:rPr>
                        <a:t>XLK</a:t>
                      </a:r>
                      <a:endParaRPr lang="en-US" sz="20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bg1">
                        <a:lumMod val="85000"/>
                      </a:schemeClr>
                    </a:solidFill>
                  </a:tcPr>
                </a:tc>
                <a:extLst>
                  <a:ext uri="{0D108BD9-81ED-4DB2-BD59-A6C34878D82A}">
                    <a16:rowId xmlns:a16="http://schemas.microsoft.com/office/drawing/2014/main" val="3421484470"/>
                  </a:ext>
                </a:extLst>
              </a:tr>
            </a:tbl>
          </a:graphicData>
        </a:graphic>
      </p:graphicFrame>
      <p:pic>
        <p:nvPicPr>
          <p:cNvPr id="8" name="Picture 7" descr="A graph of a stock market&#10;&#10;Description automatically generated">
            <a:extLst>
              <a:ext uri="{FF2B5EF4-FFF2-40B4-BE49-F238E27FC236}">
                <a16:creationId xmlns:a16="http://schemas.microsoft.com/office/drawing/2014/main" id="{232627EE-5707-8049-A145-9A0DB923F4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94850" y="3162815"/>
            <a:ext cx="10108209" cy="4713271"/>
          </a:xfrm>
          <a:prstGeom prst="rect">
            <a:avLst/>
          </a:prstGeom>
        </p:spPr>
      </p:pic>
      <p:sp>
        <p:nvSpPr>
          <p:cNvPr id="2" name="TextBox 1">
            <a:extLst>
              <a:ext uri="{FF2B5EF4-FFF2-40B4-BE49-F238E27FC236}">
                <a16:creationId xmlns:a16="http://schemas.microsoft.com/office/drawing/2014/main" id="{AAD6CF46-A29E-8D38-BAD6-16B735D5F01D}"/>
              </a:ext>
            </a:extLst>
          </p:cNvPr>
          <p:cNvSpPr txBox="1"/>
          <p:nvPr/>
        </p:nvSpPr>
        <p:spPr>
          <a:xfrm>
            <a:off x="718563" y="428886"/>
            <a:ext cx="10059902" cy="802848"/>
          </a:xfrm>
          <a:prstGeom prst="rect">
            <a:avLst/>
          </a:prstGeom>
          <a:noFill/>
        </p:spPr>
        <p:txBody>
          <a:bodyPr wrap="square">
            <a:spAutoFit/>
          </a:bodyPr>
          <a:lstStyle/>
          <a:p>
            <a:r>
              <a:rPr lang="en-US" sz="4617" b="1" dirty="0">
                <a:solidFill>
                  <a:srgbClr val="00B485"/>
                </a:solidFill>
                <a:latin typeface="Arial Black" panose="020B0A04020102020204" pitchFamily="34" charset="0"/>
              </a:rPr>
              <a:t>TECHNOLOGY</a:t>
            </a:r>
            <a:endParaRPr lang="en-US" sz="4617" dirty="0">
              <a:solidFill>
                <a:srgbClr val="00B485"/>
              </a:solidFill>
              <a:latin typeface="Arial Black" panose="020B0A04020102020204" pitchFamily="34" charset="0"/>
            </a:endParaRPr>
          </a:p>
        </p:txBody>
      </p:sp>
      <p:graphicFrame>
        <p:nvGraphicFramePr>
          <p:cNvPr id="7" name="Table 6">
            <a:extLst>
              <a:ext uri="{FF2B5EF4-FFF2-40B4-BE49-F238E27FC236}">
                <a16:creationId xmlns:a16="http://schemas.microsoft.com/office/drawing/2014/main" id="{D1993831-0DBC-AEA8-05A5-111E3CDFF159}"/>
              </a:ext>
            </a:extLst>
          </p:cNvPr>
          <p:cNvGraphicFramePr>
            <a:graphicFrameLocks noGrp="1"/>
          </p:cNvGraphicFramePr>
          <p:nvPr>
            <p:extLst>
              <p:ext uri="{D42A27DB-BD31-4B8C-83A1-F6EECF244321}">
                <p14:modId xmlns:p14="http://schemas.microsoft.com/office/powerpoint/2010/main" val="1209529160"/>
              </p:ext>
            </p:extLst>
          </p:nvPr>
        </p:nvGraphicFramePr>
        <p:xfrm>
          <a:off x="1822450" y="8308910"/>
          <a:ext cx="16459201" cy="1091720"/>
        </p:xfrm>
        <a:graphic>
          <a:graphicData uri="http://schemas.openxmlformats.org/drawingml/2006/table">
            <a:tbl>
              <a:tblPr firstRow="1" bandRow="1">
                <a:tableStyleId>{5C22544A-7EE6-4342-B048-85BDC9FD1C3A}</a:tableStyleId>
              </a:tblPr>
              <a:tblGrid>
                <a:gridCol w="2364305">
                  <a:extLst>
                    <a:ext uri="{9D8B030D-6E8A-4147-A177-3AD203B41FA5}">
                      <a16:colId xmlns:a16="http://schemas.microsoft.com/office/drawing/2014/main" val="3722785916"/>
                    </a:ext>
                  </a:extLst>
                </a:gridCol>
                <a:gridCol w="2364305">
                  <a:extLst>
                    <a:ext uri="{9D8B030D-6E8A-4147-A177-3AD203B41FA5}">
                      <a16:colId xmlns:a16="http://schemas.microsoft.com/office/drawing/2014/main" val="3854535571"/>
                    </a:ext>
                  </a:extLst>
                </a:gridCol>
                <a:gridCol w="2364305">
                  <a:extLst>
                    <a:ext uri="{9D8B030D-6E8A-4147-A177-3AD203B41FA5}">
                      <a16:colId xmlns:a16="http://schemas.microsoft.com/office/drawing/2014/main" val="1405978035"/>
                    </a:ext>
                  </a:extLst>
                </a:gridCol>
                <a:gridCol w="2364305">
                  <a:extLst>
                    <a:ext uri="{9D8B030D-6E8A-4147-A177-3AD203B41FA5}">
                      <a16:colId xmlns:a16="http://schemas.microsoft.com/office/drawing/2014/main" val="4160718639"/>
                    </a:ext>
                  </a:extLst>
                </a:gridCol>
                <a:gridCol w="2364305">
                  <a:extLst>
                    <a:ext uri="{9D8B030D-6E8A-4147-A177-3AD203B41FA5}">
                      <a16:colId xmlns:a16="http://schemas.microsoft.com/office/drawing/2014/main" val="3647664255"/>
                    </a:ext>
                  </a:extLst>
                </a:gridCol>
                <a:gridCol w="2364305">
                  <a:extLst>
                    <a:ext uri="{9D8B030D-6E8A-4147-A177-3AD203B41FA5}">
                      <a16:colId xmlns:a16="http://schemas.microsoft.com/office/drawing/2014/main" val="3617908460"/>
                    </a:ext>
                  </a:extLst>
                </a:gridCol>
                <a:gridCol w="2273371">
                  <a:extLst>
                    <a:ext uri="{9D8B030D-6E8A-4147-A177-3AD203B41FA5}">
                      <a16:colId xmlns:a16="http://schemas.microsoft.com/office/drawing/2014/main" val="2530116791"/>
                    </a:ext>
                  </a:extLst>
                </a:gridCol>
              </a:tblGrid>
              <a:tr h="478946">
                <a:tc>
                  <a:txBody>
                    <a:bodyPr/>
                    <a:lstStyle/>
                    <a:p>
                      <a:pPr algn="ctr" fontAlgn="b"/>
                      <a:r>
                        <a:rPr lang="en-US" sz="1800" b="0" dirty="0">
                          <a:effectLst/>
                          <a:latin typeface="Arial  "/>
                        </a:rPr>
                        <a:t>Sector</a:t>
                      </a:r>
                    </a:p>
                  </a:txBody>
                  <a:tcPr marL="9525" marR="9525" marT="9525" anchor="b">
                    <a:lnL w="12700">
                      <a:solidFill>
                        <a:schemeClr val="tx1"/>
                      </a:solidFill>
                    </a:lnL>
                    <a:lnR w="12700">
                      <a:solidFill>
                        <a:schemeClr val="tx1"/>
                      </a:solidFill>
                    </a:lnR>
                    <a:lnT w="12700">
                      <a:solidFill>
                        <a:schemeClr val="tx1"/>
                      </a:solidFill>
                    </a:lnT>
                    <a:lnB w="12700">
                      <a:solidFill>
                        <a:schemeClr val="tx1"/>
                      </a:solidFill>
                    </a:lnB>
                    <a:solidFill>
                      <a:srgbClr val="004E30"/>
                    </a:solidFill>
                  </a:tcPr>
                </a:tc>
                <a:tc>
                  <a:txBody>
                    <a:bodyPr/>
                    <a:lstStyle/>
                    <a:p>
                      <a:pPr algn="ctr" fontAlgn="b"/>
                      <a:r>
                        <a:rPr lang="en-US" sz="1800" b="0" dirty="0">
                          <a:effectLst/>
                          <a:latin typeface="Arial  "/>
                        </a:rPr>
                        <a:t>Initial Position Strategy </a:t>
                      </a:r>
                    </a:p>
                  </a:txBody>
                  <a:tcPr marL="9525" marR="9525" marT="9525" anchor="b">
                    <a:lnL w="12700">
                      <a:solidFill>
                        <a:schemeClr val="tx1"/>
                      </a:solidFill>
                    </a:lnL>
                    <a:lnR w="12700">
                      <a:solidFill>
                        <a:schemeClr val="tx1"/>
                      </a:solidFill>
                    </a:lnR>
                    <a:lnT w="12700">
                      <a:solidFill>
                        <a:schemeClr val="tx1"/>
                      </a:solidFill>
                    </a:lnT>
                    <a:lnB w="12700">
                      <a:solidFill>
                        <a:schemeClr val="tx1"/>
                      </a:solidFill>
                    </a:lnB>
                    <a:solidFill>
                      <a:srgbClr val="004E30"/>
                    </a:solidFill>
                  </a:tcPr>
                </a:tc>
                <a:tc>
                  <a:txBody>
                    <a:bodyPr/>
                    <a:lstStyle/>
                    <a:p>
                      <a:pPr algn="ctr" fontAlgn="b"/>
                      <a:r>
                        <a:rPr lang="en-US" sz="1800" b="0" dirty="0">
                          <a:effectLst/>
                          <a:latin typeface="Arial  "/>
                        </a:rPr>
                        <a:t>Final Position Strategy</a:t>
                      </a:r>
                    </a:p>
                  </a:txBody>
                  <a:tcPr marL="9525" marR="9525" marT="9525" anchor="b">
                    <a:lnL w="12700">
                      <a:solidFill>
                        <a:schemeClr val="tx1"/>
                      </a:solidFill>
                    </a:lnL>
                    <a:lnR w="12700">
                      <a:solidFill>
                        <a:schemeClr val="tx1"/>
                      </a:solidFill>
                    </a:lnR>
                    <a:lnT w="12700">
                      <a:solidFill>
                        <a:schemeClr val="tx1"/>
                      </a:solidFill>
                    </a:lnT>
                    <a:lnB w="12700">
                      <a:solidFill>
                        <a:schemeClr val="tx1"/>
                      </a:solidFill>
                    </a:lnB>
                    <a:solidFill>
                      <a:srgbClr val="004E30"/>
                    </a:solidFill>
                  </a:tcPr>
                </a:tc>
                <a:tc>
                  <a:txBody>
                    <a:bodyPr/>
                    <a:lstStyle/>
                    <a:p>
                      <a:pPr algn="ctr" fontAlgn="b"/>
                      <a:r>
                        <a:rPr lang="en-US" sz="1800" b="0" dirty="0">
                          <a:effectLst/>
                          <a:latin typeface="Arial  "/>
                        </a:rPr>
                        <a:t>Target</a:t>
                      </a:r>
                    </a:p>
                  </a:txBody>
                  <a:tcPr marL="9525" marR="9525" marT="9525" anchor="b">
                    <a:lnL w="12700">
                      <a:solidFill>
                        <a:schemeClr val="tx1"/>
                      </a:solidFill>
                    </a:lnL>
                    <a:lnR w="12700">
                      <a:solidFill>
                        <a:schemeClr val="tx1"/>
                      </a:solidFill>
                    </a:lnR>
                    <a:lnT w="12700">
                      <a:solidFill>
                        <a:schemeClr val="tx1"/>
                      </a:solidFill>
                    </a:lnT>
                    <a:lnB w="12700">
                      <a:solidFill>
                        <a:schemeClr val="tx1"/>
                      </a:solidFill>
                    </a:lnB>
                    <a:solidFill>
                      <a:srgbClr val="004E30"/>
                    </a:solidFill>
                  </a:tcPr>
                </a:tc>
                <a:tc>
                  <a:txBody>
                    <a:bodyPr/>
                    <a:lstStyle/>
                    <a:p>
                      <a:pPr algn="ctr" fontAlgn="b"/>
                      <a:r>
                        <a:rPr lang="en-US" sz="1800" b="0" dirty="0">
                          <a:effectLst/>
                          <a:latin typeface="Arial  "/>
                        </a:rPr>
                        <a:t>S&amp;P Contribution</a:t>
                      </a:r>
                    </a:p>
                  </a:txBody>
                  <a:tcPr marL="9525" marR="9525" marT="9525" anchor="b">
                    <a:lnL w="12700">
                      <a:solidFill>
                        <a:schemeClr val="tx1"/>
                      </a:solidFill>
                    </a:lnL>
                    <a:lnR w="12700">
                      <a:solidFill>
                        <a:schemeClr val="tx1"/>
                      </a:solidFill>
                    </a:lnR>
                    <a:lnT w="12700">
                      <a:solidFill>
                        <a:schemeClr val="tx1"/>
                      </a:solidFill>
                    </a:lnT>
                    <a:lnB w="12700">
                      <a:solidFill>
                        <a:schemeClr val="tx1"/>
                      </a:solidFill>
                    </a:lnB>
                    <a:solidFill>
                      <a:srgbClr val="004E30"/>
                    </a:solidFill>
                  </a:tcPr>
                </a:tc>
                <a:tc>
                  <a:txBody>
                    <a:bodyPr/>
                    <a:lstStyle/>
                    <a:p>
                      <a:pPr algn="ctr" fontAlgn="b"/>
                      <a:r>
                        <a:rPr lang="en-US" sz="1800" b="0" dirty="0">
                          <a:effectLst/>
                          <a:latin typeface="Arial  "/>
                        </a:rPr>
                        <a:t>Portfolio Contribution</a:t>
                      </a:r>
                    </a:p>
                  </a:txBody>
                  <a:tcPr marL="9525" marR="9525" marT="9525" anchor="b">
                    <a:lnL w="12700">
                      <a:solidFill>
                        <a:schemeClr val="tx1"/>
                      </a:solidFill>
                    </a:lnL>
                    <a:lnR w="12700">
                      <a:solidFill>
                        <a:schemeClr val="tx1"/>
                      </a:solidFill>
                    </a:lnR>
                    <a:lnT w="12700">
                      <a:solidFill>
                        <a:schemeClr val="tx1"/>
                      </a:solidFill>
                    </a:lnT>
                    <a:lnB w="12700">
                      <a:solidFill>
                        <a:schemeClr val="tx1"/>
                      </a:solidFill>
                    </a:lnB>
                    <a:solidFill>
                      <a:srgbClr val="004E30"/>
                    </a:solidFill>
                  </a:tcPr>
                </a:tc>
                <a:tc>
                  <a:txBody>
                    <a:bodyPr/>
                    <a:lstStyle/>
                    <a:p>
                      <a:pPr algn="ctr" fontAlgn="b"/>
                      <a:r>
                        <a:rPr lang="en-US" sz="1800" b="0" dirty="0">
                          <a:effectLst/>
                          <a:latin typeface="Arial  "/>
                        </a:rPr>
                        <a:t>YTD Performance</a:t>
                      </a:r>
                    </a:p>
                  </a:txBody>
                  <a:tcPr marL="9525" marR="9525" marT="9525" anchor="b">
                    <a:lnL w="12700">
                      <a:solidFill>
                        <a:schemeClr val="tx1"/>
                      </a:solidFill>
                    </a:lnL>
                    <a:lnR w="12700">
                      <a:solidFill>
                        <a:schemeClr val="tx1"/>
                      </a:solidFill>
                    </a:lnR>
                    <a:lnT w="12700">
                      <a:solidFill>
                        <a:schemeClr val="tx1"/>
                      </a:solidFill>
                    </a:lnT>
                    <a:lnB w="12700">
                      <a:solidFill>
                        <a:schemeClr val="tx1"/>
                      </a:solidFill>
                    </a:lnB>
                    <a:solidFill>
                      <a:srgbClr val="004E30"/>
                    </a:solidFill>
                  </a:tcPr>
                </a:tc>
                <a:extLst>
                  <a:ext uri="{0D108BD9-81ED-4DB2-BD59-A6C34878D82A}">
                    <a16:rowId xmlns:a16="http://schemas.microsoft.com/office/drawing/2014/main" val="1953025683"/>
                  </a:ext>
                </a:extLst>
              </a:tr>
              <a:tr h="487835">
                <a:tc>
                  <a:txBody>
                    <a:bodyPr/>
                    <a:lstStyle/>
                    <a:p>
                      <a:pPr algn="ctr" fontAlgn="b"/>
                      <a:r>
                        <a:rPr lang="en-US" sz="1600" b="0" dirty="0">
                          <a:effectLst/>
                          <a:latin typeface="Arial  "/>
                        </a:rPr>
                        <a:t>Technology</a:t>
                      </a:r>
                    </a:p>
                  </a:txBody>
                  <a:tcPr marL="9525" marR="9525" marT="9525" anchor="b">
                    <a:lnL w="12700">
                      <a:solidFill>
                        <a:schemeClr val="tx1"/>
                      </a:solidFill>
                    </a:lnL>
                    <a:lnR w="12700">
                      <a:solidFill>
                        <a:schemeClr val="tx1"/>
                      </a:solidFill>
                    </a:lnR>
                    <a:lnT w="12700">
                      <a:solidFill>
                        <a:schemeClr val="tx1"/>
                      </a:solidFill>
                    </a:lnT>
                    <a:lnB w="12700">
                      <a:solidFill>
                        <a:schemeClr val="tx1"/>
                      </a:solidFill>
                    </a:lnB>
                    <a:solidFill>
                      <a:schemeClr val="bg1">
                        <a:lumMod val="85000"/>
                      </a:schemeClr>
                    </a:solidFill>
                  </a:tcPr>
                </a:tc>
                <a:tc>
                  <a:txBody>
                    <a:bodyPr/>
                    <a:lstStyle/>
                    <a:p>
                      <a:pPr marL="0" marR="0" lvl="0" indent="0" algn="ctr" defTabSz="914400" eaLnBrk="1" fontAlgn="b" latinLnBrk="0" hangingPunct="1">
                        <a:lnSpc>
                          <a:spcPct val="100000"/>
                        </a:lnSpc>
                        <a:spcBef>
                          <a:spcPts val="0"/>
                        </a:spcBef>
                        <a:spcAft>
                          <a:spcPts val="0"/>
                        </a:spcAft>
                        <a:buClrTx/>
                        <a:buSzTx/>
                        <a:buFontTx/>
                        <a:buNone/>
                        <a:tabLst/>
                        <a:defRPr/>
                      </a:pPr>
                      <a:r>
                        <a:rPr lang="en-US" sz="1600" b="0" dirty="0">
                          <a:effectLst/>
                          <a:latin typeface="Arial  "/>
                        </a:rPr>
                        <a:t>Underweight</a:t>
                      </a:r>
                    </a:p>
                  </a:txBody>
                  <a:tcPr marL="9525" marR="9525" marT="9525" anchor="b">
                    <a:lnL w="12700">
                      <a:solidFill>
                        <a:schemeClr val="tx1"/>
                      </a:solidFill>
                    </a:lnL>
                    <a:lnR w="12700">
                      <a:solidFill>
                        <a:schemeClr val="tx1"/>
                      </a:solidFill>
                    </a:lnR>
                    <a:lnT w="12700">
                      <a:solidFill>
                        <a:schemeClr val="tx1"/>
                      </a:solidFill>
                    </a:lnT>
                    <a:lnB w="12700">
                      <a:solidFill>
                        <a:schemeClr val="tx1"/>
                      </a:solidFill>
                    </a:lnB>
                    <a:solidFill>
                      <a:srgbClr val="FF0000"/>
                    </a:solidFill>
                  </a:tcPr>
                </a:tc>
                <a:tc>
                  <a:txBody>
                    <a:bodyPr/>
                    <a:lstStyle/>
                    <a:p>
                      <a:pPr algn="ctr" fontAlgn="b"/>
                      <a:r>
                        <a:rPr lang="en-US" sz="1600" b="0" dirty="0">
                          <a:effectLst/>
                          <a:latin typeface="Arial  "/>
                        </a:rPr>
                        <a:t>Overweight</a:t>
                      </a:r>
                    </a:p>
                  </a:txBody>
                  <a:tcPr marL="9525" marR="9525" marT="9525" anchor="b">
                    <a:lnL w="12700">
                      <a:solidFill>
                        <a:schemeClr val="tx1"/>
                      </a:solidFill>
                    </a:lnL>
                    <a:lnR w="12700">
                      <a:solidFill>
                        <a:schemeClr val="tx1"/>
                      </a:solidFill>
                    </a:lnR>
                    <a:lnT w="12700">
                      <a:solidFill>
                        <a:schemeClr val="tx1"/>
                      </a:solidFill>
                    </a:lnT>
                    <a:lnB w="12700">
                      <a:solidFill>
                        <a:schemeClr val="tx1"/>
                      </a:solidFill>
                    </a:lnB>
                    <a:solidFill>
                      <a:srgbClr val="FFFF00"/>
                    </a:solidFill>
                  </a:tcPr>
                </a:tc>
                <a:tc>
                  <a:txBody>
                    <a:bodyPr/>
                    <a:lstStyle/>
                    <a:p>
                      <a:pPr algn="ctr" fontAlgn="b"/>
                      <a:r>
                        <a:rPr lang="en-US" sz="1600" b="0" dirty="0">
                          <a:effectLst/>
                          <a:latin typeface="Arial  "/>
                        </a:rPr>
                        <a:t>28%</a:t>
                      </a:r>
                    </a:p>
                  </a:txBody>
                  <a:tcPr marL="9525" marR="9525" marT="9525" anchor="b">
                    <a:lnL w="12700">
                      <a:solidFill>
                        <a:schemeClr val="tx1"/>
                      </a:solidFill>
                    </a:lnL>
                    <a:lnR w="12700">
                      <a:solidFill>
                        <a:schemeClr val="tx1"/>
                      </a:solidFill>
                    </a:lnR>
                    <a:lnT w="12700">
                      <a:solidFill>
                        <a:schemeClr val="tx1"/>
                      </a:solidFill>
                    </a:lnT>
                    <a:lnB w="12700">
                      <a:solidFill>
                        <a:schemeClr val="tx1"/>
                      </a:solidFill>
                    </a:lnB>
                    <a:solidFill>
                      <a:schemeClr val="bg1">
                        <a:lumMod val="85000"/>
                      </a:schemeClr>
                    </a:solidFill>
                  </a:tcPr>
                </a:tc>
                <a:tc>
                  <a:txBody>
                    <a:bodyPr/>
                    <a:lstStyle/>
                    <a:p>
                      <a:pPr algn="ctr" fontAlgn="b"/>
                      <a:r>
                        <a:rPr lang="en-US" sz="1600" b="0" dirty="0">
                          <a:effectLst/>
                          <a:latin typeface="Arial  "/>
                        </a:rPr>
                        <a:t>28.78%</a:t>
                      </a:r>
                    </a:p>
                  </a:txBody>
                  <a:tcPr marL="9525" marR="9525" marT="9525" anchor="b">
                    <a:lnL w="12700">
                      <a:solidFill>
                        <a:schemeClr val="tx1"/>
                      </a:solidFill>
                    </a:lnL>
                    <a:lnR w="12700">
                      <a:solidFill>
                        <a:schemeClr val="tx1"/>
                      </a:solidFill>
                    </a:lnR>
                    <a:lnT w="12700">
                      <a:solidFill>
                        <a:schemeClr val="tx1"/>
                      </a:solidFill>
                    </a:lnT>
                    <a:lnB w="12700">
                      <a:solidFill>
                        <a:schemeClr val="tx1"/>
                      </a:solidFill>
                    </a:lnB>
                    <a:solidFill>
                      <a:schemeClr val="bg1">
                        <a:lumMod val="85000"/>
                      </a:schemeClr>
                    </a:solidFill>
                  </a:tcPr>
                </a:tc>
                <a:tc>
                  <a:txBody>
                    <a:bodyPr/>
                    <a:lstStyle/>
                    <a:p>
                      <a:pPr algn="ctr" fontAlgn="b"/>
                      <a:r>
                        <a:rPr lang="en-US" sz="1600" b="0" dirty="0">
                          <a:effectLst/>
                          <a:latin typeface="Arial  "/>
                        </a:rPr>
                        <a:t>31.98%</a:t>
                      </a:r>
                    </a:p>
                  </a:txBody>
                  <a:tcPr marL="9525" marR="9525" marT="9525" anchor="b">
                    <a:lnL w="12700">
                      <a:solidFill>
                        <a:schemeClr val="tx1"/>
                      </a:solidFill>
                    </a:lnL>
                    <a:lnR w="12700">
                      <a:solidFill>
                        <a:schemeClr val="tx1"/>
                      </a:solidFill>
                    </a:lnR>
                    <a:lnT w="12700">
                      <a:solidFill>
                        <a:schemeClr val="tx1"/>
                      </a:solidFill>
                    </a:lnT>
                    <a:lnB w="12700">
                      <a:solidFill>
                        <a:schemeClr val="tx1"/>
                      </a:solidFill>
                    </a:lnB>
                    <a:solidFill>
                      <a:schemeClr val="bg1">
                        <a:lumMod val="85000"/>
                      </a:schemeClr>
                    </a:solidFill>
                  </a:tcPr>
                </a:tc>
                <a:tc>
                  <a:txBody>
                    <a:bodyPr/>
                    <a:lstStyle/>
                    <a:p>
                      <a:pPr algn="ctr" fontAlgn="b"/>
                      <a:r>
                        <a:rPr lang="en-US" sz="1600" b="0" dirty="0">
                          <a:effectLst/>
                          <a:latin typeface="Arial  "/>
                        </a:rPr>
                        <a:t>6.73%</a:t>
                      </a:r>
                    </a:p>
                  </a:txBody>
                  <a:tcPr marL="9525" marR="9525" marT="9525" anchor="b">
                    <a:lnL w="12700">
                      <a:solidFill>
                        <a:schemeClr val="tx1"/>
                      </a:solidFill>
                    </a:lnL>
                    <a:lnR w="12700">
                      <a:solidFill>
                        <a:schemeClr val="tx1"/>
                      </a:solidFill>
                    </a:lnR>
                    <a:lnT w="12700">
                      <a:solidFill>
                        <a:schemeClr val="tx1"/>
                      </a:solidFill>
                    </a:lnT>
                    <a:lnB w="12700">
                      <a:solidFill>
                        <a:schemeClr val="tx1"/>
                      </a:solidFill>
                    </a:lnB>
                    <a:solidFill>
                      <a:schemeClr val="bg1">
                        <a:lumMod val="85000"/>
                      </a:schemeClr>
                    </a:solidFill>
                  </a:tcPr>
                </a:tc>
                <a:extLst>
                  <a:ext uri="{0D108BD9-81ED-4DB2-BD59-A6C34878D82A}">
                    <a16:rowId xmlns:a16="http://schemas.microsoft.com/office/drawing/2014/main" val="850381517"/>
                  </a:ext>
                </a:extLst>
              </a:tr>
            </a:tbl>
          </a:graphicData>
        </a:graphic>
      </p:graphicFrame>
      <p:sp>
        <p:nvSpPr>
          <p:cNvPr id="9" name="TextBox 8">
            <a:extLst>
              <a:ext uri="{FF2B5EF4-FFF2-40B4-BE49-F238E27FC236}">
                <a16:creationId xmlns:a16="http://schemas.microsoft.com/office/drawing/2014/main" id="{43E0D29B-14DE-AE52-A913-0CE447782DCD}"/>
              </a:ext>
            </a:extLst>
          </p:cNvPr>
          <p:cNvSpPr txBox="1"/>
          <p:nvPr/>
        </p:nvSpPr>
        <p:spPr>
          <a:xfrm>
            <a:off x="9442450" y="1800111"/>
            <a:ext cx="5117068" cy="1200329"/>
          </a:xfrm>
          <a:prstGeom prst="rect">
            <a:avLst/>
          </a:prstGeom>
          <a:noFill/>
        </p:spPr>
        <p:txBody>
          <a:bodyPr wrap="square" rtlCol="0">
            <a:spAutoFit/>
          </a:bodyPr>
          <a:lstStyle/>
          <a:p>
            <a:r>
              <a:rPr lang="en-US" b="1" dirty="0">
                <a:latin typeface="Arial "/>
              </a:rPr>
              <a:t>Factors to Consider – Fall 2023</a:t>
            </a:r>
          </a:p>
          <a:p>
            <a:r>
              <a:rPr lang="en-US" dirty="0">
                <a:latin typeface="Arial "/>
              </a:rPr>
              <a:t>(-)Chip bottlenecks</a:t>
            </a:r>
          </a:p>
          <a:p>
            <a:r>
              <a:rPr lang="en-US" dirty="0">
                <a:latin typeface="Arial "/>
              </a:rPr>
              <a:t>(+) AI hype</a:t>
            </a:r>
          </a:p>
          <a:p>
            <a:r>
              <a:rPr lang="en-US" dirty="0">
                <a:latin typeface="Arial "/>
              </a:rPr>
              <a:t>(+) Cloud computing boom</a:t>
            </a:r>
          </a:p>
        </p:txBody>
      </p:sp>
    </p:spTree>
    <p:extLst>
      <p:ext uri="{BB962C8B-B14F-4D97-AF65-F5344CB8AC3E}">
        <p14:creationId xmlns:p14="http://schemas.microsoft.com/office/powerpoint/2010/main" val="42026485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2">
            <a:extLst>
              <a:ext uri="{FF2B5EF4-FFF2-40B4-BE49-F238E27FC236}">
                <a16:creationId xmlns:a16="http://schemas.microsoft.com/office/drawing/2014/main" id="{7B147B0B-439E-B878-27EF-2BC3EBEBB8F6}"/>
              </a:ext>
            </a:extLst>
          </p:cNvPr>
          <p:cNvSpPr>
            <a:spLocks noGrp="1"/>
          </p:cNvSpPr>
          <p:nvPr/>
        </p:nvSpPr>
        <p:spPr>
          <a:xfrm>
            <a:off x="1005205" y="2142855"/>
            <a:ext cx="8485976" cy="7023640"/>
          </a:xfrm>
          <a:prstGeom prst="rect">
            <a:avLst/>
          </a:prstGeom>
        </p:spPr>
        <p:txBody>
          <a:bodyPr lIns="91440" tIns="45720" rIns="91440" bIns="45720" anchor="t"/>
          <a:lstStyle>
            <a:lvl1pPr marL="0" indent="0" algn="l">
              <a:buNone/>
              <a:defRPr sz="3958" b="0" i="0">
                <a:latin typeface="Arial Narrow" panose="020B0604020202020204" pitchFamily="34" charset="0"/>
                <a:ea typeface="+mn-ea"/>
                <a:cs typeface="+mn-cs"/>
              </a:defRPr>
            </a:lvl1pPr>
            <a:lvl2pPr marL="753969" indent="0" algn="ctr">
              <a:buNone/>
              <a:defRPr sz="3298">
                <a:latin typeface="+mn-lt"/>
                <a:ea typeface="+mn-ea"/>
                <a:cs typeface="+mn-cs"/>
              </a:defRPr>
            </a:lvl2pPr>
            <a:lvl3pPr marL="1507937" indent="0" algn="ctr">
              <a:buNone/>
              <a:defRPr sz="2968">
                <a:latin typeface="+mn-lt"/>
                <a:ea typeface="+mn-ea"/>
                <a:cs typeface="+mn-cs"/>
              </a:defRPr>
            </a:lvl3pPr>
            <a:lvl4pPr marL="2261906" indent="0" algn="ctr">
              <a:buNone/>
              <a:defRPr sz="2639">
                <a:latin typeface="+mn-lt"/>
                <a:ea typeface="+mn-ea"/>
                <a:cs typeface="+mn-cs"/>
              </a:defRPr>
            </a:lvl4pPr>
            <a:lvl5pPr marL="3015874" indent="0" algn="ctr">
              <a:buNone/>
              <a:defRPr sz="2639">
                <a:latin typeface="+mn-lt"/>
                <a:ea typeface="+mn-ea"/>
                <a:cs typeface="+mn-cs"/>
              </a:defRPr>
            </a:lvl5pPr>
            <a:lvl6pPr marL="3769843" indent="0" algn="ctr">
              <a:buNone/>
              <a:defRPr sz="2639">
                <a:latin typeface="+mn-lt"/>
                <a:ea typeface="+mn-ea"/>
                <a:cs typeface="+mn-cs"/>
              </a:defRPr>
            </a:lvl6pPr>
            <a:lvl7pPr marL="4523811" indent="0" algn="ctr">
              <a:buNone/>
              <a:defRPr sz="2639">
                <a:latin typeface="+mn-lt"/>
                <a:ea typeface="+mn-ea"/>
                <a:cs typeface="+mn-cs"/>
              </a:defRPr>
            </a:lvl7pPr>
            <a:lvl8pPr marL="5277780" indent="0" algn="ctr">
              <a:buNone/>
              <a:defRPr sz="2639">
                <a:latin typeface="+mn-lt"/>
                <a:ea typeface="+mn-ea"/>
                <a:cs typeface="+mn-cs"/>
              </a:defRPr>
            </a:lvl8pPr>
            <a:lvl9pPr marL="6031748" indent="0" algn="ctr">
              <a:buNone/>
              <a:defRPr sz="2639">
                <a:latin typeface="+mn-lt"/>
                <a:ea typeface="+mn-ea"/>
                <a:cs typeface="+mn-cs"/>
              </a:defRPr>
            </a:lvl9pPr>
          </a:lstStyle>
          <a:p>
            <a:pPr marL="857250" indent="-857250">
              <a:buFont typeface="+mj-lt"/>
              <a:buAutoNum type="romanUcPeriod"/>
            </a:pPr>
            <a:r>
              <a:rPr lang="en-US" sz="3950" dirty="0">
                <a:latin typeface="Arial" panose="020B0604020202020204" pitchFamily="34" charset="0"/>
                <a:cs typeface="Arial" panose="020B0604020202020204" pitchFamily="34" charset="0"/>
              </a:rPr>
              <a:t>Overview</a:t>
            </a:r>
          </a:p>
          <a:p>
            <a:pPr marL="857250" indent="-857250">
              <a:buFont typeface="+mj-lt"/>
              <a:buAutoNum type="romanUcPeriod"/>
            </a:pPr>
            <a:r>
              <a:rPr lang="en-US" sz="3950" dirty="0">
                <a:latin typeface="Arial" panose="020B0604020202020204" pitchFamily="34" charset="0"/>
                <a:cs typeface="Arial" panose="020B0604020202020204" pitchFamily="34" charset="0"/>
              </a:rPr>
              <a:t> Economic Conditions</a:t>
            </a:r>
          </a:p>
          <a:p>
            <a:pPr marL="857250" indent="-857250">
              <a:buFont typeface="+mj-lt"/>
              <a:buAutoNum type="romanUcPeriod"/>
            </a:pPr>
            <a:r>
              <a:rPr lang="en-US" sz="3950" dirty="0">
                <a:latin typeface="Arial" panose="020B0604020202020204" pitchFamily="34" charset="0"/>
                <a:cs typeface="Arial" panose="020B0604020202020204" pitchFamily="34" charset="0"/>
              </a:rPr>
              <a:t>Sector Summaries</a:t>
            </a:r>
          </a:p>
          <a:p>
            <a:pPr marL="857250" indent="-857250">
              <a:buFont typeface="+mj-lt"/>
              <a:buAutoNum type="romanUcPeriod"/>
            </a:pPr>
            <a:r>
              <a:rPr lang="en-US" sz="3950" dirty="0">
                <a:latin typeface="Arial" panose="020B0604020202020204" pitchFamily="34" charset="0"/>
                <a:cs typeface="Arial" panose="020B0604020202020204" pitchFamily="34" charset="0"/>
              </a:rPr>
              <a:t> Portfolio Strategy &amp; Composition</a:t>
            </a:r>
            <a:endParaRPr lang="en-US" sz="3290" dirty="0">
              <a:latin typeface="Arial" panose="020B0604020202020204" pitchFamily="34" charset="0"/>
              <a:cs typeface="Arial" panose="020B0604020202020204" pitchFamily="34" charset="0"/>
            </a:endParaRPr>
          </a:p>
          <a:p>
            <a:pPr marL="1611219" lvl="1" indent="-857250" algn="l">
              <a:buFont typeface="+mj-lt"/>
              <a:buAutoNum type="romanUcPeriod"/>
            </a:pPr>
            <a:r>
              <a:rPr lang="en-US" sz="3950" i="1" dirty="0">
                <a:latin typeface="Arial" panose="020B0604020202020204" pitchFamily="34" charset="0"/>
                <a:cs typeface="Arial" panose="020B0604020202020204" pitchFamily="34" charset="0"/>
              </a:rPr>
              <a:t>Growth</a:t>
            </a:r>
          </a:p>
          <a:p>
            <a:pPr marL="1611219" lvl="1" indent="-857250" algn="l">
              <a:buFont typeface="+mj-lt"/>
              <a:buAutoNum type="romanUcPeriod"/>
            </a:pPr>
            <a:r>
              <a:rPr lang="en-US" sz="3950" i="1" dirty="0">
                <a:latin typeface="Arial" panose="020B0604020202020204" pitchFamily="34" charset="0"/>
                <a:cs typeface="Arial" panose="020B0604020202020204" pitchFamily="34" charset="0"/>
              </a:rPr>
              <a:t>Value</a:t>
            </a:r>
          </a:p>
          <a:p>
            <a:pPr marL="1611219" lvl="1" indent="-857250" algn="l">
              <a:buFont typeface="+mj-lt"/>
              <a:buAutoNum type="romanUcPeriod"/>
            </a:pPr>
            <a:r>
              <a:rPr lang="en-US" sz="3950" i="1" dirty="0">
                <a:latin typeface="Arial" panose="020B0604020202020204" pitchFamily="34" charset="0"/>
                <a:cs typeface="Arial" panose="020B0604020202020204" pitchFamily="34" charset="0"/>
              </a:rPr>
              <a:t>Dividend</a:t>
            </a:r>
          </a:p>
          <a:p>
            <a:pPr marL="857250" indent="-857250">
              <a:buFont typeface="+mj-lt"/>
              <a:buAutoNum type="romanUcPeriod"/>
            </a:pPr>
            <a:r>
              <a:rPr lang="en-US" sz="3950" dirty="0">
                <a:latin typeface="Arial" panose="020B0604020202020204" pitchFamily="34" charset="0"/>
                <a:cs typeface="Arial" panose="020B0604020202020204" pitchFamily="34" charset="0"/>
              </a:rPr>
              <a:t>Risk Analysis</a:t>
            </a:r>
          </a:p>
          <a:p>
            <a:pPr marL="857250" indent="-857250">
              <a:buFont typeface="+mj-lt"/>
              <a:buAutoNum type="romanUcPeriod"/>
            </a:pPr>
            <a:r>
              <a:rPr lang="en-US" sz="3950" dirty="0">
                <a:latin typeface="Arial" panose="020B0604020202020204" pitchFamily="34" charset="0"/>
                <a:cs typeface="Arial" panose="020B0604020202020204" pitchFamily="34" charset="0"/>
              </a:rPr>
              <a:t>Performance Review</a:t>
            </a:r>
          </a:p>
          <a:p>
            <a:pPr marL="857250" indent="-857250">
              <a:buFont typeface="+mj-lt"/>
              <a:buAutoNum type="romanUcPeriod"/>
            </a:pPr>
            <a:r>
              <a:rPr lang="en-US" sz="3950" dirty="0">
                <a:latin typeface="Arial" panose="020B0604020202020204" pitchFamily="34" charset="0"/>
                <a:cs typeface="Arial" panose="020B0604020202020204" pitchFamily="34" charset="0"/>
              </a:rPr>
              <a:t>Student Bios</a:t>
            </a:r>
          </a:p>
          <a:p>
            <a:pPr marL="1611219" lvl="1" indent="-857250" algn="l">
              <a:buFont typeface="+mj-lt"/>
              <a:buAutoNum type="romanUcPeriod"/>
            </a:pPr>
            <a:endParaRPr lang="en-US" sz="3290" dirty="0">
              <a:latin typeface="Arial Narrow"/>
            </a:endParaRPr>
          </a:p>
          <a:p>
            <a:pPr marL="1611219" lvl="1" indent="-857250" algn="l">
              <a:buFont typeface="+mj-lt"/>
              <a:buAutoNum type="romanUcPeriod"/>
            </a:pPr>
            <a:endParaRPr lang="en-US" sz="3290" dirty="0">
              <a:latin typeface="Arial Narrow"/>
            </a:endParaRPr>
          </a:p>
        </p:txBody>
      </p:sp>
      <p:sp>
        <p:nvSpPr>
          <p:cNvPr id="6" name="TextBox 5">
            <a:extLst>
              <a:ext uri="{FF2B5EF4-FFF2-40B4-BE49-F238E27FC236}">
                <a16:creationId xmlns:a16="http://schemas.microsoft.com/office/drawing/2014/main" id="{F89ABB63-57EC-4949-72F1-85E588D90439}"/>
              </a:ext>
            </a:extLst>
          </p:cNvPr>
          <p:cNvSpPr txBox="1"/>
          <p:nvPr/>
        </p:nvSpPr>
        <p:spPr>
          <a:xfrm>
            <a:off x="870962" y="581286"/>
            <a:ext cx="10933687" cy="802848"/>
          </a:xfrm>
          <a:prstGeom prst="rect">
            <a:avLst/>
          </a:prstGeom>
          <a:noFill/>
        </p:spPr>
        <p:txBody>
          <a:bodyPr wrap="square">
            <a:spAutoFit/>
          </a:bodyPr>
          <a:lstStyle/>
          <a:p>
            <a:r>
              <a:rPr lang="en-US" sz="4617" dirty="0">
                <a:solidFill>
                  <a:srgbClr val="00B485"/>
                </a:solidFill>
                <a:latin typeface="Arial Black" panose="020B0A04020102020204" pitchFamily="34" charset="0"/>
              </a:rPr>
              <a:t>TABLE OF CONTENTS</a:t>
            </a:r>
          </a:p>
        </p:txBody>
      </p:sp>
    </p:spTree>
    <p:extLst>
      <p:ext uri="{BB962C8B-B14F-4D97-AF65-F5344CB8AC3E}">
        <p14:creationId xmlns:p14="http://schemas.microsoft.com/office/powerpoint/2010/main" val="116402738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FFD1E8E2-B6B4-E537-011B-0DB072D75EB5}"/>
              </a:ext>
            </a:extLst>
          </p:cNvPr>
          <p:cNvGraphicFramePr>
            <a:graphicFrameLocks noGrp="1"/>
          </p:cNvGraphicFramePr>
          <p:nvPr>
            <p:extLst>
              <p:ext uri="{D42A27DB-BD31-4B8C-83A1-F6EECF244321}">
                <p14:modId xmlns:p14="http://schemas.microsoft.com/office/powerpoint/2010/main" val="3103937496"/>
              </p:ext>
            </p:extLst>
          </p:nvPr>
        </p:nvGraphicFramePr>
        <p:xfrm>
          <a:off x="718563" y="4511675"/>
          <a:ext cx="7620000" cy="3463553"/>
        </p:xfrm>
        <a:graphic>
          <a:graphicData uri="http://schemas.openxmlformats.org/drawingml/2006/table">
            <a:tbl>
              <a:tblPr firstRow="1" bandRow="1">
                <a:tableStyleId>{5C22544A-7EE6-4342-B048-85BDC9FD1C3A}</a:tableStyleId>
              </a:tblPr>
              <a:tblGrid>
                <a:gridCol w="5238750">
                  <a:extLst>
                    <a:ext uri="{9D8B030D-6E8A-4147-A177-3AD203B41FA5}">
                      <a16:colId xmlns:a16="http://schemas.microsoft.com/office/drawing/2014/main" val="690484603"/>
                    </a:ext>
                  </a:extLst>
                </a:gridCol>
                <a:gridCol w="2381250">
                  <a:extLst>
                    <a:ext uri="{9D8B030D-6E8A-4147-A177-3AD203B41FA5}">
                      <a16:colId xmlns:a16="http://schemas.microsoft.com/office/drawing/2014/main" val="663280336"/>
                    </a:ext>
                  </a:extLst>
                </a:gridCol>
              </a:tblGrid>
              <a:tr h="571952">
                <a:tc gridSpan="2">
                  <a:txBody>
                    <a:bodyPr/>
                    <a:lstStyle/>
                    <a:p>
                      <a:pPr algn="ctr" fontAlgn="b"/>
                      <a:r>
                        <a:rPr lang="en-US" sz="1800" b="0" u="none" strike="noStrike" dirty="0">
                          <a:effectLst/>
                          <a:latin typeface="Arial "/>
                        </a:rPr>
                        <a:t>Portfolio Contributions</a:t>
                      </a:r>
                      <a:endParaRPr lang="en-US" sz="1800" b="0" i="0" u="none" strike="noStrike" dirty="0">
                        <a:solidFill>
                          <a:srgbClr val="000000"/>
                        </a:solidFill>
                        <a:effectLst/>
                        <a:latin typeface="Arial "/>
                      </a:endParaRPr>
                    </a:p>
                  </a:txBody>
                  <a:tcPr marL="14289" marR="14289" marT="14289" marB="0" anchor="b">
                    <a:solidFill>
                      <a:srgbClr val="004E30"/>
                    </a:solidFill>
                  </a:tcPr>
                </a:tc>
                <a:tc hMerge="1">
                  <a:txBody>
                    <a:bodyPr/>
                    <a:lstStyle/>
                    <a:p>
                      <a:endParaRPr lang="en-US"/>
                    </a:p>
                  </a:txBody>
                  <a:tcPr/>
                </a:tc>
                <a:extLst>
                  <a:ext uri="{0D108BD9-81ED-4DB2-BD59-A6C34878D82A}">
                    <a16:rowId xmlns:a16="http://schemas.microsoft.com/office/drawing/2014/main" val="188519111"/>
                  </a:ext>
                </a:extLst>
              </a:tr>
              <a:tr h="534923">
                <a:tc>
                  <a:txBody>
                    <a:bodyPr/>
                    <a:lstStyle/>
                    <a:p>
                      <a:pPr algn="ctr" fontAlgn="b"/>
                      <a:r>
                        <a:rPr lang="en-US" sz="1800" b="0" u="none" strike="noStrike" dirty="0">
                          <a:solidFill>
                            <a:schemeClr val="bg1"/>
                          </a:solidFill>
                          <a:effectLst/>
                          <a:latin typeface="Arial "/>
                        </a:rPr>
                        <a:t>Name</a:t>
                      </a:r>
                      <a:endParaRPr lang="en-US" sz="1800" b="0" i="0" u="none" strike="noStrike" dirty="0">
                        <a:solidFill>
                          <a:schemeClr val="bg1"/>
                        </a:solidFill>
                        <a:effectLst/>
                        <a:latin typeface="Arial "/>
                      </a:endParaRPr>
                    </a:p>
                  </a:txBody>
                  <a:tcPr marL="14289" marR="14289" marT="14289" marB="0" anchor="b">
                    <a:solidFill>
                      <a:srgbClr val="004E30"/>
                    </a:solidFill>
                  </a:tcPr>
                </a:tc>
                <a:tc>
                  <a:txBody>
                    <a:bodyPr/>
                    <a:lstStyle/>
                    <a:p>
                      <a:pPr algn="ctr" fontAlgn="b"/>
                      <a:r>
                        <a:rPr lang="en-US" sz="1800" b="0" u="none" strike="noStrike" dirty="0">
                          <a:solidFill>
                            <a:schemeClr val="bg1"/>
                          </a:solidFill>
                          <a:effectLst/>
                          <a:latin typeface="Arial "/>
                        </a:rPr>
                        <a:t>Abbreviation</a:t>
                      </a:r>
                      <a:endParaRPr lang="en-US" sz="1800" b="0" i="0" u="none" strike="noStrike" dirty="0">
                        <a:solidFill>
                          <a:schemeClr val="bg1"/>
                        </a:solidFill>
                        <a:effectLst/>
                        <a:latin typeface="Arial "/>
                      </a:endParaRPr>
                    </a:p>
                  </a:txBody>
                  <a:tcPr marL="14289" marR="14289" marT="14289" marB="0" anchor="b">
                    <a:solidFill>
                      <a:srgbClr val="004E30"/>
                    </a:solidFill>
                  </a:tcPr>
                </a:tc>
                <a:extLst>
                  <a:ext uri="{0D108BD9-81ED-4DB2-BD59-A6C34878D82A}">
                    <a16:rowId xmlns:a16="http://schemas.microsoft.com/office/drawing/2014/main" val="3093889470"/>
                  </a:ext>
                </a:extLst>
              </a:tr>
              <a:tr h="640822">
                <a:tc>
                  <a:txBody>
                    <a:bodyPr/>
                    <a:lstStyle/>
                    <a:p>
                      <a:pPr algn="l" fontAlgn="b"/>
                      <a:r>
                        <a:rPr lang="en-US" sz="1800" b="0" u="none" strike="noStrike" dirty="0">
                          <a:effectLst/>
                          <a:latin typeface="Arial "/>
                        </a:rPr>
                        <a:t>Health Care Select Sector SPDR</a:t>
                      </a:r>
                      <a:endParaRPr lang="en-US" sz="1800" b="0" i="0" u="none" strike="noStrike" dirty="0">
                        <a:solidFill>
                          <a:srgbClr val="000000"/>
                        </a:solidFill>
                        <a:effectLst/>
                        <a:latin typeface="Arial "/>
                      </a:endParaRPr>
                    </a:p>
                  </a:txBody>
                  <a:tcPr marL="14289" marR="14289" marT="14289" marB="0" anchor="b">
                    <a:solidFill>
                      <a:schemeClr val="bg1">
                        <a:lumMod val="85000"/>
                      </a:schemeClr>
                    </a:solidFill>
                  </a:tcPr>
                </a:tc>
                <a:tc>
                  <a:txBody>
                    <a:bodyPr/>
                    <a:lstStyle/>
                    <a:p>
                      <a:pPr algn="l" fontAlgn="b"/>
                      <a:r>
                        <a:rPr lang="en-US" sz="1800" b="0" u="none" strike="noStrike" dirty="0">
                          <a:effectLst/>
                          <a:latin typeface="Arial "/>
                        </a:rPr>
                        <a:t>XLV</a:t>
                      </a:r>
                      <a:endParaRPr lang="en-US" sz="1800" b="0" i="0" u="none" strike="noStrike" dirty="0">
                        <a:solidFill>
                          <a:srgbClr val="000000"/>
                        </a:solidFill>
                        <a:effectLst/>
                        <a:latin typeface="Arial "/>
                      </a:endParaRPr>
                    </a:p>
                  </a:txBody>
                  <a:tcPr marL="14289" marR="14289" marT="14289" marB="0" anchor="b">
                    <a:solidFill>
                      <a:schemeClr val="bg1">
                        <a:lumMod val="85000"/>
                      </a:schemeClr>
                    </a:solidFill>
                  </a:tcPr>
                </a:tc>
                <a:extLst>
                  <a:ext uri="{0D108BD9-81ED-4DB2-BD59-A6C34878D82A}">
                    <a16:rowId xmlns:a16="http://schemas.microsoft.com/office/drawing/2014/main" val="4034286924"/>
                  </a:ext>
                </a:extLst>
              </a:tr>
              <a:tr h="571952">
                <a:tc>
                  <a:txBody>
                    <a:bodyPr/>
                    <a:lstStyle/>
                    <a:p>
                      <a:pPr algn="l" fontAlgn="b"/>
                      <a:r>
                        <a:rPr lang="en-US" sz="1800" b="0" u="none" strike="noStrike" dirty="0">
                          <a:effectLst/>
                          <a:latin typeface="Arial "/>
                        </a:rPr>
                        <a:t>Spok Holdings Inc</a:t>
                      </a:r>
                      <a:endParaRPr lang="en-US" sz="1800" b="0" i="0" u="none" strike="noStrike" dirty="0">
                        <a:solidFill>
                          <a:srgbClr val="000000"/>
                        </a:solidFill>
                        <a:effectLst/>
                        <a:latin typeface="Arial "/>
                      </a:endParaRPr>
                    </a:p>
                  </a:txBody>
                  <a:tcPr marL="14289" marR="14289" marT="14289" marB="0" anchor="b">
                    <a:solidFill>
                      <a:schemeClr val="bg1">
                        <a:lumMod val="85000"/>
                      </a:schemeClr>
                    </a:solidFill>
                  </a:tcPr>
                </a:tc>
                <a:tc>
                  <a:txBody>
                    <a:bodyPr/>
                    <a:lstStyle/>
                    <a:p>
                      <a:pPr algn="l" fontAlgn="b"/>
                      <a:r>
                        <a:rPr lang="en-US" sz="1800" b="0" u="none" strike="noStrike" dirty="0">
                          <a:effectLst/>
                          <a:latin typeface="Arial "/>
                        </a:rPr>
                        <a:t>SPOK</a:t>
                      </a:r>
                      <a:endParaRPr lang="en-US" sz="1800" b="0" i="0" u="none" strike="noStrike" dirty="0">
                        <a:solidFill>
                          <a:srgbClr val="000000"/>
                        </a:solidFill>
                        <a:effectLst/>
                        <a:latin typeface="Arial "/>
                      </a:endParaRPr>
                    </a:p>
                  </a:txBody>
                  <a:tcPr marL="14289" marR="14289" marT="14289" marB="0" anchor="b">
                    <a:solidFill>
                      <a:schemeClr val="bg1">
                        <a:lumMod val="85000"/>
                      </a:schemeClr>
                    </a:solidFill>
                  </a:tcPr>
                </a:tc>
                <a:extLst>
                  <a:ext uri="{0D108BD9-81ED-4DB2-BD59-A6C34878D82A}">
                    <a16:rowId xmlns:a16="http://schemas.microsoft.com/office/drawing/2014/main" val="2114455631"/>
                  </a:ext>
                </a:extLst>
              </a:tr>
              <a:tr h="571952">
                <a:tc>
                  <a:txBody>
                    <a:bodyPr/>
                    <a:lstStyle/>
                    <a:p>
                      <a:pPr algn="l" fontAlgn="b"/>
                      <a:r>
                        <a:rPr lang="en-US" sz="1800" b="0" u="none" strike="noStrike" dirty="0">
                          <a:effectLst/>
                          <a:latin typeface="Arial "/>
                        </a:rPr>
                        <a:t>Vertex Pharmaceuticals Inc</a:t>
                      </a:r>
                      <a:endParaRPr lang="en-US" sz="1800" b="0" i="0" u="none" strike="noStrike" dirty="0">
                        <a:solidFill>
                          <a:srgbClr val="000000"/>
                        </a:solidFill>
                        <a:effectLst/>
                        <a:latin typeface="Arial "/>
                      </a:endParaRPr>
                    </a:p>
                  </a:txBody>
                  <a:tcPr marL="14289" marR="14289" marT="14289" marB="0" anchor="b">
                    <a:solidFill>
                      <a:schemeClr val="bg1">
                        <a:lumMod val="85000"/>
                      </a:schemeClr>
                    </a:solidFill>
                  </a:tcPr>
                </a:tc>
                <a:tc>
                  <a:txBody>
                    <a:bodyPr/>
                    <a:lstStyle/>
                    <a:p>
                      <a:pPr algn="l" fontAlgn="b"/>
                      <a:r>
                        <a:rPr lang="en-US" sz="1800" b="0" u="none" strike="noStrike" dirty="0">
                          <a:effectLst/>
                          <a:latin typeface="Arial "/>
                        </a:rPr>
                        <a:t>VRTX</a:t>
                      </a:r>
                      <a:endParaRPr lang="en-US" sz="1800" b="0" i="0" u="none" strike="noStrike" dirty="0">
                        <a:solidFill>
                          <a:srgbClr val="000000"/>
                        </a:solidFill>
                        <a:effectLst/>
                        <a:latin typeface="Arial "/>
                      </a:endParaRPr>
                    </a:p>
                  </a:txBody>
                  <a:tcPr marL="14289" marR="14289" marT="14289" marB="0" anchor="b">
                    <a:solidFill>
                      <a:schemeClr val="bg1">
                        <a:lumMod val="85000"/>
                      </a:schemeClr>
                    </a:solidFill>
                  </a:tcPr>
                </a:tc>
                <a:extLst>
                  <a:ext uri="{0D108BD9-81ED-4DB2-BD59-A6C34878D82A}">
                    <a16:rowId xmlns:a16="http://schemas.microsoft.com/office/drawing/2014/main" val="918180803"/>
                  </a:ext>
                </a:extLst>
              </a:tr>
              <a:tr h="571952">
                <a:tc>
                  <a:txBody>
                    <a:bodyPr/>
                    <a:lstStyle/>
                    <a:p>
                      <a:pPr algn="l" fontAlgn="b"/>
                      <a:r>
                        <a:rPr lang="en-US" sz="1800" b="0" u="none" strike="noStrike" dirty="0">
                          <a:effectLst/>
                          <a:latin typeface="Arial "/>
                        </a:rPr>
                        <a:t>CVS Health Corp (*Sold out*)</a:t>
                      </a:r>
                      <a:endParaRPr lang="en-US" sz="1800" b="0" i="0" u="none" strike="noStrike" dirty="0">
                        <a:solidFill>
                          <a:srgbClr val="000000"/>
                        </a:solidFill>
                        <a:effectLst/>
                        <a:latin typeface="Arial "/>
                      </a:endParaRPr>
                    </a:p>
                  </a:txBody>
                  <a:tcPr marL="14289" marR="14289" marT="14289" marB="0" anchor="b">
                    <a:solidFill>
                      <a:schemeClr val="bg1">
                        <a:lumMod val="85000"/>
                      </a:schemeClr>
                    </a:solidFill>
                  </a:tcPr>
                </a:tc>
                <a:tc>
                  <a:txBody>
                    <a:bodyPr/>
                    <a:lstStyle/>
                    <a:p>
                      <a:pPr algn="l" fontAlgn="b"/>
                      <a:r>
                        <a:rPr lang="en-US" sz="1800" b="0" u="none" strike="noStrike" dirty="0">
                          <a:effectLst/>
                          <a:latin typeface="Arial "/>
                        </a:rPr>
                        <a:t>CVS</a:t>
                      </a:r>
                      <a:endParaRPr lang="en-US" sz="1800" b="0" i="0" u="none" strike="noStrike" dirty="0">
                        <a:solidFill>
                          <a:srgbClr val="000000"/>
                        </a:solidFill>
                        <a:effectLst/>
                        <a:latin typeface="Arial "/>
                      </a:endParaRPr>
                    </a:p>
                  </a:txBody>
                  <a:tcPr marL="14289" marR="14289" marT="14289" marB="0" anchor="b">
                    <a:solidFill>
                      <a:schemeClr val="bg1">
                        <a:lumMod val="85000"/>
                      </a:schemeClr>
                    </a:solidFill>
                  </a:tcPr>
                </a:tc>
                <a:extLst>
                  <a:ext uri="{0D108BD9-81ED-4DB2-BD59-A6C34878D82A}">
                    <a16:rowId xmlns:a16="http://schemas.microsoft.com/office/drawing/2014/main" val="3357746441"/>
                  </a:ext>
                </a:extLst>
              </a:tr>
            </a:tbl>
          </a:graphicData>
        </a:graphic>
      </p:graphicFrame>
      <p:pic>
        <p:nvPicPr>
          <p:cNvPr id="7" name="Picture 6">
            <a:extLst>
              <a:ext uri="{FF2B5EF4-FFF2-40B4-BE49-F238E27FC236}">
                <a16:creationId xmlns:a16="http://schemas.microsoft.com/office/drawing/2014/main" id="{58758E2E-EFDE-47E0-2FC5-C924FA47083E}"/>
              </a:ext>
            </a:extLst>
          </p:cNvPr>
          <p:cNvPicPr>
            <a:picLocks noChangeAspect="1"/>
          </p:cNvPicPr>
          <p:nvPr/>
        </p:nvPicPr>
        <p:blipFill>
          <a:blip r:embed="rId2"/>
          <a:stretch>
            <a:fillRect/>
          </a:stretch>
        </p:blipFill>
        <p:spPr>
          <a:xfrm>
            <a:off x="9366250" y="3723962"/>
            <a:ext cx="9903720" cy="4572000"/>
          </a:xfrm>
          <a:prstGeom prst="rect">
            <a:avLst/>
          </a:prstGeom>
        </p:spPr>
      </p:pic>
      <p:graphicFrame>
        <p:nvGraphicFramePr>
          <p:cNvPr id="9" name="Table 8">
            <a:extLst>
              <a:ext uri="{FF2B5EF4-FFF2-40B4-BE49-F238E27FC236}">
                <a16:creationId xmlns:a16="http://schemas.microsoft.com/office/drawing/2014/main" id="{8E087687-3F61-8B7E-F3FC-2C7D08259F34}"/>
              </a:ext>
            </a:extLst>
          </p:cNvPr>
          <p:cNvGraphicFramePr>
            <a:graphicFrameLocks noGrp="1"/>
          </p:cNvGraphicFramePr>
          <p:nvPr>
            <p:extLst>
              <p:ext uri="{D42A27DB-BD31-4B8C-83A1-F6EECF244321}">
                <p14:modId xmlns:p14="http://schemas.microsoft.com/office/powerpoint/2010/main" val="4072203760"/>
              </p:ext>
            </p:extLst>
          </p:nvPr>
        </p:nvGraphicFramePr>
        <p:xfrm>
          <a:off x="1822450" y="8474075"/>
          <a:ext cx="16459201" cy="914400"/>
        </p:xfrm>
        <a:graphic>
          <a:graphicData uri="http://schemas.openxmlformats.org/drawingml/2006/table">
            <a:tbl>
              <a:tblPr/>
              <a:tblGrid>
                <a:gridCol w="1451559">
                  <a:extLst>
                    <a:ext uri="{9D8B030D-6E8A-4147-A177-3AD203B41FA5}">
                      <a16:colId xmlns:a16="http://schemas.microsoft.com/office/drawing/2014/main" val="562606251"/>
                    </a:ext>
                  </a:extLst>
                </a:gridCol>
                <a:gridCol w="3050734">
                  <a:extLst>
                    <a:ext uri="{9D8B030D-6E8A-4147-A177-3AD203B41FA5}">
                      <a16:colId xmlns:a16="http://schemas.microsoft.com/office/drawing/2014/main" val="1221974343"/>
                    </a:ext>
                  </a:extLst>
                </a:gridCol>
                <a:gridCol w="2927721">
                  <a:extLst>
                    <a:ext uri="{9D8B030D-6E8A-4147-A177-3AD203B41FA5}">
                      <a16:colId xmlns:a16="http://schemas.microsoft.com/office/drawing/2014/main" val="184401603"/>
                    </a:ext>
                  </a:extLst>
                </a:gridCol>
                <a:gridCol w="1254736">
                  <a:extLst>
                    <a:ext uri="{9D8B030D-6E8A-4147-A177-3AD203B41FA5}">
                      <a16:colId xmlns:a16="http://schemas.microsoft.com/office/drawing/2014/main" val="3564893911"/>
                    </a:ext>
                  </a:extLst>
                </a:gridCol>
                <a:gridCol w="2509475">
                  <a:extLst>
                    <a:ext uri="{9D8B030D-6E8A-4147-A177-3AD203B41FA5}">
                      <a16:colId xmlns:a16="http://schemas.microsoft.com/office/drawing/2014/main" val="3519823996"/>
                    </a:ext>
                  </a:extLst>
                </a:gridCol>
                <a:gridCol w="2927721">
                  <a:extLst>
                    <a:ext uri="{9D8B030D-6E8A-4147-A177-3AD203B41FA5}">
                      <a16:colId xmlns:a16="http://schemas.microsoft.com/office/drawing/2014/main" val="4104185866"/>
                    </a:ext>
                  </a:extLst>
                </a:gridCol>
                <a:gridCol w="2337255">
                  <a:extLst>
                    <a:ext uri="{9D8B030D-6E8A-4147-A177-3AD203B41FA5}">
                      <a16:colId xmlns:a16="http://schemas.microsoft.com/office/drawing/2014/main" val="486990374"/>
                    </a:ext>
                  </a:extLst>
                </a:gridCol>
              </a:tblGrid>
              <a:tr h="457200">
                <a:tc>
                  <a:txBody>
                    <a:bodyPr/>
                    <a:lstStyle/>
                    <a:p>
                      <a:pPr algn="ctr" fontAlgn="b"/>
                      <a:r>
                        <a:rPr lang="en-US" sz="1800" b="0" i="0" u="none" strike="noStrike" dirty="0">
                          <a:solidFill>
                            <a:schemeClr val="bg1"/>
                          </a:solidFill>
                          <a:effectLst/>
                          <a:latin typeface="Arial "/>
                        </a:rPr>
                        <a:t>Sector</a:t>
                      </a:r>
                    </a:p>
                  </a:txBody>
                  <a:tcPr marL="4763" marR="4763" marT="4763" marB="0" anchor="b">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rgbClr val="004E30"/>
                    </a:solidFill>
                  </a:tcPr>
                </a:tc>
                <a:tc>
                  <a:txBody>
                    <a:bodyPr/>
                    <a:lstStyle/>
                    <a:p>
                      <a:pPr algn="ctr" fontAlgn="b"/>
                      <a:r>
                        <a:rPr lang="en-US" sz="1800" b="0" i="0" u="none" strike="noStrike" dirty="0">
                          <a:solidFill>
                            <a:schemeClr val="bg1"/>
                          </a:solidFill>
                          <a:effectLst/>
                          <a:latin typeface="Arial "/>
                        </a:rPr>
                        <a:t>Initial Position Strategy</a:t>
                      </a:r>
                    </a:p>
                  </a:txBody>
                  <a:tcPr marL="4763" marR="4763" marT="4763" marB="0" anchor="b">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rgbClr val="004E30"/>
                    </a:solidFill>
                  </a:tcPr>
                </a:tc>
                <a:tc>
                  <a:txBody>
                    <a:bodyPr/>
                    <a:lstStyle/>
                    <a:p>
                      <a:pPr algn="ctr" fontAlgn="b"/>
                      <a:r>
                        <a:rPr lang="en-US" sz="1800" b="0" i="0" u="none" strike="noStrike" dirty="0">
                          <a:solidFill>
                            <a:schemeClr val="bg1"/>
                          </a:solidFill>
                          <a:effectLst/>
                          <a:latin typeface="Arial "/>
                        </a:rPr>
                        <a:t>Final Position Strategy</a:t>
                      </a:r>
                    </a:p>
                  </a:txBody>
                  <a:tcPr marL="4763" marR="4763" marT="4763" marB="0" anchor="b">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rgbClr val="004E30"/>
                    </a:solidFill>
                  </a:tcPr>
                </a:tc>
                <a:tc>
                  <a:txBody>
                    <a:bodyPr/>
                    <a:lstStyle/>
                    <a:p>
                      <a:pPr algn="ctr" fontAlgn="b"/>
                      <a:r>
                        <a:rPr lang="en-US" sz="1800" b="0" i="0" u="none" strike="noStrike" dirty="0">
                          <a:solidFill>
                            <a:schemeClr val="bg1"/>
                          </a:solidFill>
                          <a:effectLst/>
                          <a:latin typeface="Arial "/>
                        </a:rPr>
                        <a:t>Target</a:t>
                      </a:r>
                    </a:p>
                  </a:txBody>
                  <a:tcPr marL="4763" marR="4763" marT="4763" marB="0" anchor="b">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rgbClr val="004E30"/>
                    </a:solidFill>
                  </a:tcPr>
                </a:tc>
                <a:tc>
                  <a:txBody>
                    <a:bodyPr/>
                    <a:lstStyle/>
                    <a:p>
                      <a:pPr algn="ctr" fontAlgn="b"/>
                      <a:r>
                        <a:rPr lang="en-US" sz="1800" b="0" i="0" u="none" strike="noStrike" dirty="0">
                          <a:solidFill>
                            <a:schemeClr val="bg1"/>
                          </a:solidFill>
                          <a:effectLst/>
                          <a:latin typeface="Arial "/>
                        </a:rPr>
                        <a:t>S&amp;P Contribution*</a:t>
                      </a:r>
                    </a:p>
                  </a:txBody>
                  <a:tcPr marL="4763" marR="4763" marT="4763" marB="0" anchor="b">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rgbClr val="004E30"/>
                    </a:solidFill>
                  </a:tcPr>
                </a:tc>
                <a:tc>
                  <a:txBody>
                    <a:bodyPr/>
                    <a:lstStyle/>
                    <a:p>
                      <a:pPr algn="ctr" fontAlgn="b"/>
                      <a:r>
                        <a:rPr lang="en-US" sz="1800" b="0" i="0" u="none" strike="noStrike" dirty="0">
                          <a:solidFill>
                            <a:schemeClr val="bg1"/>
                          </a:solidFill>
                          <a:effectLst/>
                          <a:latin typeface="Arial "/>
                        </a:rPr>
                        <a:t>Portfolio Contribution</a:t>
                      </a:r>
                    </a:p>
                  </a:txBody>
                  <a:tcPr marL="4763" marR="4763" marT="4763" marB="0" anchor="b">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rgbClr val="004E30"/>
                    </a:solidFill>
                  </a:tcPr>
                </a:tc>
                <a:tc>
                  <a:txBody>
                    <a:bodyPr/>
                    <a:lstStyle/>
                    <a:p>
                      <a:pPr algn="ctr" fontAlgn="b"/>
                      <a:r>
                        <a:rPr lang="en-US" sz="1800" b="0" i="0" u="none" strike="noStrike" dirty="0">
                          <a:solidFill>
                            <a:schemeClr val="bg1"/>
                          </a:solidFill>
                          <a:effectLst/>
                          <a:latin typeface="Arial "/>
                        </a:rPr>
                        <a:t>YTD Performance</a:t>
                      </a:r>
                    </a:p>
                  </a:txBody>
                  <a:tcPr marL="4763" marR="4763" marT="4763" marB="0" anchor="b">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rgbClr val="004E30"/>
                    </a:solidFill>
                  </a:tcPr>
                </a:tc>
                <a:extLst>
                  <a:ext uri="{0D108BD9-81ED-4DB2-BD59-A6C34878D82A}">
                    <a16:rowId xmlns:a16="http://schemas.microsoft.com/office/drawing/2014/main" val="1745908157"/>
                  </a:ext>
                </a:extLst>
              </a:tr>
              <a:tr h="457200">
                <a:tc>
                  <a:txBody>
                    <a:bodyPr/>
                    <a:lstStyle/>
                    <a:p>
                      <a:pPr algn="ctr" fontAlgn="b"/>
                      <a:r>
                        <a:rPr lang="en-US" sz="1800" b="0" i="0" u="none" strike="noStrike" dirty="0">
                          <a:solidFill>
                            <a:srgbClr val="000000"/>
                          </a:solidFill>
                          <a:effectLst/>
                          <a:latin typeface="Arial "/>
                        </a:rPr>
                        <a:t>Health Care</a:t>
                      </a:r>
                    </a:p>
                  </a:txBody>
                  <a:tcPr marL="4763" marR="4763" marT="4763" marB="0" anchor="b">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chemeClr val="bg1">
                        <a:lumMod val="85000"/>
                      </a:schemeClr>
                    </a:solidFill>
                  </a:tcPr>
                </a:tc>
                <a:tc>
                  <a:txBody>
                    <a:bodyPr/>
                    <a:lstStyle/>
                    <a:p>
                      <a:pPr algn="ctr" fontAlgn="b"/>
                      <a:r>
                        <a:rPr lang="en-US" sz="1800" b="0" i="0" u="none" strike="noStrike" dirty="0">
                          <a:solidFill>
                            <a:srgbClr val="000000"/>
                          </a:solidFill>
                          <a:effectLst/>
                          <a:latin typeface="Arial "/>
                        </a:rPr>
                        <a:t>Neutral</a:t>
                      </a:r>
                    </a:p>
                  </a:txBody>
                  <a:tcPr marL="4763" marR="4763" marT="4763" marB="0" anchor="b">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chemeClr val="bg1">
                        <a:lumMod val="85000"/>
                      </a:schemeClr>
                    </a:solidFill>
                  </a:tcPr>
                </a:tc>
                <a:tc>
                  <a:txBody>
                    <a:bodyPr/>
                    <a:lstStyle/>
                    <a:p>
                      <a:pPr algn="ctr" fontAlgn="b"/>
                      <a:r>
                        <a:rPr lang="en-US" sz="1800" b="0" i="0" u="none" strike="noStrike" dirty="0">
                          <a:solidFill>
                            <a:srgbClr val="000000"/>
                          </a:solidFill>
                          <a:effectLst/>
                          <a:latin typeface="Arial "/>
                        </a:rPr>
                        <a:t>Neutral</a:t>
                      </a:r>
                    </a:p>
                  </a:txBody>
                  <a:tcPr marL="4763" marR="4763" marT="4763" marB="0" anchor="b">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chemeClr val="bg1">
                        <a:lumMod val="85000"/>
                      </a:schemeClr>
                    </a:solidFill>
                  </a:tcPr>
                </a:tc>
                <a:tc>
                  <a:txBody>
                    <a:bodyPr/>
                    <a:lstStyle/>
                    <a:p>
                      <a:pPr algn="ctr" fontAlgn="b"/>
                      <a:r>
                        <a:rPr lang="en-US" sz="1800" b="0" i="0" u="none" strike="noStrike" dirty="0">
                          <a:solidFill>
                            <a:srgbClr val="000000"/>
                          </a:solidFill>
                          <a:effectLst/>
                          <a:latin typeface="Arial "/>
                        </a:rPr>
                        <a:t>13.00%</a:t>
                      </a:r>
                    </a:p>
                  </a:txBody>
                  <a:tcPr marL="4763" marR="4763" marT="4763" marB="0" anchor="b">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chemeClr val="bg1">
                        <a:lumMod val="85000"/>
                      </a:schemeClr>
                    </a:solidFill>
                  </a:tcPr>
                </a:tc>
                <a:tc>
                  <a:txBody>
                    <a:bodyPr/>
                    <a:lstStyle/>
                    <a:p>
                      <a:pPr algn="ctr" fontAlgn="b"/>
                      <a:r>
                        <a:rPr lang="en-US" sz="1800" b="0" i="0" u="none" strike="noStrike" dirty="0">
                          <a:solidFill>
                            <a:srgbClr val="000000"/>
                          </a:solidFill>
                          <a:effectLst/>
                          <a:latin typeface="Arial "/>
                        </a:rPr>
                        <a:t>13.30%</a:t>
                      </a:r>
                    </a:p>
                  </a:txBody>
                  <a:tcPr marL="4763" marR="4763" marT="4763" marB="0" anchor="b">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chemeClr val="bg1">
                        <a:lumMod val="85000"/>
                      </a:schemeClr>
                    </a:solidFill>
                  </a:tcPr>
                </a:tc>
                <a:tc>
                  <a:txBody>
                    <a:bodyPr/>
                    <a:lstStyle/>
                    <a:p>
                      <a:pPr algn="ctr" fontAlgn="b"/>
                      <a:r>
                        <a:rPr lang="en-US" sz="1800" b="0" i="0" u="none" strike="noStrike" dirty="0">
                          <a:solidFill>
                            <a:srgbClr val="000000"/>
                          </a:solidFill>
                          <a:effectLst/>
                          <a:latin typeface="Arial "/>
                        </a:rPr>
                        <a:t>11.53%</a:t>
                      </a:r>
                    </a:p>
                  </a:txBody>
                  <a:tcPr marL="4763" marR="4763" marT="4763" marB="0" anchor="b">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chemeClr val="bg1">
                        <a:lumMod val="85000"/>
                      </a:schemeClr>
                    </a:solidFill>
                  </a:tcPr>
                </a:tc>
                <a:tc>
                  <a:txBody>
                    <a:bodyPr/>
                    <a:lstStyle/>
                    <a:p>
                      <a:pPr algn="ctr" fontAlgn="b"/>
                      <a:r>
                        <a:rPr lang="en-US" sz="1800" b="0" i="0" u="none" strike="noStrike" dirty="0">
                          <a:solidFill>
                            <a:srgbClr val="000000"/>
                          </a:solidFill>
                          <a:effectLst/>
                          <a:latin typeface="Arial "/>
                        </a:rPr>
                        <a:t>-1.71%</a:t>
                      </a:r>
                    </a:p>
                  </a:txBody>
                  <a:tcPr marL="4763" marR="4763" marT="4763" marB="0" anchor="b">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591630971"/>
                  </a:ext>
                </a:extLst>
              </a:tr>
            </a:tbl>
          </a:graphicData>
        </a:graphic>
      </p:graphicFrame>
      <p:sp>
        <p:nvSpPr>
          <p:cNvPr id="10" name="TextBox 9">
            <a:extLst>
              <a:ext uri="{FF2B5EF4-FFF2-40B4-BE49-F238E27FC236}">
                <a16:creationId xmlns:a16="http://schemas.microsoft.com/office/drawing/2014/main" id="{C784EBE4-B524-D835-44C5-3E83B3D1F554}"/>
              </a:ext>
            </a:extLst>
          </p:cNvPr>
          <p:cNvSpPr txBox="1"/>
          <p:nvPr/>
        </p:nvSpPr>
        <p:spPr>
          <a:xfrm>
            <a:off x="718563" y="1409847"/>
            <a:ext cx="7620000" cy="1015663"/>
          </a:xfrm>
          <a:prstGeom prst="rect">
            <a:avLst/>
          </a:prstGeom>
          <a:noFill/>
        </p:spPr>
        <p:txBody>
          <a:bodyPr wrap="square" rtlCol="0">
            <a:spAutoFit/>
          </a:bodyPr>
          <a:lstStyle/>
          <a:p>
            <a:r>
              <a:rPr lang="en-US" dirty="0">
                <a:latin typeface="Arial "/>
              </a:rPr>
              <a:t>The Health Care sector comprises of businesses that provide medical </a:t>
            </a:r>
          </a:p>
          <a:p>
            <a:r>
              <a:rPr lang="en-US" dirty="0">
                <a:latin typeface="Arial "/>
              </a:rPr>
              <a:t>offerings, medical equipment manufacturers, medical drugs, or treatment of care to patients in hospitals, facilities, or doctor’s offices</a:t>
            </a:r>
            <a:r>
              <a:rPr lang="en-US" sz="2400" dirty="0">
                <a:latin typeface="Arial "/>
              </a:rPr>
              <a:t>.</a:t>
            </a:r>
          </a:p>
        </p:txBody>
      </p:sp>
      <p:sp>
        <p:nvSpPr>
          <p:cNvPr id="2" name="TextBox 1">
            <a:extLst>
              <a:ext uri="{FF2B5EF4-FFF2-40B4-BE49-F238E27FC236}">
                <a16:creationId xmlns:a16="http://schemas.microsoft.com/office/drawing/2014/main" id="{271C4558-A8ED-CC25-813D-59A04D73CA31}"/>
              </a:ext>
            </a:extLst>
          </p:cNvPr>
          <p:cNvSpPr txBox="1"/>
          <p:nvPr/>
        </p:nvSpPr>
        <p:spPr>
          <a:xfrm>
            <a:off x="718563" y="428886"/>
            <a:ext cx="10059902" cy="802848"/>
          </a:xfrm>
          <a:prstGeom prst="rect">
            <a:avLst/>
          </a:prstGeom>
          <a:noFill/>
        </p:spPr>
        <p:txBody>
          <a:bodyPr wrap="square">
            <a:spAutoFit/>
          </a:bodyPr>
          <a:lstStyle/>
          <a:p>
            <a:r>
              <a:rPr lang="en-US" sz="4617" b="1" dirty="0">
                <a:solidFill>
                  <a:srgbClr val="00B485"/>
                </a:solidFill>
                <a:latin typeface="Arial Black" panose="020B0A04020102020204" pitchFamily="34" charset="0"/>
              </a:rPr>
              <a:t>HEALTHCARE</a:t>
            </a:r>
            <a:endParaRPr lang="en-US" sz="4617" dirty="0">
              <a:solidFill>
                <a:srgbClr val="00B485"/>
              </a:solidFill>
              <a:latin typeface="Arial Black" panose="020B0A04020102020204" pitchFamily="34" charset="0"/>
            </a:endParaRPr>
          </a:p>
        </p:txBody>
      </p:sp>
      <p:sp>
        <p:nvSpPr>
          <p:cNvPr id="6" name="TextBox 5">
            <a:extLst>
              <a:ext uri="{FF2B5EF4-FFF2-40B4-BE49-F238E27FC236}">
                <a16:creationId xmlns:a16="http://schemas.microsoft.com/office/drawing/2014/main" id="{F8143898-DD1A-7897-2F3C-BB81C09AC235}"/>
              </a:ext>
            </a:extLst>
          </p:cNvPr>
          <p:cNvSpPr txBox="1"/>
          <p:nvPr/>
        </p:nvSpPr>
        <p:spPr>
          <a:xfrm>
            <a:off x="9366250" y="1199823"/>
            <a:ext cx="9675120" cy="1200329"/>
          </a:xfrm>
          <a:prstGeom prst="rect">
            <a:avLst/>
          </a:prstGeom>
          <a:noFill/>
        </p:spPr>
        <p:txBody>
          <a:bodyPr wrap="square" rtlCol="0">
            <a:spAutoFit/>
          </a:bodyPr>
          <a:lstStyle/>
          <a:p>
            <a:r>
              <a:rPr lang="en-US" b="1" dirty="0">
                <a:latin typeface="Arial "/>
              </a:rPr>
              <a:t>Factors to be Considered for Fall 2023:</a:t>
            </a:r>
          </a:p>
          <a:p>
            <a:r>
              <a:rPr lang="en-US" dirty="0">
                <a:latin typeface="Arial "/>
              </a:rPr>
              <a:t>(-) Vaccine rate had been decreasing as less people get boosters</a:t>
            </a:r>
          </a:p>
          <a:p>
            <a:r>
              <a:rPr lang="en-US" dirty="0">
                <a:latin typeface="Arial "/>
              </a:rPr>
              <a:t>(+) AI developments and increase in patient engagement can drive growth in the healthcare industry.</a:t>
            </a:r>
          </a:p>
        </p:txBody>
      </p:sp>
    </p:spTree>
    <p:extLst>
      <p:ext uri="{BB962C8B-B14F-4D97-AF65-F5344CB8AC3E}">
        <p14:creationId xmlns:p14="http://schemas.microsoft.com/office/powerpoint/2010/main" val="34751366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12">
            <a:extLst>
              <a:ext uri="{FF2B5EF4-FFF2-40B4-BE49-F238E27FC236}">
                <a16:creationId xmlns:a16="http://schemas.microsoft.com/office/drawing/2014/main" id="{56943A63-E8FC-8907-35D3-BDDE3C628C46}"/>
              </a:ext>
            </a:extLst>
          </p:cNvPr>
          <p:cNvSpPr>
            <a:spLocks noGrp="1"/>
          </p:cNvSpPr>
          <p:nvPr>
            <p:ph type="subTitle" idx="1"/>
          </p:nvPr>
        </p:nvSpPr>
        <p:spPr>
          <a:xfrm>
            <a:off x="718563" y="1286470"/>
            <a:ext cx="8032783" cy="1199701"/>
          </a:xfrm>
        </p:spPr>
        <p:txBody>
          <a:bodyPr lIns="91440" tIns="45720" rIns="91440" bIns="45720" anchor="t"/>
          <a:lstStyle/>
          <a:p>
            <a:r>
              <a:rPr lang="en-US" sz="1800" dirty="0">
                <a:solidFill>
                  <a:srgbClr val="000000"/>
                </a:solidFill>
                <a:latin typeface="Arial" panose="020B0604020202020204" pitchFamily="34" charset="0"/>
              </a:rPr>
              <a:t>The financial sector is a section of the economy made up of firms and institutions that provide financial services to commercial and retail customers. This sector comprises a broad range of industries including banks, investment companies, insurance companies, and real estate firms.</a:t>
            </a:r>
            <a:endParaRPr lang="en-US" sz="1800" dirty="0">
              <a:solidFill>
                <a:srgbClr val="000000"/>
              </a:solidFill>
              <a:effectLst/>
              <a:latin typeface="Arial" panose="020B0604020202020204" pitchFamily="34" charset="0"/>
            </a:endParaRPr>
          </a:p>
        </p:txBody>
      </p:sp>
      <p:graphicFrame>
        <p:nvGraphicFramePr>
          <p:cNvPr id="2" name="Table 1">
            <a:extLst>
              <a:ext uri="{FF2B5EF4-FFF2-40B4-BE49-F238E27FC236}">
                <a16:creationId xmlns:a16="http://schemas.microsoft.com/office/drawing/2014/main" id="{DF0602F7-8608-59AC-834E-F558A0BABDFD}"/>
              </a:ext>
            </a:extLst>
          </p:cNvPr>
          <p:cNvGraphicFramePr>
            <a:graphicFrameLocks noGrp="1"/>
          </p:cNvGraphicFramePr>
          <p:nvPr>
            <p:extLst>
              <p:ext uri="{D42A27DB-BD31-4B8C-83A1-F6EECF244321}">
                <p14:modId xmlns:p14="http://schemas.microsoft.com/office/powerpoint/2010/main" val="687278003"/>
              </p:ext>
            </p:extLst>
          </p:nvPr>
        </p:nvGraphicFramePr>
        <p:xfrm>
          <a:off x="762918" y="3752362"/>
          <a:ext cx="7446646" cy="3642772"/>
        </p:xfrm>
        <a:graphic>
          <a:graphicData uri="http://schemas.openxmlformats.org/drawingml/2006/table">
            <a:tbl>
              <a:tblPr firstRow="1" bandRow="1">
                <a:tableStyleId>{5C22544A-7EE6-4342-B048-85BDC9FD1C3A}</a:tableStyleId>
              </a:tblPr>
              <a:tblGrid>
                <a:gridCol w="3723323">
                  <a:extLst>
                    <a:ext uri="{9D8B030D-6E8A-4147-A177-3AD203B41FA5}">
                      <a16:colId xmlns:a16="http://schemas.microsoft.com/office/drawing/2014/main" val="3880583199"/>
                    </a:ext>
                  </a:extLst>
                </a:gridCol>
                <a:gridCol w="3723323">
                  <a:extLst>
                    <a:ext uri="{9D8B030D-6E8A-4147-A177-3AD203B41FA5}">
                      <a16:colId xmlns:a16="http://schemas.microsoft.com/office/drawing/2014/main" val="689118561"/>
                    </a:ext>
                  </a:extLst>
                </a:gridCol>
              </a:tblGrid>
              <a:tr h="910693">
                <a:tc>
                  <a:txBody>
                    <a:bodyPr/>
                    <a:lstStyle/>
                    <a:p>
                      <a:pPr algn="ctr"/>
                      <a:r>
                        <a:rPr lang="en-US" sz="2800" dirty="0">
                          <a:latin typeface="Arial "/>
                        </a:rPr>
                        <a:t>Name</a:t>
                      </a:r>
                    </a:p>
                  </a:txBody>
                  <a:tcPr anchor="ctr">
                    <a:solidFill>
                      <a:srgbClr val="004E30"/>
                    </a:solidFill>
                  </a:tcPr>
                </a:tc>
                <a:tc>
                  <a:txBody>
                    <a:bodyPr/>
                    <a:lstStyle/>
                    <a:p>
                      <a:pPr algn="ctr"/>
                      <a:r>
                        <a:rPr lang="en-US" sz="2800" dirty="0">
                          <a:latin typeface="Arial "/>
                        </a:rPr>
                        <a:t>Abbreviation</a:t>
                      </a:r>
                    </a:p>
                  </a:txBody>
                  <a:tcPr anchor="ctr">
                    <a:solidFill>
                      <a:srgbClr val="004E30"/>
                    </a:solidFill>
                  </a:tcPr>
                </a:tc>
                <a:extLst>
                  <a:ext uri="{0D108BD9-81ED-4DB2-BD59-A6C34878D82A}">
                    <a16:rowId xmlns:a16="http://schemas.microsoft.com/office/drawing/2014/main" val="3805723170"/>
                  </a:ext>
                </a:extLst>
              </a:tr>
              <a:tr h="910693">
                <a:tc>
                  <a:txBody>
                    <a:bodyPr/>
                    <a:lstStyle/>
                    <a:p>
                      <a:pPr algn="ctr"/>
                      <a:r>
                        <a:rPr lang="en-US" sz="2400" i="0" dirty="0">
                          <a:latin typeface="Arial "/>
                        </a:rPr>
                        <a:t>Financials Select Sector SPDR Fund</a:t>
                      </a:r>
                    </a:p>
                  </a:txBody>
                  <a:tcPr anchor="ctr">
                    <a:solidFill>
                      <a:schemeClr val="bg1">
                        <a:lumMod val="85000"/>
                      </a:schemeClr>
                    </a:solidFill>
                  </a:tcPr>
                </a:tc>
                <a:tc>
                  <a:txBody>
                    <a:bodyPr/>
                    <a:lstStyle/>
                    <a:p>
                      <a:pPr algn="ctr"/>
                      <a:r>
                        <a:rPr lang="en-US" sz="2400" i="0" dirty="0">
                          <a:latin typeface="Arial "/>
                        </a:rPr>
                        <a:t>XLF</a:t>
                      </a:r>
                    </a:p>
                  </a:txBody>
                  <a:tcPr anchor="ctr">
                    <a:solidFill>
                      <a:schemeClr val="bg1">
                        <a:lumMod val="85000"/>
                      </a:schemeClr>
                    </a:solidFill>
                  </a:tcPr>
                </a:tc>
                <a:extLst>
                  <a:ext uri="{0D108BD9-81ED-4DB2-BD59-A6C34878D82A}">
                    <a16:rowId xmlns:a16="http://schemas.microsoft.com/office/drawing/2014/main" val="2678047871"/>
                  </a:ext>
                </a:extLst>
              </a:tr>
              <a:tr h="910693">
                <a:tc>
                  <a:txBody>
                    <a:bodyPr/>
                    <a:lstStyle/>
                    <a:p>
                      <a:pPr algn="ctr"/>
                      <a:r>
                        <a:rPr lang="en-US" sz="2400" dirty="0">
                          <a:latin typeface="Arial "/>
                        </a:rPr>
                        <a:t>JPMorgan Chase &amp; Co.</a:t>
                      </a:r>
                    </a:p>
                  </a:txBody>
                  <a:tcPr anchor="ctr">
                    <a:solidFill>
                      <a:schemeClr val="bg1">
                        <a:lumMod val="85000"/>
                      </a:schemeClr>
                    </a:solidFill>
                  </a:tcPr>
                </a:tc>
                <a:tc>
                  <a:txBody>
                    <a:bodyPr/>
                    <a:lstStyle/>
                    <a:p>
                      <a:pPr algn="ctr"/>
                      <a:r>
                        <a:rPr lang="en-US" sz="2400" dirty="0">
                          <a:latin typeface="Arial "/>
                        </a:rPr>
                        <a:t>JPM</a:t>
                      </a:r>
                    </a:p>
                  </a:txBody>
                  <a:tcPr anchor="ctr">
                    <a:solidFill>
                      <a:schemeClr val="bg1">
                        <a:lumMod val="85000"/>
                      </a:schemeClr>
                    </a:solidFill>
                  </a:tcPr>
                </a:tc>
                <a:extLst>
                  <a:ext uri="{0D108BD9-81ED-4DB2-BD59-A6C34878D82A}">
                    <a16:rowId xmlns:a16="http://schemas.microsoft.com/office/drawing/2014/main" val="3292027599"/>
                  </a:ext>
                </a:extLst>
              </a:tr>
              <a:tr h="910693">
                <a:tc>
                  <a:txBody>
                    <a:bodyPr/>
                    <a:lstStyle/>
                    <a:p>
                      <a:pPr algn="ctr"/>
                      <a:r>
                        <a:rPr lang="en-US" sz="2400" i="0" dirty="0">
                          <a:latin typeface="Arial "/>
                        </a:rPr>
                        <a:t>PayPal Holdings Inc.</a:t>
                      </a:r>
                    </a:p>
                  </a:txBody>
                  <a:tcPr anchor="ctr">
                    <a:solidFill>
                      <a:schemeClr val="bg1">
                        <a:lumMod val="85000"/>
                      </a:schemeClr>
                    </a:solidFill>
                  </a:tcPr>
                </a:tc>
                <a:tc>
                  <a:txBody>
                    <a:bodyPr/>
                    <a:lstStyle/>
                    <a:p>
                      <a:pPr algn="ctr"/>
                      <a:r>
                        <a:rPr lang="en-US" sz="2400" i="0" dirty="0">
                          <a:latin typeface="Arial "/>
                        </a:rPr>
                        <a:t>PYPL</a:t>
                      </a:r>
                    </a:p>
                  </a:txBody>
                  <a:tcPr anchor="ctr">
                    <a:solidFill>
                      <a:schemeClr val="bg1">
                        <a:lumMod val="85000"/>
                      </a:schemeClr>
                    </a:solidFill>
                  </a:tcPr>
                </a:tc>
                <a:extLst>
                  <a:ext uri="{0D108BD9-81ED-4DB2-BD59-A6C34878D82A}">
                    <a16:rowId xmlns:a16="http://schemas.microsoft.com/office/drawing/2014/main" val="2828594366"/>
                  </a:ext>
                </a:extLst>
              </a:tr>
            </a:tbl>
          </a:graphicData>
        </a:graphic>
      </p:graphicFrame>
      <p:sp>
        <p:nvSpPr>
          <p:cNvPr id="3" name="Rectangle 2">
            <a:extLst>
              <a:ext uri="{FF2B5EF4-FFF2-40B4-BE49-F238E27FC236}">
                <a16:creationId xmlns:a16="http://schemas.microsoft.com/office/drawing/2014/main" id="{123B37FD-7C5F-F6FF-B25B-DB4A47AC7AF4}"/>
              </a:ext>
            </a:extLst>
          </p:cNvPr>
          <p:cNvSpPr/>
          <p:nvPr/>
        </p:nvSpPr>
        <p:spPr>
          <a:xfrm>
            <a:off x="786384" y="2982340"/>
            <a:ext cx="7415095" cy="685800"/>
          </a:xfrm>
          <a:prstGeom prst="rect">
            <a:avLst/>
          </a:prstGeom>
          <a:solidFill>
            <a:srgbClr val="004E3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4E30"/>
              </a:solidFill>
            </a:endParaRPr>
          </a:p>
        </p:txBody>
      </p:sp>
      <p:sp>
        <p:nvSpPr>
          <p:cNvPr id="4" name="TextBox 3">
            <a:extLst>
              <a:ext uri="{FF2B5EF4-FFF2-40B4-BE49-F238E27FC236}">
                <a16:creationId xmlns:a16="http://schemas.microsoft.com/office/drawing/2014/main" id="{053EFBDC-60F9-F3F5-F740-A3B59381FE41}"/>
              </a:ext>
            </a:extLst>
          </p:cNvPr>
          <p:cNvSpPr txBox="1"/>
          <p:nvPr/>
        </p:nvSpPr>
        <p:spPr>
          <a:xfrm>
            <a:off x="754833" y="3007165"/>
            <a:ext cx="7446646" cy="584775"/>
          </a:xfrm>
          <a:prstGeom prst="rect">
            <a:avLst/>
          </a:prstGeom>
          <a:noFill/>
        </p:spPr>
        <p:txBody>
          <a:bodyPr wrap="square" rtlCol="0" anchor="ctr">
            <a:spAutoFit/>
          </a:bodyPr>
          <a:lstStyle/>
          <a:p>
            <a:pPr algn="ctr"/>
            <a:r>
              <a:rPr lang="en-US" sz="3200" b="1" dirty="0">
                <a:solidFill>
                  <a:schemeClr val="bg1"/>
                </a:solidFill>
              </a:rPr>
              <a:t>Portfolio Contributions</a:t>
            </a:r>
          </a:p>
        </p:txBody>
      </p:sp>
      <p:graphicFrame>
        <p:nvGraphicFramePr>
          <p:cNvPr id="9" name="Table 8">
            <a:extLst>
              <a:ext uri="{FF2B5EF4-FFF2-40B4-BE49-F238E27FC236}">
                <a16:creationId xmlns:a16="http://schemas.microsoft.com/office/drawing/2014/main" id="{D6BDF044-D354-D990-ABCD-44D4C3805FC2}"/>
              </a:ext>
            </a:extLst>
          </p:cNvPr>
          <p:cNvGraphicFramePr>
            <a:graphicFrameLocks noGrp="1"/>
          </p:cNvGraphicFramePr>
          <p:nvPr>
            <p:extLst>
              <p:ext uri="{D42A27DB-BD31-4B8C-83A1-F6EECF244321}">
                <p14:modId xmlns:p14="http://schemas.microsoft.com/office/powerpoint/2010/main" val="1371840826"/>
              </p:ext>
            </p:extLst>
          </p:nvPr>
        </p:nvGraphicFramePr>
        <p:xfrm>
          <a:off x="1822451" y="7984110"/>
          <a:ext cx="16459198" cy="1404733"/>
        </p:xfrm>
        <a:graphic>
          <a:graphicData uri="http://schemas.openxmlformats.org/drawingml/2006/table">
            <a:tbl>
              <a:tblPr firstRow="1" bandRow="1">
                <a:tableStyleId>{5C22544A-7EE6-4342-B048-85BDC9FD1C3A}</a:tableStyleId>
              </a:tblPr>
              <a:tblGrid>
                <a:gridCol w="2351314">
                  <a:extLst>
                    <a:ext uri="{9D8B030D-6E8A-4147-A177-3AD203B41FA5}">
                      <a16:colId xmlns:a16="http://schemas.microsoft.com/office/drawing/2014/main" val="3731555421"/>
                    </a:ext>
                  </a:extLst>
                </a:gridCol>
                <a:gridCol w="2351314">
                  <a:extLst>
                    <a:ext uri="{9D8B030D-6E8A-4147-A177-3AD203B41FA5}">
                      <a16:colId xmlns:a16="http://schemas.microsoft.com/office/drawing/2014/main" val="300494318"/>
                    </a:ext>
                  </a:extLst>
                </a:gridCol>
                <a:gridCol w="2351314">
                  <a:extLst>
                    <a:ext uri="{9D8B030D-6E8A-4147-A177-3AD203B41FA5}">
                      <a16:colId xmlns:a16="http://schemas.microsoft.com/office/drawing/2014/main" val="3452276823"/>
                    </a:ext>
                  </a:extLst>
                </a:gridCol>
                <a:gridCol w="2351314">
                  <a:extLst>
                    <a:ext uri="{9D8B030D-6E8A-4147-A177-3AD203B41FA5}">
                      <a16:colId xmlns:a16="http://schemas.microsoft.com/office/drawing/2014/main" val="2134109298"/>
                    </a:ext>
                  </a:extLst>
                </a:gridCol>
                <a:gridCol w="2351314">
                  <a:extLst>
                    <a:ext uri="{9D8B030D-6E8A-4147-A177-3AD203B41FA5}">
                      <a16:colId xmlns:a16="http://schemas.microsoft.com/office/drawing/2014/main" val="4244526761"/>
                    </a:ext>
                  </a:extLst>
                </a:gridCol>
                <a:gridCol w="2351314">
                  <a:extLst>
                    <a:ext uri="{9D8B030D-6E8A-4147-A177-3AD203B41FA5}">
                      <a16:colId xmlns:a16="http://schemas.microsoft.com/office/drawing/2014/main" val="797846997"/>
                    </a:ext>
                  </a:extLst>
                </a:gridCol>
                <a:gridCol w="2351314">
                  <a:extLst>
                    <a:ext uri="{9D8B030D-6E8A-4147-A177-3AD203B41FA5}">
                      <a16:colId xmlns:a16="http://schemas.microsoft.com/office/drawing/2014/main" val="2146190274"/>
                    </a:ext>
                  </a:extLst>
                </a:gridCol>
              </a:tblGrid>
              <a:tr h="748974">
                <a:tc>
                  <a:txBody>
                    <a:bodyPr/>
                    <a:lstStyle/>
                    <a:p>
                      <a:pPr algn="ctr"/>
                      <a:r>
                        <a:rPr lang="en-US" sz="1800" b="0" dirty="0">
                          <a:latin typeface="Arial "/>
                        </a:rPr>
                        <a:t>Sector</a:t>
                      </a:r>
                    </a:p>
                  </a:txBody>
                  <a:tcPr anchor="ctr">
                    <a:solidFill>
                      <a:srgbClr val="004E30"/>
                    </a:solidFill>
                  </a:tcPr>
                </a:tc>
                <a:tc>
                  <a:txBody>
                    <a:bodyPr/>
                    <a:lstStyle/>
                    <a:p>
                      <a:pPr algn="ctr"/>
                      <a:r>
                        <a:rPr lang="en-US" sz="1800" b="0" dirty="0">
                          <a:latin typeface="Arial "/>
                        </a:rPr>
                        <a:t>Initial Position Strategy</a:t>
                      </a:r>
                    </a:p>
                  </a:txBody>
                  <a:tcPr anchor="ctr">
                    <a:solidFill>
                      <a:srgbClr val="004E30"/>
                    </a:solidFill>
                  </a:tcPr>
                </a:tc>
                <a:tc>
                  <a:txBody>
                    <a:bodyPr/>
                    <a:lstStyle/>
                    <a:p>
                      <a:pPr algn="ctr"/>
                      <a:r>
                        <a:rPr lang="en-US" sz="1800" b="0" dirty="0">
                          <a:latin typeface="Arial "/>
                        </a:rPr>
                        <a:t>Final Position Strategy</a:t>
                      </a:r>
                    </a:p>
                  </a:txBody>
                  <a:tcPr anchor="ctr">
                    <a:solidFill>
                      <a:srgbClr val="004E30"/>
                    </a:solidFill>
                  </a:tcPr>
                </a:tc>
                <a:tc>
                  <a:txBody>
                    <a:bodyPr/>
                    <a:lstStyle/>
                    <a:p>
                      <a:pPr algn="ctr"/>
                      <a:r>
                        <a:rPr lang="en-US" sz="1800" b="0" dirty="0">
                          <a:latin typeface="Arial "/>
                        </a:rPr>
                        <a:t>Target</a:t>
                      </a:r>
                    </a:p>
                  </a:txBody>
                  <a:tcPr anchor="ctr">
                    <a:solidFill>
                      <a:srgbClr val="004E30"/>
                    </a:solidFill>
                  </a:tcPr>
                </a:tc>
                <a:tc>
                  <a:txBody>
                    <a:bodyPr/>
                    <a:lstStyle/>
                    <a:p>
                      <a:pPr algn="ctr"/>
                      <a:r>
                        <a:rPr lang="en-US" sz="1800" b="0" dirty="0">
                          <a:latin typeface="Arial "/>
                        </a:rPr>
                        <a:t>S&amp;P 500 Contribution</a:t>
                      </a:r>
                    </a:p>
                  </a:txBody>
                  <a:tcPr anchor="ctr">
                    <a:solidFill>
                      <a:srgbClr val="004E30"/>
                    </a:solidFill>
                  </a:tcPr>
                </a:tc>
                <a:tc>
                  <a:txBody>
                    <a:bodyPr/>
                    <a:lstStyle/>
                    <a:p>
                      <a:pPr algn="ctr"/>
                      <a:r>
                        <a:rPr lang="en-US" sz="1800" b="0" dirty="0">
                          <a:latin typeface="Arial "/>
                        </a:rPr>
                        <a:t>Portfolio Contribution</a:t>
                      </a:r>
                    </a:p>
                  </a:txBody>
                  <a:tcPr anchor="ctr">
                    <a:solidFill>
                      <a:srgbClr val="004E30"/>
                    </a:solidFill>
                  </a:tcPr>
                </a:tc>
                <a:tc>
                  <a:txBody>
                    <a:bodyPr/>
                    <a:lstStyle/>
                    <a:p>
                      <a:pPr algn="ctr"/>
                      <a:r>
                        <a:rPr lang="en-US" sz="1800" b="0" dirty="0">
                          <a:latin typeface="Arial "/>
                        </a:rPr>
                        <a:t>YTD Performance</a:t>
                      </a:r>
                    </a:p>
                  </a:txBody>
                  <a:tcPr anchor="ctr">
                    <a:solidFill>
                      <a:srgbClr val="004E30"/>
                    </a:solidFill>
                  </a:tcPr>
                </a:tc>
                <a:extLst>
                  <a:ext uri="{0D108BD9-81ED-4DB2-BD59-A6C34878D82A}">
                    <a16:rowId xmlns:a16="http://schemas.microsoft.com/office/drawing/2014/main" val="729206761"/>
                  </a:ext>
                </a:extLst>
              </a:tr>
              <a:tr h="655759">
                <a:tc>
                  <a:txBody>
                    <a:bodyPr/>
                    <a:lstStyle/>
                    <a:p>
                      <a:pPr algn="ctr"/>
                      <a:r>
                        <a:rPr lang="en-US" sz="1800" b="0" dirty="0">
                          <a:latin typeface="Arial "/>
                        </a:rPr>
                        <a:t>Financials</a:t>
                      </a:r>
                    </a:p>
                  </a:txBody>
                  <a:tcPr anchor="ctr">
                    <a:solidFill>
                      <a:schemeClr val="bg1">
                        <a:lumMod val="85000"/>
                      </a:schemeClr>
                    </a:solidFill>
                  </a:tcPr>
                </a:tc>
                <a:tc>
                  <a:txBody>
                    <a:bodyPr/>
                    <a:lstStyle/>
                    <a:p>
                      <a:pPr algn="ctr"/>
                      <a:r>
                        <a:rPr lang="en-US" sz="1800" b="0" dirty="0">
                          <a:latin typeface="Arial "/>
                        </a:rPr>
                        <a:t>Overweight</a:t>
                      </a:r>
                    </a:p>
                  </a:txBody>
                  <a:tcPr anchor="ctr">
                    <a:solidFill>
                      <a:srgbClr val="FFFF00"/>
                    </a:solidFill>
                  </a:tcPr>
                </a:tc>
                <a:tc>
                  <a:txBody>
                    <a:bodyPr/>
                    <a:lstStyle/>
                    <a:p>
                      <a:pPr algn="ctr"/>
                      <a:r>
                        <a:rPr lang="en-US" sz="1800" b="0" dirty="0">
                          <a:latin typeface="Arial "/>
                        </a:rPr>
                        <a:t>Underweight</a:t>
                      </a:r>
                    </a:p>
                  </a:txBody>
                  <a:tcPr anchor="ctr">
                    <a:solidFill>
                      <a:srgbClr val="FF0000"/>
                    </a:solidFill>
                  </a:tcPr>
                </a:tc>
                <a:tc>
                  <a:txBody>
                    <a:bodyPr/>
                    <a:lstStyle/>
                    <a:p>
                      <a:pPr algn="ctr"/>
                      <a:r>
                        <a:rPr lang="en-US" sz="1800" b="0" dirty="0">
                          <a:latin typeface="Arial "/>
                        </a:rPr>
                        <a:t>15.00%</a:t>
                      </a:r>
                    </a:p>
                  </a:txBody>
                  <a:tcPr anchor="ctr">
                    <a:solidFill>
                      <a:schemeClr val="bg1">
                        <a:lumMod val="85000"/>
                      </a:schemeClr>
                    </a:solidFill>
                  </a:tcPr>
                </a:tc>
                <a:tc>
                  <a:txBody>
                    <a:bodyPr/>
                    <a:lstStyle/>
                    <a:p>
                      <a:pPr algn="ctr"/>
                      <a:r>
                        <a:rPr lang="en-US" sz="1800" b="0" dirty="0">
                          <a:latin typeface="Arial "/>
                        </a:rPr>
                        <a:t>12.76%</a:t>
                      </a:r>
                    </a:p>
                  </a:txBody>
                  <a:tcPr anchor="ctr">
                    <a:solidFill>
                      <a:schemeClr val="bg1">
                        <a:lumMod val="85000"/>
                      </a:schemeClr>
                    </a:solidFill>
                  </a:tcPr>
                </a:tc>
                <a:tc>
                  <a:txBody>
                    <a:bodyPr/>
                    <a:lstStyle/>
                    <a:p>
                      <a:pPr algn="ctr"/>
                      <a:r>
                        <a:rPr lang="en-US" sz="1800" b="0" dirty="0">
                          <a:latin typeface="Arial "/>
                        </a:rPr>
                        <a:t>11.40%</a:t>
                      </a:r>
                    </a:p>
                  </a:txBody>
                  <a:tcPr anchor="ctr">
                    <a:solidFill>
                      <a:schemeClr val="bg1">
                        <a:lumMod val="85000"/>
                      </a:schemeClr>
                    </a:solidFill>
                  </a:tcPr>
                </a:tc>
                <a:tc>
                  <a:txBody>
                    <a:bodyPr/>
                    <a:lstStyle/>
                    <a:p>
                      <a:pPr algn="ctr"/>
                      <a:r>
                        <a:rPr lang="en-US" sz="1800" b="0" i="0" u="none" strike="noStrike" dirty="0">
                          <a:solidFill>
                            <a:srgbClr val="FF0000"/>
                          </a:solidFill>
                          <a:effectLst/>
                          <a:latin typeface="Arial "/>
                          <a:ea typeface="+mn-ea"/>
                          <a:cs typeface="+mn-cs"/>
                        </a:rPr>
                        <a:t>-4.13%</a:t>
                      </a:r>
                      <a:endParaRPr lang="en-US" sz="1800" b="0" dirty="0">
                        <a:solidFill>
                          <a:srgbClr val="FF0000"/>
                        </a:solidFill>
                        <a:latin typeface="Arial "/>
                      </a:endParaRPr>
                    </a:p>
                  </a:txBody>
                  <a:tcPr anchor="ctr">
                    <a:solidFill>
                      <a:schemeClr val="bg1">
                        <a:lumMod val="85000"/>
                      </a:schemeClr>
                    </a:solidFill>
                  </a:tcPr>
                </a:tc>
                <a:extLst>
                  <a:ext uri="{0D108BD9-81ED-4DB2-BD59-A6C34878D82A}">
                    <a16:rowId xmlns:a16="http://schemas.microsoft.com/office/drawing/2014/main" val="3089172570"/>
                  </a:ext>
                </a:extLst>
              </a:tr>
            </a:tbl>
          </a:graphicData>
        </a:graphic>
      </p:graphicFrame>
      <p:pic>
        <p:nvPicPr>
          <p:cNvPr id="11" name="Picture 10" descr="A graph of a graph of a number of months&#10;&#10;Description automatically generated with medium confidence">
            <a:extLst>
              <a:ext uri="{FF2B5EF4-FFF2-40B4-BE49-F238E27FC236}">
                <a16:creationId xmlns:a16="http://schemas.microsoft.com/office/drawing/2014/main" id="{1695CBED-D47C-0FF4-8090-8A2ADCCE0B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61451" y="2944632"/>
            <a:ext cx="10013979" cy="4986173"/>
          </a:xfrm>
          <a:prstGeom prst="rect">
            <a:avLst/>
          </a:prstGeom>
        </p:spPr>
      </p:pic>
      <p:sp>
        <p:nvSpPr>
          <p:cNvPr id="12" name="Subtitle 12">
            <a:extLst>
              <a:ext uri="{FF2B5EF4-FFF2-40B4-BE49-F238E27FC236}">
                <a16:creationId xmlns:a16="http://schemas.microsoft.com/office/drawing/2014/main" id="{6233A8E2-25EC-304B-7002-A8DA26B56FD1}"/>
              </a:ext>
            </a:extLst>
          </p:cNvPr>
          <p:cNvSpPr txBox="1">
            <a:spLocks/>
          </p:cNvSpPr>
          <p:nvPr/>
        </p:nvSpPr>
        <p:spPr>
          <a:xfrm>
            <a:off x="9061450" y="1286470"/>
            <a:ext cx="8610599" cy="1199701"/>
          </a:xfrm>
          <a:prstGeom prst="rect">
            <a:avLst/>
          </a:prstGeom>
        </p:spPr>
        <p:txBody>
          <a:bodyPr lIns="91440" tIns="45720" rIns="91440" bIns="45720" anchor="t"/>
          <a:lstStyle>
            <a:lvl1pPr marL="0" indent="0" algn="l">
              <a:buNone/>
              <a:defRPr sz="3958" b="0" i="0">
                <a:latin typeface="Arial Narrow" panose="020B0604020202020204" pitchFamily="34" charset="0"/>
                <a:ea typeface="+mn-ea"/>
                <a:cs typeface="+mn-cs"/>
              </a:defRPr>
            </a:lvl1pPr>
            <a:lvl2pPr marL="753969" indent="0" algn="ctr">
              <a:buNone/>
              <a:defRPr sz="3298">
                <a:latin typeface="+mn-lt"/>
                <a:ea typeface="+mn-ea"/>
                <a:cs typeface="+mn-cs"/>
              </a:defRPr>
            </a:lvl2pPr>
            <a:lvl3pPr marL="1507937" indent="0" algn="ctr">
              <a:buNone/>
              <a:defRPr sz="2968">
                <a:latin typeface="+mn-lt"/>
                <a:ea typeface="+mn-ea"/>
                <a:cs typeface="+mn-cs"/>
              </a:defRPr>
            </a:lvl3pPr>
            <a:lvl4pPr marL="2261906" indent="0" algn="ctr">
              <a:buNone/>
              <a:defRPr sz="2639">
                <a:latin typeface="+mn-lt"/>
                <a:ea typeface="+mn-ea"/>
                <a:cs typeface="+mn-cs"/>
              </a:defRPr>
            </a:lvl4pPr>
            <a:lvl5pPr marL="3015874" indent="0" algn="ctr">
              <a:buNone/>
              <a:defRPr sz="2639">
                <a:latin typeface="+mn-lt"/>
                <a:ea typeface="+mn-ea"/>
                <a:cs typeface="+mn-cs"/>
              </a:defRPr>
            </a:lvl5pPr>
            <a:lvl6pPr marL="3769843" indent="0" algn="ctr">
              <a:buNone/>
              <a:defRPr sz="2639">
                <a:latin typeface="+mn-lt"/>
                <a:ea typeface="+mn-ea"/>
                <a:cs typeface="+mn-cs"/>
              </a:defRPr>
            </a:lvl6pPr>
            <a:lvl7pPr marL="4523811" indent="0" algn="ctr">
              <a:buNone/>
              <a:defRPr sz="2639">
                <a:latin typeface="+mn-lt"/>
                <a:ea typeface="+mn-ea"/>
                <a:cs typeface="+mn-cs"/>
              </a:defRPr>
            </a:lvl7pPr>
            <a:lvl8pPr marL="5277780" indent="0" algn="ctr">
              <a:buNone/>
              <a:defRPr sz="2639">
                <a:latin typeface="+mn-lt"/>
                <a:ea typeface="+mn-ea"/>
                <a:cs typeface="+mn-cs"/>
              </a:defRPr>
            </a:lvl8pPr>
            <a:lvl9pPr marL="6031748" indent="0" algn="ctr">
              <a:buNone/>
              <a:defRPr sz="2639">
                <a:latin typeface="+mn-lt"/>
                <a:ea typeface="+mn-ea"/>
                <a:cs typeface="+mn-cs"/>
              </a:defRPr>
            </a:lvl9pPr>
          </a:lstStyle>
          <a:p>
            <a:pPr defTabSz="914400"/>
            <a:r>
              <a:rPr lang="en-US" sz="1800" b="1" kern="0" dirty="0">
                <a:solidFill>
                  <a:srgbClr val="000000"/>
                </a:solidFill>
                <a:latin typeface="Arial" panose="020B0604020202020204" pitchFamily="34" charset="0"/>
              </a:rPr>
              <a:t>Factors to Consider – Fall 2023</a:t>
            </a:r>
          </a:p>
          <a:p>
            <a:pPr defTabSz="914400"/>
            <a:r>
              <a:rPr lang="en-US" sz="1800" kern="0" dirty="0">
                <a:solidFill>
                  <a:srgbClr val="000000"/>
                </a:solidFill>
                <a:latin typeface="Arial" panose="020B0604020202020204" pitchFamily="34" charset="0"/>
              </a:rPr>
              <a:t>(-) “Higher for longer” interest rates</a:t>
            </a:r>
          </a:p>
          <a:p>
            <a:pPr defTabSz="914400"/>
            <a:r>
              <a:rPr lang="en-US" sz="1800" kern="0" dirty="0">
                <a:solidFill>
                  <a:srgbClr val="000000"/>
                </a:solidFill>
                <a:latin typeface="Arial" panose="020B0604020202020204" pitchFamily="34" charset="0"/>
              </a:rPr>
              <a:t>(-) Stronger constraints on central bank interventions in financial markets</a:t>
            </a:r>
          </a:p>
          <a:p>
            <a:pPr defTabSz="914400"/>
            <a:r>
              <a:rPr lang="en-US" sz="1800" kern="0" dirty="0">
                <a:solidFill>
                  <a:srgbClr val="000000"/>
                </a:solidFill>
                <a:latin typeface="Arial" panose="020B0604020202020204" pitchFamily="34" charset="0"/>
              </a:rPr>
              <a:t>(-) Global Geopolitics</a:t>
            </a:r>
          </a:p>
          <a:p>
            <a:pPr defTabSz="914400"/>
            <a:r>
              <a:rPr lang="en-US" sz="1800" kern="0" dirty="0">
                <a:solidFill>
                  <a:srgbClr val="000000"/>
                </a:solidFill>
                <a:latin typeface="Arial" panose="020B0604020202020204" pitchFamily="34" charset="0"/>
              </a:rPr>
              <a:t>(-) Student Loan Payments Resume</a:t>
            </a:r>
          </a:p>
          <a:p>
            <a:pPr defTabSz="914400"/>
            <a:r>
              <a:rPr lang="en-US" sz="1800" kern="0" dirty="0">
                <a:solidFill>
                  <a:srgbClr val="000000"/>
                </a:solidFill>
                <a:latin typeface="Arial" panose="020B0604020202020204" pitchFamily="34" charset="0"/>
              </a:rPr>
              <a:t>(-) Treasury Yields hit a high</a:t>
            </a:r>
          </a:p>
        </p:txBody>
      </p:sp>
      <p:sp>
        <p:nvSpPr>
          <p:cNvPr id="7" name="TextBox 6">
            <a:extLst>
              <a:ext uri="{FF2B5EF4-FFF2-40B4-BE49-F238E27FC236}">
                <a16:creationId xmlns:a16="http://schemas.microsoft.com/office/drawing/2014/main" id="{C7348973-7BC0-4BBD-A5FF-2FB390E9177A}"/>
              </a:ext>
            </a:extLst>
          </p:cNvPr>
          <p:cNvSpPr txBox="1"/>
          <p:nvPr/>
        </p:nvSpPr>
        <p:spPr>
          <a:xfrm>
            <a:off x="718563" y="428886"/>
            <a:ext cx="10059902" cy="802848"/>
          </a:xfrm>
          <a:prstGeom prst="rect">
            <a:avLst/>
          </a:prstGeom>
          <a:noFill/>
        </p:spPr>
        <p:txBody>
          <a:bodyPr wrap="square">
            <a:spAutoFit/>
          </a:bodyPr>
          <a:lstStyle/>
          <a:p>
            <a:r>
              <a:rPr lang="en-US" sz="4617" b="1" dirty="0">
                <a:solidFill>
                  <a:srgbClr val="00B485"/>
                </a:solidFill>
                <a:latin typeface="Arial Black" panose="020B0A04020102020204" pitchFamily="34" charset="0"/>
              </a:rPr>
              <a:t>FINANCIALS</a:t>
            </a:r>
            <a:endParaRPr lang="en-US" sz="4617" dirty="0">
              <a:solidFill>
                <a:srgbClr val="00B485"/>
              </a:solidFill>
              <a:latin typeface="Arial Black" panose="020B0A04020102020204" pitchFamily="34" charset="0"/>
            </a:endParaRPr>
          </a:p>
        </p:txBody>
      </p:sp>
    </p:spTree>
    <p:extLst>
      <p:ext uri="{BB962C8B-B14F-4D97-AF65-F5344CB8AC3E}">
        <p14:creationId xmlns:p14="http://schemas.microsoft.com/office/powerpoint/2010/main" val="111477037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12">
            <a:extLst>
              <a:ext uri="{FF2B5EF4-FFF2-40B4-BE49-F238E27FC236}">
                <a16:creationId xmlns:a16="http://schemas.microsoft.com/office/drawing/2014/main" id="{56943A63-E8FC-8907-35D3-BDDE3C628C46}"/>
              </a:ext>
            </a:extLst>
          </p:cNvPr>
          <p:cNvSpPr>
            <a:spLocks noGrp="1"/>
          </p:cNvSpPr>
          <p:nvPr>
            <p:ph type="subTitle" idx="1"/>
          </p:nvPr>
        </p:nvSpPr>
        <p:spPr>
          <a:xfrm>
            <a:off x="718563" y="1250057"/>
            <a:ext cx="7415095" cy="2575818"/>
          </a:xfrm>
        </p:spPr>
        <p:txBody>
          <a:bodyPr lIns="91440" tIns="45720" rIns="91440" bIns="45720" anchor="t"/>
          <a:lstStyle/>
          <a:p>
            <a:r>
              <a:rPr lang="en-US" sz="1800" dirty="0">
                <a:solidFill>
                  <a:srgbClr val="000000"/>
                </a:solidFill>
                <a:latin typeface="Arial" panose="020B0604020202020204" pitchFamily="34" charset="0"/>
              </a:rPr>
              <a:t>Consumer staples refers to companies that create products considered essential by consumers. This category includes things like foods and beverages, household goods, and hygiene products. These goods are those products that people are unable—or unwilling—to cut out of their budgets regardless of their financial situation.</a:t>
            </a:r>
            <a:endParaRPr lang="en-US" sz="1800" dirty="0">
              <a:solidFill>
                <a:srgbClr val="000000"/>
              </a:solidFill>
              <a:effectLst/>
              <a:latin typeface="Arial" panose="020B0604020202020204" pitchFamily="34" charset="0"/>
            </a:endParaRPr>
          </a:p>
        </p:txBody>
      </p:sp>
      <p:graphicFrame>
        <p:nvGraphicFramePr>
          <p:cNvPr id="2" name="Table 1">
            <a:extLst>
              <a:ext uri="{FF2B5EF4-FFF2-40B4-BE49-F238E27FC236}">
                <a16:creationId xmlns:a16="http://schemas.microsoft.com/office/drawing/2014/main" id="{DF0602F7-8608-59AC-834E-F558A0BABDFD}"/>
              </a:ext>
            </a:extLst>
          </p:cNvPr>
          <p:cNvGraphicFramePr>
            <a:graphicFrameLocks noGrp="1"/>
          </p:cNvGraphicFramePr>
          <p:nvPr>
            <p:extLst>
              <p:ext uri="{D42A27DB-BD31-4B8C-83A1-F6EECF244321}">
                <p14:modId xmlns:p14="http://schemas.microsoft.com/office/powerpoint/2010/main" val="1398438698"/>
              </p:ext>
            </p:extLst>
          </p:nvPr>
        </p:nvGraphicFramePr>
        <p:xfrm>
          <a:off x="760335" y="4895207"/>
          <a:ext cx="7446646" cy="1821386"/>
        </p:xfrm>
        <a:graphic>
          <a:graphicData uri="http://schemas.openxmlformats.org/drawingml/2006/table">
            <a:tbl>
              <a:tblPr firstRow="1" bandRow="1">
                <a:tableStyleId>{5C22544A-7EE6-4342-B048-85BDC9FD1C3A}</a:tableStyleId>
              </a:tblPr>
              <a:tblGrid>
                <a:gridCol w="3723323">
                  <a:extLst>
                    <a:ext uri="{9D8B030D-6E8A-4147-A177-3AD203B41FA5}">
                      <a16:colId xmlns:a16="http://schemas.microsoft.com/office/drawing/2014/main" val="3880583199"/>
                    </a:ext>
                  </a:extLst>
                </a:gridCol>
                <a:gridCol w="3723323">
                  <a:extLst>
                    <a:ext uri="{9D8B030D-6E8A-4147-A177-3AD203B41FA5}">
                      <a16:colId xmlns:a16="http://schemas.microsoft.com/office/drawing/2014/main" val="689118561"/>
                    </a:ext>
                  </a:extLst>
                </a:gridCol>
              </a:tblGrid>
              <a:tr h="910693">
                <a:tc>
                  <a:txBody>
                    <a:bodyPr/>
                    <a:lstStyle/>
                    <a:p>
                      <a:pPr algn="ctr"/>
                      <a:r>
                        <a:rPr lang="en-US" sz="2800" dirty="0">
                          <a:latin typeface="Arial "/>
                        </a:rPr>
                        <a:t>Name</a:t>
                      </a:r>
                    </a:p>
                  </a:txBody>
                  <a:tcPr anchor="ctr">
                    <a:solidFill>
                      <a:srgbClr val="004E30"/>
                    </a:solidFill>
                  </a:tcPr>
                </a:tc>
                <a:tc>
                  <a:txBody>
                    <a:bodyPr/>
                    <a:lstStyle/>
                    <a:p>
                      <a:pPr algn="ctr"/>
                      <a:r>
                        <a:rPr lang="en-US" sz="2800" dirty="0">
                          <a:latin typeface="Arial "/>
                        </a:rPr>
                        <a:t>Abbreviation</a:t>
                      </a:r>
                    </a:p>
                  </a:txBody>
                  <a:tcPr anchor="ctr">
                    <a:solidFill>
                      <a:srgbClr val="004E30"/>
                    </a:solidFill>
                  </a:tcPr>
                </a:tc>
                <a:extLst>
                  <a:ext uri="{0D108BD9-81ED-4DB2-BD59-A6C34878D82A}">
                    <a16:rowId xmlns:a16="http://schemas.microsoft.com/office/drawing/2014/main" val="3805723170"/>
                  </a:ext>
                </a:extLst>
              </a:tr>
              <a:tr h="910693">
                <a:tc>
                  <a:txBody>
                    <a:bodyPr/>
                    <a:lstStyle/>
                    <a:p>
                      <a:pPr algn="ctr"/>
                      <a:r>
                        <a:rPr lang="en-US" sz="2400" i="0" dirty="0">
                          <a:latin typeface="Arial "/>
                        </a:rPr>
                        <a:t>Consumer Staples Sector SPDR Fund</a:t>
                      </a:r>
                    </a:p>
                  </a:txBody>
                  <a:tcPr anchor="ctr">
                    <a:solidFill>
                      <a:schemeClr val="bg1">
                        <a:lumMod val="85000"/>
                      </a:schemeClr>
                    </a:solidFill>
                  </a:tcPr>
                </a:tc>
                <a:tc>
                  <a:txBody>
                    <a:bodyPr/>
                    <a:lstStyle/>
                    <a:p>
                      <a:pPr algn="ctr"/>
                      <a:r>
                        <a:rPr lang="en-US" sz="2400" i="0" dirty="0">
                          <a:latin typeface="Arial "/>
                        </a:rPr>
                        <a:t>XLP</a:t>
                      </a:r>
                    </a:p>
                  </a:txBody>
                  <a:tcPr anchor="ctr">
                    <a:solidFill>
                      <a:schemeClr val="bg1">
                        <a:lumMod val="85000"/>
                      </a:schemeClr>
                    </a:solidFill>
                  </a:tcPr>
                </a:tc>
                <a:extLst>
                  <a:ext uri="{0D108BD9-81ED-4DB2-BD59-A6C34878D82A}">
                    <a16:rowId xmlns:a16="http://schemas.microsoft.com/office/drawing/2014/main" val="2678047871"/>
                  </a:ext>
                </a:extLst>
              </a:tr>
            </a:tbl>
          </a:graphicData>
        </a:graphic>
      </p:graphicFrame>
      <p:sp>
        <p:nvSpPr>
          <p:cNvPr id="3" name="Rectangle 2">
            <a:extLst>
              <a:ext uri="{FF2B5EF4-FFF2-40B4-BE49-F238E27FC236}">
                <a16:creationId xmlns:a16="http://schemas.microsoft.com/office/drawing/2014/main" id="{123B37FD-7C5F-F6FF-B25B-DB4A47AC7AF4}"/>
              </a:ext>
            </a:extLst>
          </p:cNvPr>
          <p:cNvSpPr/>
          <p:nvPr/>
        </p:nvSpPr>
        <p:spPr>
          <a:xfrm>
            <a:off x="791886" y="3986099"/>
            <a:ext cx="7415095" cy="685800"/>
          </a:xfrm>
          <a:prstGeom prst="rect">
            <a:avLst/>
          </a:prstGeom>
          <a:solidFill>
            <a:srgbClr val="004E3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053EFBDC-60F9-F3F5-F740-A3B59381FE41}"/>
              </a:ext>
            </a:extLst>
          </p:cNvPr>
          <p:cNvSpPr txBox="1"/>
          <p:nvPr/>
        </p:nvSpPr>
        <p:spPr>
          <a:xfrm>
            <a:off x="752250" y="3986164"/>
            <a:ext cx="7446646" cy="584775"/>
          </a:xfrm>
          <a:prstGeom prst="rect">
            <a:avLst/>
          </a:prstGeom>
          <a:noFill/>
        </p:spPr>
        <p:txBody>
          <a:bodyPr wrap="square" rtlCol="0" anchor="ctr">
            <a:spAutoFit/>
          </a:bodyPr>
          <a:lstStyle/>
          <a:p>
            <a:pPr algn="ctr"/>
            <a:r>
              <a:rPr lang="en-US" sz="3200" b="1" dirty="0">
                <a:solidFill>
                  <a:schemeClr val="bg1"/>
                </a:solidFill>
                <a:latin typeface="Arial "/>
              </a:rPr>
              <a:t>Portfolio Contributions</a:t>
            </a:r>
          </a:p>
        </p:txBody>
      </p:sp>
      <p:graphicFrame>
        <p:nvGraphicFramePr>
          <p:cNvPr id="9" name="Table 8">
            <a:extLst>
              <a:ext uri="{FF2B5EF4-FFF2-40B4-BE49-F238E27FC236}">
                <a16:creationId xmlns:a16="http://schemas.microsoft.com/office/drawing/2014/main" id="{D6BDF044-D354-D990-ABCD-44D4C3805FC2}"/>
              </a:ext>
            </a:extLst>
          </p:cNvPr>
          <p:cNvGraphicFramePr>
            <a:graphicFrameLocks noGrp="1"/>
          </p:cNvGraphicFramePr>
          <p:nvPr>
            <p:extLst>
              <p:ext uri="{D42A27DB-BD31-4B8C-83A1-F6EECF244321}">
                <p14:modId xmlns:p14="http://schemas.microsoft.com/office/powerpoint/2010/main" val="358053286"/>
              </p:ext>
            </p:extLst>
          </p:nvPr>
        </p:nvGraphicFramePr>
        <p:xfrm>
          <a:off x="1822451" y="7984110"/>
          <a:ext cx="16459198" cy="1404733"/>
        </p:xfrm>
        <a:graphic>
          <a:graphicData uri="http://schemas.openxmlformats.org/drawingml/2006/table">
            <a:tbl>
              <a:tblPr firstRow="1" bandRow="1">
                <a:tableStyleId>{5C22544A-7EE6-4342-B048-85BDC9FD1C3A}</a:tableStyleId>
              </a:tblPr>
              <a:tblGrid>
                <a:gridCol w="2351314">
                  <a:extLst>
                    <a:ext uri="{9D8B030D-6E8A-4147-A177-3AD203B41FA5}">
                      <a16:colId xmlns:a16="http://schemas.microsoft.com/office/drawing/2014/main" val="3731555421"/>
                    </a:ext>
                  </a:extLst>
                </a:gridCol>
                <a:gridCol w="2351314">
                  <a:extLst>
                    <a:ext uri="{9D8B030D-6E8A-4147-A177-3AD203B41FA5}">
                      <a16:colId xmlns:a16="http://schemas.microsoft.com/office/drawing/2014/main" val="300494318"/>
                    </a:ext>
                  </a:extLst>
                </a:gridCol>
                <a:gridCol w="2351314">
                  <a:extLst>
                    <a:ext uri="{9D8B030D-6E8A-4147-A177-3AD203B41FA5}">
                      <a16:colId xmlns:a16="http://schemas.microsoft.com/office/drawing/2014/main" val="3452276823"/>
                    </a:ext>
                  </a:extLst>
                </a:gridCol>
                <a:gridCol w="2351314">
                  <a:extLst>
                    <a:ext uri="{9D8B030D-6E8A-4147-A177-3AD203B41FA5}">
                      <a16:colId xmlns:a16="http://schemas.microsoft.com/office/drawing/2014/main" val="2134109298"/>
                    </a:ext>
                  </a:extLst>
                </a:gridCol>
                <a:gridCol w="2351314">
                  <a:extLst>
                    <a:ext uri="{9D8B030D-6E8A-4147-A177-3AD203B41FA5}">
                      <a16:colId xmlns:a16="http://schemas.microsoft.com/office/drawing/2014/main" val="4244526761"/>
                    </a:ext>
                  </a:extLst>
                </a:gridCol>
                <a:gridCol w="2351314">
                  <a:extLst>
                    <a:ext uri="{9D8B030D-6E8A-4147-A177-3AD203B41FA5}">
                      <a16:colId xmlns:a16="http://schemas.microsoft.com/office/drawing/2014/main" val="797846997"/>
                    </a:ext>
                  </a:extLst>
                </a:gridCol>
                <a:gridCol w="2351314">
                  <a:extLst>
                    <a:ext uri="{9D8B030D-6E8A-4147-A177-3AD203B41FA5}">
                      <a16:colId xmlns:a16="http://schemas.microsoft.com/office/drawing/2014/main" val="2146190274"/>
                    </a:ext>
                  </a:extLst>
                </a:gridCol>
              </a:tblGrid>
              <a:tr h="748974">
                <a:tc>
                  <a:txBody>
                    <a:bodyPr/>
                    <a:lstStyle/>
                    <a:p>
                      <a:pPr algn="ctr"/>
                      <a:r>
                        <a:rPr lang="en-US" sz="1800" b="0" dirty="0">
                          <a:latin typeface="Arial "/>
                        </a:rPr>
                        <a:t>Sector</a:t>
                      </a:r>
                    </a:p>
                  </a:txBody>
                  <a:tcPr anchor="ctr">
                    <a:solidFill>
                      <a:srgbClr val="004E30"/>
                    </a:solidFill>
                  </a:tcPr>
                </a:tc>
                <a:tc>
                  <a:txBody>
                    <a:bodyPr/>
                    <a:lstStyle/>
                    <a:p>
                      <a:pPr algn="ctr"/>
                      <a:r>
                        <a:rPr lang="en-US" sz="1800" b="0" dirty="0">
                          <a:latin typeface="Arial "/>
                        </a:rPr>
                        <a:t>Initial Position Strategy</a:t>
                      </a:r>
                    </a:p>
                  </a:txBody>
                  <a:tcPr anchor="ctr">
                    <a:solidFill>
                      <a:srgbClr val="004E30"/>
                    </a:solidFill>
                  </a:tcPr>
                </a:tc>
                <a:tc>
                  <a:txBody>
                    <a:bodyPr/>
                    <a:lstStyle/>
                    <a:p>
                      <a:pPr algn="ctr"/>
                      <a:r>
                        <a:rPr lang="en-US" sz="1800" b="0" dirty="0">
                          <a:latin typeface="Arial "/>
                        </a:rPr>
                        <a:t>Final Position Strategy</a:t>
                      </a:r>
                    </a:p>
                  </a:txBody>
                  <a:tcPr anchor="ctr">
                    <a:solidFill>
                      <a:srgbClr val="004E30"/>
                    </a:solidFill>
                  </a:tcPr>
                </a:tc>
                <a:tc>
                  <a:txBody>
                    <a:bodyPr/>
                    <a:lstStyle/>
                    <a:p>
                      <a:pPr algn="ctr"/>
                      <a:r>
                        <a:rPr lang="en-US" sz="1800" b="0" dirty="0">
                          <a:latin typeface="Arial "/>
                        </a:rPr>
                        <a:t>Target</a:t>
                      </a:r>
                    </a:p>
                  </a:txBody>
                  <a:tcPr anchor="ctr">
                    <a:solidFill>
                      <a:srgbClr val="004E30"/>
                    </a:solidFill>
                  </a:tcPr>
                </a:tc>
                <a:tc>
                  <a:txBody>
                    <a:bodyPr/>
                    <a:lstStyle/>
                    <a:p>
                      <a:pPr algn="ctr"/>
                      <a:r>
                        <a:rPr lang="en-US" sz="1800" b="0" dirty="0">
                          <a:latin typeface="Arial "/>
                        </a:rPr>
                        <a:t>S&amp;P 500 Contribution</a:t>
                      </a:r>
                    </a:p>
                  </a:txBody>
                  <a:tcPr anchor="ctr">
                    <a:solidFill>
                      <a:srgbClr val="004E30"/>
                    </a:solidFill>
                  </a:tcPr>
                </a:tc>
                <a:tc>
                  <a:txBody>
                    <a:bodyPr/>
                    <a:lstStyle/>
                    <a:p>
                      <a:pPr algn="ctr"/>
                      <a:r>
                        <a:rPr lang="en-US" sz="1800" b="0" dirty="0">
                          <a:latin typeface="Arial "/>
                        </a:rPr>
                        <a:t>Portfolio Contribution</a:t>
                      </a:r>
                    </a:p>
                  </a:txBody>
                  <a:tcPr anchor="ctr">
                    <a:solidFill>
                      <a:srgbClr val="004E30"/>
                    </a:solidFill>
                  </a:tcPr>
                </a:tc>
                <a:tc>
                  <a:txBody>
                    <a:bodyPr/>
                    <a:lstStyle/>
                    <a:p>
                      <a:pPr algn="ctr"/>
                      <a:r>
                        <a:rPr lang="en-US" sz="1800" b="0" dirty="0">
                          <a:latin typeface="Arial "/>
                        </a:rPr>
                        <a:t>YTD Performance</a:t>
                      </a:r>
                    </a:p>
                  </a:txBody>
                  <a:tcPr anchor="ctr">
                    <a:solidFill>
                      <a:srgbClr val="004E30"/>
                    </a:solidFill>
                  </a:tcPr>
                </a:tc>
                <a:extLst>
                  <a:ext uri="{0D108BD9-81ED-4DB2-BD59-A6C34878D82A}">
                    <a16:rowId xmlns:a16="http://schemas.microsoft.com/office/drawing/2014/main" val="729206761"/>
                  </a:ext>
                </a:extLst>
              </a:tr>
              <a:tr h="655759">
                <a:tc>
                  <a:txBody>
                    <a:bodyPr/>
                    <a:lstStyle/>
                    <a:p>
                      <a:pPr algn="ctr"/>
                      <a:r>
                        <a:rPr lang="en-US" sz="1800" b="0" dirty="0">
                          <a:latin typeface="Arial "/>
                        </a:rPr>
                        <a:t>Consumer Staple</a:t>
                      </a:r>
                    </a:p>
                  </a:txBody>
                  <a:tcPr anchor="ctr">
                    <a:solidFill>
                      <a:schemeClr val="bg1">
                        <a:lumMod val="85000"/>
                      </a:schemeClr>
                    </a:solidFill>
                  </a:tcPr>
                </a:tc>
                <a:tc>
                  <a:txBody>
                    <a:bodyPr/>
                    <a:lstStyle/>
                    <a:p>
                      <a:pPr algn="ctr"/>
                      <a:r>
                        <a:rPr lang="en-US" sz="1800" b="0" dirty="0">
                          <a:latin typeface="Arial "/>
                        </a:rPr>
                        <a:t>Underweight</a:t>
                      </a:r>
                    </a:p>
                  </a:txBody>
                  <a:tcPr anchor="ctr">
                    <a:solidFill>
                      <a:srgbClr val="FF0000"/>
                    </a:solidFill>
                  </a:tcPr>
                </a:tc>
                <a:tc>
                  <a:txBody>
                    <a:bodyPr/>
                    <a:lstStyle/>
                    <a:p>
                      <a:pPr algn="ctr"/>
                      <a:r>
                        <a:rPr lang="en-US" sz="1800" b="0" dirty="0">
                          <a:latin typeface="Arial "/>
                        </a:rPr>
                        <a:t>Underweight</a:t>
                      </a:r>
                    </a:p>
                  </a:txBody>
                  <a:tcPr anchor="ctr">
                    <a:solidFill>
                      <a:srgbClr val="FF0000"/>
                    </a:solidFill>
                  </a:tcPr>
                </a:tc>
                <a:tc>
                  <a:txBody>
                    <a:bodyPr/>
                    <a:lstStyle/>
                    <a:p>
                      <a:pPr algn="ctr"/>
                      <a:r>
                        <a:rPr lang="en-US" sz="1800" b="0" dirty="0">
                          <a:latin typeface="Arial "/>
                        </a:rPr>
                        <a:t>4.00%</a:t>
                      </a:r>
                    </a:p>
                  </a:txBody>
                  <a:tcPr anchor="ctr">
                    <a:solidFill>
                      <a:schemeClr val="bg1">
                        <a:lumMod val="85000"/>
                      </a:schemeClr>
                    </a:solidFill>
                  </a:tcPr>
                </a:tc>
                <a:tc>
                  <a:txBody>
                    <a:bodyPr/>
                    <a:lstStyle/>
                    <a:p>
                      <a:pPr algn="ctr"/>
                      <a:r>
                        <a:rPr lang="en-US" sz="1800" b="0" dirty="0">
                          <a:latin typeface="Arial "/>
                        </a:rPr>
                        <a:t>6.32%</a:t>
                      </a:r>
                    </a:p>
                  </a:txBody>
                  <a:tcPr anchor="ctr">
                    <a:solidFill>
                      <a:schemeClr val="bg1">
                        <a:lumMod val="85000"/>
                      </a:schemeClr>
                    </a:solidFill>
                  </a:tcPr>
                </a:tc>
                <a:tc>
                  <a:txBody>
                    <a:bodyPr/>
                    <a:lstStyle/>
                    <a:p>
                      <a:pPr algn="ctr"/>
                      <a:r>
                        <a:rPr lang="en-US" sz="1800" b="0" dirty="0">
                          <a:latin typeface="Arial "/>
                        </a:rPr>
                        <a:t>4.02%</a:t>
                      </a:r>
                    </a:p>
                  </a:txBody>
                  <a:tcPr anchor="ctr">
                    <a:solidFill>
                      <a:schemeClr val="bg1">
                        <a:lumMod val="85000"/>
                      </a:schemeClr>
                    </a:solidFill>
                  </a:tcPr>
                </a:tc>
                <a:tc>
                  <a:txBody>
                    <a:bodyPr/>
                    <a:lstStyle/>
                    <a:p>
                      <a:pPr algn="ctr"/>
                      <a:r>
                        <a:rPr lang="en-US" sz="1800" b="0" i="0" u="none" strike="noStrike" dirty="0">
                          <a:solidFill>
                            <a:srgbClr val="FF0000"/>
                          </a:solidFill>
                          <a:effectLst/>
                          <a:latin typeface="Arial "/>
                          <a:ea typeface="+mn-ea"/>
                          <a:cs typeface="+mn-cs"/>
                        </a:rPr>
                        <a:t>-7.30%</a:t>
                      </a:r>
                      <a:endParaRPr lang="en-US" sz="1800" b="0" dirty="0">
                        <a:solidFill>
                          <a:srgbClr val="FF0000"/>
                        </a:solidFill>
                        <a:latin typeface="Arial "/>
                      </a:endParaRPr>
                    </a:p>
                  </a:txBody>
                  <a:tcPr anchor="ctr">
                    <a:solidFill>
                      <a:schemeClr val="bg1">
                        <a:lumMod val="85000"/>
                      </a:schemeClr>
                    </a:solidFill>
                  </a:tcPr>
                </a:tc>
                <a:extLst>
                  <a:ext uri="{0D108BD9-81ED-4DB2-BD59-A6C34878D82A}">
                    <a16:rowId xmlns:a16="http://schemas.microsoft.com/office/drawing/2014/main" val="3089172570"/>
                  </a:ext>
                </a:extLst>
              </a:tr>
            </a:tbl>
          </a:graphicData>
        </a:graphic>
      </p:graphicFrame>
      <p:sp>
        <p:nvSpPr>
          <p:cNvPr id="12" name="Subtitle 12">
            <a:extLst>
              <a:ext uri="{FF2B5EF4-FFF2-40B4-BE49-F238E27FC236}">
                <a16:creationId xmlns:a16="http://schemas.microsoft.com/office/drawing/2014/main" id="{6233A8E2-25EC-304B-7002-A8DA26B56FD1}"/>
              </a:ext>
            </a:extLst>
          </p:cNvPr>
          <p:cNvSpPr txBox="1">
            <a:spLocks/>
          </p:cNvSpPr>
          <p:nvPr/>
        </p:nvSpPr>
        <p:spPr>
          <a:xfrm>
            <a:off x="8687158" y="1250057"/>
            <a:ext cx="8032783" cy="1199701"/>
          </a:xfrm>
          <a:prstGeom prst="rect">
            <a:avLst/>
          </a:prstGeom>
        </p:spPr>
        <p:txBody>
          <a:bodyPr lIns="91440" tIns="45720" rIns="91440" bIns="45720" anchor="t"/>
          <a:lstStyle>
            <a:lvl1pPr marL="0" indent="0" algn="l">
              <a:buNone/>
              <a:defRPr sz="3958" b="0" i="0">
                <a:latin typeface="Arial Narrow" panose="020B0604020202020204" pitchFamily="34" charset="0"/>
                <a:ea typeface="+mn-ea"/>
                <a:cs typeface="+mn-cs"/>
              </a:defRPr>
            </a:lvl1pPr>
            <a:lvl2pPr marL="753969" indent="0" algn="ctr">
              <a:buNone/>
              <a:defRPr sz="3298">
                <a:latin typeface="+mn-lt"/>
                <a:ea typeface="+mn-ea"/>
                <a:cs typeface="+mn-cs"/>
              </a:defRPr>
            </a:lvl2pPr>
            <a:lvl3pPr marL="1507937" indent="0" algn="ctr">
              <a:buNone/>
              <a:defRPr sz="2968">
                <a:latin typeface="+mn-lt"/>
                <a:ea typeface="+mn-ea"/>
                <a:cs typeface="+mn-cs"/>
              </a:defRPr>
            </a:lvl3pPr>
            <a:lvl4pPr marL="2261906" indent="0" algn="ctr">
              <a:buNone/>
              <a:defRPr sz="2639">
                <a:latin typeface="+mn-lt"/>
                <a:ea typeface="+mn-ea"/>
                <a:cs typeface="+mn-cs"/>
              </a:defRPr>
            </a:lvl4pPr>
            <a:lvl5pPr marL="3015874" indent="0" algn="ctr">
              <a:buNone/>
              <a:defRPr sz="2639">
                <a:latin typeface="+mn-lt"/>
                <a:ea typeface="+mn-ea"/>
                <a:cs typeface="+mn-cs"/>
              </a:defRPr>
            </a:lvl5pPr>
            <a:lvl6pPr marL="3769843" indent="0" algn="ctr">
              <a:buNone/>
              <a:defRPr sz="2639">
                <a:latin typeface="+mn-lt"/>
                <a:ea typeface="+mn-ea"/>
                <a:cs typeface="+mn-cs"/>
              </a:defRPr>
            </a:lvl6pPr>
            <a:lvl7pPr marL="4523811" indent="0" algn="ctr">
              <a:buNone/>
              <a:defRPr sz="2639">
                <a:latin typeface="+mn-lt"/>
                <a:ea typeface="+mn-ea"/>
                <a:cs typeface="+mn-cs"/>
              </a:defRPr>
            </a:lvl7pPr>
            <a:lvl8pPr marL="5277780" indent="0" algn="ctr">
              <a:buNone/>
              <a:defRPr sz="2639">
                <a:latin typeface="+mn-lt"/>
                <a:ea typeface="+mn-ea"/>
                <a:cs typeface="+mn-cs"/>
              </a:defRPr>
            </a:lvl8pPr>
            <a:lvl9pPr marL="6031748" indent="0" algn="ctr">
              <a:buNone/>
              <a:defRPr sz="2639">
                <a:latin typeface="+mn-lt"/>
                <a:ea typeface="+mn-ea"/>
                <a:cs typeface="+mn-cs"/>
              </a:defRPr>
            </a:lvl9pPr>
          </a:lstStyle>
          <a:p>
            <a:pPr defTabSz="914400"/>
            <a:r>
              <a:rPr lang="en-US" sz="1800" b="1" kern="0" dirty="0">
                <a:solidFill>
                  <a:srgbClr val="000000"/>
                </a:solidFill>
                <a:latin typeface="Arial" panose="020B0604020202020204" pitchFamily="34" charset="0"/>
              </a:rPr>
              <a:t>Factors to Consider – Fall 2023</a:t>
            </a:r>
          </a:p>
          <a:p>
            <a:pPr defTabSz="914400"/>
            <a:r>
              <a:rPr lang="en-US" sz="1800" kern="0" dirty="0">
                <a:solidFill>
                  <a:srgbClr val="000000"/>
                </a:solidFill>
                <a:latin typeface="Arial" panose="020B0604020202020204" pitchFamily="34" charset="0"/>
              </a:rPr>
              <a:t>(-)”Higher for longer” interest rates</a:t>
            </a:r>
          </a:p>
          <a:p>
            <a:pPr defTabSz="914400"/>
            <a:r>
              <a:rPr lang="en-US" sz="1800" kern="0" dirty="0">
                <a:solidFill>
                  <a:srgbClr val="000000"/>
                </a:solidFill>
                <a:latin typeface="Arial" panose="020B0604020202020204" pitchFamily="34" charset="0"/>
              </a:rPr>
              <a:t>(-) Diminished consumer confidence</a:t>
            </a:r>
          </a:p>
          <a:p>
            <a:pPr defTabSz="914400"/>
            <a:r>
              <a:rPr lang="en-US" sz="1800" kern="0" dirty="0">
                <a:solidFill>
                  <a:srgbClr val="000000"/>
                </a:solidFill>
                <a:latin typeface="Arial" panose="020B0604020202020204" pitchFamily="34" charset="0"/>
              </a:rPr>
              <a:t>(-) Student Loan payments resume</a:t>
            </a:r>
          </a:p>
          <a:p>
            <a:pPr defTabSz="914400"/>
            <a:r>
              <a:rPr lang="en-US" sz="1800" kern="0" dirty="0">
                <a:solidFill>
                  <a:srgbClr val="000000"/>
                </a:solidFill>
                <a:latin typeface="Arial" panose="020B0604020202020204" pitchFamily="34" charset="0"/>
              </a:rPr>
              <a:t>(-) Treasury Yields at a high</a:t>
            </a:r>
          </a:p>
        </p:txBody>
      </p:sp>
      <p:pic>
        <p:nvPicPr>
          <p:cNvPr id="14" name="Picture 13" descr="A graph of a graph&#10;&#10;Description automatically generated with medium confidence">
            <a:extLst>
              <a:ext uri="{FF2B5EF4-FFF2-40B4-BE49-F238E27FC236}">
                <a16:creationId xmlns:a16="http://schemas.microsoft.com/office/drawing/2014/main" id="{66EE6926-BFAB-1184-170B-061EA3E3C7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87158" y="2717810"/>
            <a:ext cx="10412314" cy="5097521"/>
          </a:xfrm>
          <a:prstGeom prst="rect">
            <a:avLst/>
          </a:prstGeom>
        </p:spPr>
      </p:pic>
      <p:sp>
        <p:nvSpPr>
          <p:cNvPr id="10" name="TextBox 9">
            <a:extLst>
              <a:ext uri="{FF2B5EF4-FFF2-40B4-BE49-F238E27FC236}">
                <a16:creationId xmlns:a16="http://schemas.microsoft.com/office/drawing/2014/main" id="{16E14DFD-B2A1-753D-9EA6-C238B4900BC3}"/>
              </a:ext>
            </a:extLst>
          </p:cNvPr>
          <p:cNvSpPr txBox="1"/>
          <p:nvPr/>
        </p:nvSpPr>
        <p:spPr>
          <a:xfrm>
            <a:off x="718563" y="428886"/>
            <a:ext cx="10059902" cy="802848"/>
          </a:xfrm>
          <a:prstGeom prst="rect">
            <a:avLst/>
          </a:prstGeom>
          <a:noFill/>
        </p:spPr>
        <p:txBody>
          <a:bodyPr wrap="square">
            <a:spAutoFit/>
          </a:bodyPr>
          <a:lstStyle/>
          <a:p>
            <a:r>
              <a:rPr lang="en-US" sz="4617" b="1" dirty="0">
                <a:solidFill>
                  <a:srgbClr val="00B485"/>
                </a:solidFill>
                <a:latin typeface="Arial Black" panose="020B0A04020102020204" pitchFamily="34" charset="0"/>
              </a:rPr>
              <a:t>CONSUMER STAPLES</a:t>
            </a:r>
            <a:endParaRPr lang="en-US" sz="4617" dirty="0">
              <a:solidFill>
                <a:srgbClr val="00B485"/>
              </a:solidFill>
              <a:latin typeface="Arial Black" panose="020B0A04020102020204" pitchFamily="34" charset="0"/>
            </a:endParaRPr>
          </a:p>
        </p:txBody>
      </p:sp>
    </p:spTree>
    <p:extLst>
      <p:ext uri="{BB962C8B-B14F-4D97-AF65-F5344CB8AC3E}">
        <p14:creationId xmlns:p14="http://schemas.microsoft.com/office/powerpoint/2010/main" val="12808550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A24C26F-2F05-CF1C-4D7D-3967F2202E1C}"/>
              </a:ext>
            </a:extLst>
          </p:cNvPr>
          <p:cNvSpPr/>
          <p:nvPr/>
        </p:nvSpPr>
        <p:spPr>
          <a:xfrm>
            <a:off x="0" y="15875"/>
            <a:ext cx="20104100" cy="9769475"/>
          </a:xfrm>
          <a:prstGeom prst="rect">
            <a:avLst/>
          </a:prstGeom>
          <a:solidFill>
            <a:srgbClr val="004E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1">
            <a:extLst>
              <a:ext uri="{FF2B5EF4-FFF2-40B4-BE49-F238E27FC236}">
                <a16:creationId xmlns:a16="http://schemas.microsoft.com/office/drawing/2014/main" id="{A81C1BFC-022D-F646-A08F-BED9F4FDE8A4}"/>
              </a:ext>
            </a:extLst>
          </p:cNvPr>
          <p:cNvSpPr>
            <a:spLocks noGrp="1"/>
          </p:cNvSpPr>
          <p:nvPr>
            <p:ph type="ctrTitle"/>
          </p:nvPr>
        </p:nvSpPr>
        <p:spPr>
          <a:xfrm>
            <a:off x="1517650" y="3140075"/>
            <a:ext cx="18440400" cy="1935351"/>
          </a:xfrm>
        </p:spPr>
        <p:txBody>
          <a:bodyPr lIns="91440" tIns="45720" rIns="91440" bIns="45720" anchor="ctr"/>
          <a:lstStyle/>
          <a:p>
            <a:r>
              <a:rPr lang="en-US" sz="9900" dirty="0">
                <a:solidFill>
                  <a:schemeClr val="bg1"/>
                </a:solidFill>
              </a:rPr>
              <a:t>Investment strategy </a:t>
            </a:r>
          </a:p>
        </p:txBody>
      </p:sp>
      <p:pic>
        <p:nvPicPr>
          <p:cNvPr id="5" name="Picture 4">
            <a:extLst>
              <a:ext uri="{FF2B5EF4-FFF2-40B4-BE49-F238E27FC236}">
                <a16:creationId xmlns:a16="http://schemas.microsoft.com/office/drawing/2014/main" id="{75443D4C-D108-4658-4209-07805B192D69}"/>
              </a:ext>
            </a:extLst>
          </p:cNvPr>
          <p:cNvPicPr>
            <a:picLocks noChangeAspect="1"/>
          </p:cNvPicPr>
          <p:nvPr/>
        </p:nvPicPr>
        <p:blipFill rotWithShape="1">
          <a:blip r:embed="rId2">
            <a:extLst>
              <a:ext uri="{28A0092B-C50C-407E-A947-70E740481C1C}">
                <a14:useLocalDpi xmlns:a14="http://schemas.microsoft.com/office/drawing/2010/main" val="0"/>
              </a:ext>
            </a:extLst>
          </a:blip>
          <a:srcRect l="10322" t="62317" r="12879" b="34193"/>
          <a:stretch/>
        </p:blipFill>
        <p:spPr>
          <a:xfrm>
            <a:off x="11033469" y="15875"/>
            <a:ext cx="9070632" cy="533400"/>
          </a:xfrm>
          <a:prstGeom prst="rect">
            <a:avLst/>
          </a:prstGeom>
        </p:spPr>
      </p:pic>
      <p:pic>
        <p:nvPicPr>
          <p:cNvPr id="7" name="Picture 6">
            <a:extLst>
              <a:ext uri="{FF2B5EF4-FFF2-40B4-BE49-F238E27FC236}">
                <a16:creationId xmlns:a16="http://schemas.microsoft.com/office/drawing/2014/main" id="{B22C093E-7AFA-F1FF-3821-92338D48C1B5}"/>
              </a:ext>
            </a:extLst>
          </p:cNvPr>
          <p:cNvPicPr>
            <a:picLocks noChangeAspect="1"/>
          </p:cNvPicPr>
          <p:nvPr/>
        </p:nvPicPr>
        <p:blipFill rotWithShape="1">
          <a:blip r:embed="rId2">
            <a:extLst>
              <a:ext uri="{28A0092B-C50C-407E-A947-70E740481C1C}">
                <a14:useLocalDpi xmlns:a14="http://schemas.microsoft.com/office/drawing/2010/main" val="0"/>
              </a:ext>
            </a:extLst>
          </a:blip>
          <a:srcRect l="10322" t="62317" r="12879" b="34193"/>
          <a:stretch/>
        </p:blipFill>
        <p:spPr>
          <a:xfrm>
            <a:off x="11033468" y="15875"/>
            <a:ext cx="9070632" cy="533400"/>
          </a:xfrm>
          <a:prstGeom prst="rect">
            <a:avLst/>
          </a:prstGeom>
        </p:spPr>
      </p:pic>
    </p:spTree>
    <p:extLst>
      <p:ext uri="{BB962C8B-B14F-4D97-AF65-F5344CB8AC3E}">
        <p14:creationId xmlns:p14="http://schemas.microsoft.com/office/powerpoint/2010/main" val="217535899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6BBD4D9-0485-05C1-93B9-927A2E6D8FDE}"/>
              </a:ext>
            </a:extLst>
          </p:cNvPr>
          <p:cNvSpPr txBox="1"/>
          <p:nvPr/>
        </p:nvSpPr>
        <p:spPr>
          <a:xfrm>
            <a:off x="1005205" y="2234162"/>
            <a:ext cx="8589646" cy="7278596"/>
          </a:xfrm>
          <a:prstGeom prst="rect">
            <a:avLst/>
          </a:prstGeom>
          <a:noFill/>
        </p:spPr>
        <p:txBody>
          <a:bodyPr wrap="square" rtlCol="0">
            <a:spAutoFit/>
          </a:bodyPr>
          <a:lstStyle/>
          <a:p>
            <a:pPr marL="0" marR="0">
              <a:lnSpc>
                <a:spcPct val="107000"/>
              </a:lnSpc>
              <a:spcBef>
                <a:spcPts val="0"/>
              </a:spcBef>
              <a:spcAft>
                <a:spcPts val="800"/>
              </a:spcAft>
            </a:pPr>
            <a:r>
              <a:rPr lang="en-US" sz="3200" b="1" u="sng" dirty="0">
                <a:effectLst/>
                <a:latin typeface="Arial" panose="020B0604020202020204" pitchFamily="34" charset="0"/>
                <a:ea typeface="Calibri" panose="020F0502020204030204" pitchFamily="34" charset="0"/>
                <a:cs typeface="Arial" panose="020B0604020202020204" pitchFamily="34" charset="0"/>
              </a:rPr>
              <a:t>Buy Criteria for Growth Strategy Stocks:</a:t>
            </a:r>
            <a:endParaRPr lang="en-US" sz="3200" dirty="0">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lnSpc>
                <a:spcPct val="150000"/>
              </a:lnSpc>
              <a:spcBef>
                <a:spcPts val="0"/>
              </a:spcBef>
              <a:spcAft>
                <a:spcPts val="0"/>
              </a:spcAft>
              <a:buFont typeface="Symbol" pitchFamily="2" charset="2"/>
              <a:buChar char=""/>
            </a:pPr>
            <a:r>
              <a:rPr lang="en-US" sz="3200" dirty="0">
                <a:effectLst/>
                <a:latin typeface="Arial" panose="020B0604020202020204" pitchFamily="34" charset="0"/>
                <a:ea typeface="Calibri" panose="020F0502020204030204" pitchFamily="34" charset="0"/>
                <a:cs typeface="Arial" panose="020B0604020202020204" pitchFamily="34" charset="0"/>
              </a:rPr>
              <a:t>Expect stock to perform better than Industry</a:t>
            </a:r>
          </a:p>
          <a:p>
            <a:pPr marL="342900" marR="0" lvl="0" indent="-342900">
              <a:lnSpc>
                <a:spcPct val="150000"/>
              </a:lnSpc>
              <a:spcBef>
                <a:spcPts val="0"/>
              </a:spcBef>
              <a:spcAft>
                <a:spcPts val="0"/>
              </a:spcAft>
              <a:buFont typeface="Symbol" pitchFamily="2" charset="2"/>
              <a:buChar char=""/>
            </a:pPr>
            <a:r>
              <a:rPr lang="en-US" sz="3200" dirty="0">
                <a:effectLst/>
                <a:latin typeface="Arial" panose="020B0604020202020204" pitchFamily="34" charset="0"/>
                <a:ea typeface="Calibri" panose="020F0502020204030204" pitchFamily="34" charset="0"/>
                <a:cs typeface="Arial" panose="020B0604020202020204" pitchFamily="34" charset="0"/>
              </a:rPr>
              <a:t>Revenue growth &gt; Industry Average + forecasted continued growth</a:t>
            </a:r>
          </a:p>
          <a:p>
            <a:pPr marL="342900" marR="0" lvl="0" indent="-342900">
              <a:lnSpc>
                <a:spcPct val="150000"/>
              </a:lnSpc>
              <a:spcBef>
                <a:spcPts val="0"/>
              </a:spcBef>
              <a:spcAft>
                <a:spcPts val="0"/>
              </a:spcAft>
              <a:buFont typeface="Symbol" pitchFamily="2" charset="2"/>
              <a:buChar char=""/>
            </a:pPr>
            <a:r>
              <a:rPr lang="en-US" sz="3200" dirty="0">
                <a:effectLst/>
                <a:latin typeface="Arial" panose="020B0604020202020204" pitchFamily="34" charset="0"/>
                <a:ea typeface="Calibri" panose="020F0502020204030204" pitchFamily="34" charset="0"/>
                <a:cs typeface="Arial" panose="020B0604020202020204" pitchFamily="34" charset="0"/>
              </a:rPr>
              <a:t>Strong Earnings ~ 5 years of CAGR</a:t>
            </a:r>
          </a:p>
          <a:p>
            <a:pPr marL="342900" marR="0" lvl="0" indent="-342900">
              <a:lnSpc>
                <a:spcPct val="150000"/>
              </a:lnSpc>
              <a:spcBef>
                <a:spcPts val="0"/>
              </a:spcBef>
              <a:spcAft>
                <a:spcPts val="0"/>
              </a:spcAft>
              <a:buFont typeface="Symbol" pitchFamily="2" charset="2"/>
              <a:buChar char=""/>
            </a:pPr>
            <a:r>
              <a:rPr lang="en-US" sz="3200" dirty="0">
                <a:effectLst/>
                <a:latin typeface="Arial" panose="020B0604020202020204" pitchFamily="34" charset="0"/>
                <a:ea typeface="Calibri" panose="020F0502020204030204" pitchFamily="34" charset="0"/>
                <a:cs typeface="Arial" panose="020B0604020202020204" pitchFamily="34" charset="0"/>
              </a:rPr>
              <a:t>ROE ≥ 15% and &gt; Industry Average</a:t>
            </a:r>
          </a:p>
          <a:p>
            <a:pPr marL="342900" marR="0" lvl="0" indent="-342900">
              <a:lnSpc>
                <a:spcPct val="150000"/>
              </a:lnSpc>
              <a:spcBef>
                <a:spcPts val="0"/>
              </a:spcBef>
              <a:spcAft>
                <a:spcPts val="0"/>
              </a:spcAft>
              <a:buFont typeface="Symbol" pitchFamily="2" charset="2"/>
              <a:buChar char=""/>
            </a:pPr>
            <a:r>
              <a:rPr lang="en-US" sz="3200" dirty="0">
                <a:effectLst/>
                <a:latin typeface="Arial" panose="020B0604020202020204" pitchFamily="34" charset="0"/>
                <a:ea typeface="Calibri" panose="020F0502020204030204" pitchFamily="34" charset="0"/>
                <a:cs typeface="Arial" panose="020B0604020202020204" pitchFamily="34" charset="0"/>
              </a:rPr>
              <a:t>PEG ≤ 1.2 and &lt; Industry Average</a:t>
            </a:r>
          </a:p>
          <a:p>
            <a:pPr marL="342900" marR="0" lvl="0" indent="-342900">
              <a:lnSpc>
                <a:spcPct val="150000"/>
              </a:lnSpc>
              <a:spcBef>
                <a:spcPts val="0"/>
              </a:spcBef>
              <a:spcAft>
                <a:spcPts val="0"/>
              </a:spcAft>
              <a:buFont typeface="Symbol" pitchFamily="2" charset="2"/>
              <a:buChar char=""/>
            </a:pPr>
            <a:r>
              <a:rPr lang="en-US" sz="3200" dirty="0">
                <a:effectLst/>
                <a:latin typeface="Arial" panose="020B0604020202020204" pitchFamily="34" charset="0"/>
                <a:ea typeface="Calibri" panose="020F0502020204030204" pitchFamily="34" charset="0"/>
                <a:cs typeface="Arial" panose="020B0604020202020204" pitchFamily="34" charset="0"/>
              </a:rPr>
              <a:t>Debt / Equity &lt; 1.5 (or Acceptable Interest Coverage Ratio when D/E &gt;1.0)</a:t>
            </a:r>
          </a:p>
          <a:p>
            <a:pPr marL="342900" marR="0" lvl="0" indent="-342900">
              <a:lnSpc>
                <a:spcPct val="150000"/>
              </a:lnSpc>
              <a:spcBef>
                <a:spcPts val="0"/>
              </a:spcBef>
              <a:spcAft>
                <a:spcPts val="800"/>
              </a:spcAft>
              <a:buFont typeface="Symbol" pitchFamily="2" charset="2"/>
              <a:buChar char=""/>
            </a:pPr>
            <a:r>
              <a:rPr lang="en-US" sz="3200" dirty="0">
                <a:effectLst/>
                <a:latin typeface="Arial" panose="020B0604020202020204" pitchFamily="34" charset="0"/>
                <a:ea typeface="Calibri" panose="020F0502020204030204" pitchFamily="34" charset="0"/>
                <a:cs typeface="Arial" panose="020B0604020202020204" pitchFamily="34" charset="0"/>
              </a:rPr>
              <a:t>Report Beta (less than 1.5 preferred)</a:t>
            </a:r>
          </a:p>
        </p:txBody>
      </p:sp>
      <p:sp>
        <p:nvSpPr>
          <p:cNvPr id="5" name="TextBox 4">
            <a:extLst>
              <a:ext uri="{FF2B5EF4-FFF2-40B4-BE49-F238E27FC236}">
                <a16:creationId xmlns:a16="http://schemas.microsoft.com/office/drawing/2014/main" id="{C95B3B2F-FEEC-BFA0-921F-A40DA6A063B6}"/>
              </a:ext>
            </a:extLst>
          </p:cNvPr>
          <p:cNvSpPr txBox="1"/>
          <p:nvPr/>
        </p:nvSpPr>
        <p:spPr>
          <a:xfrm>
            <a:off x="10052050" y="2227625"/>
            <a:ext cx="7903846" cy="7119834"/>
          </a:xfrm>
          <a:prstGeom prst="rect">
            <a:avLst/>
          </a:prstGeom>
          <a:noFill/>
        </p:spPr>
        <p:txBody>
          <a:bodyPr wrap="square" rtlCol="0">
            <a:spAutoFit/>
          </a:bodyPr>
          <a:lstStyle/>
          <a:p>
            <a:pPr marL="0" marR="0">
              <a:lnSpc>
                <a:spcPct val="107000"/>
              </a:lnSpc>
              <a:spcBef>
                <a:spcPts val="0"/>
              </a:spcBef>
              <a:spcAft>
                <a:spcPts val="800"/>
              </a:spcAft>
            </a:pPr>
            <a:r>
              <a:rPr lang="en-US" sz="3200" b="1" u="sng" dirty="0">
                <a:effectLst/>
                <a:latin typeface="Arial" panose="020B0604020202020204" pitchFamily="34" charset="0"/>
                <a:ea typeface="Calibri" panose="020F0502020204030204" pitchFamily="34" charset="0"/>
                <a:cs typeface="Arial" panose="020B0604020202020204" pitchFamily="34" charset="0"/>
              </a:rPr>
              <a:t>Stocks Selected</a:t>
            </a:r>
          </a:p>
          <a:p>
            <a:pPr marL="457200" indent="-457200" algn="l">
              <a:lnSpc>
                <a:spcPct val="150000"/>
              </a:lnSpc>
              <a:buFont typeface="Arial" panose="020B0604020202020204" pitchFamily="34" charset="0"/>
              <a:buChar char="•"/>
            </a:pPr>
            <a:r>
              <a:rPr lang="en-US" sz="3200" dirty="0">
                <a:latin typeface="Arial" panose="020B0604020202020204" pitchFamily="34" charset="0"/>
                <a:cs typeface="Arial" panose="020B0604020202020204" pitchFamily="34" charset="0"/>
              </a:rPr>
              <a:t>Costco Wholesale Corp. (COST)</a:t>
            </a:r>
          </a:p>
          <a:p>
            <a:pPr marL="457200" indent="-457200" algn="l">
              <a:lnSpc>
                <a:spcPct val="150000"/>
              </a:lnSpc>
              <a:buFont typeface="Arial" panose="020B0604020202020204" pitchFamily="34" charset="0"/>
              <a:buChar char="•"/>
            </a:pPr>
            <a:r>
              <a:rPr lang="en-US" sz="3200" dirty="0">
                <a:latin typeface="Arial" panose="020B0604020202020204" pitchFamily="34" charset="0"/>
                <a:cs typeface="Arial" panose="020B0604020202020204" pitchFamily="34" charset="0"/>
              </a:rPr>
              <a:t>Meta Platforms, Inc. (META)</a:t>
            </a:r>
          </a:p>
          <a:p>
            <a:pPr marL="457200" indent="-457200" algn="l">
              <a:lnSpc>
                <a:spcPct val="150000"/>
              </a:lnSpc>
              <a:buFont typeface="Arial" panose="020B0604020202020204" pitchFamily="34" charset="0"/>
              <a:buChar char="•"/>
            </a:pPr>
            <a:r>
              <a:rPr lang="en-US" sz="3200" dirty="0">
                <a:latin typeface="Arial" panose="020B0604020202020204" pitchFamily="34" charset="0"/>
                <a:cs typeface="Arial" panose="020B0604020202020204" pitchFamily="34" charset="0"/>
              </a:rPr>
              <a:t>Microsoft Corp. (MSFT)</a:t>
            </a:r>
          </a:p>
          <a:p>
            <a:pPr marL="457200" indent="-457200" algn="l">
              <a:lnSpc>
                <a:spcPct val="150000"/>
              </a:lnSpc>
              <a:buFont typeface="Arial" panose="020B0604020202020204" pitchFamily="34" charset="0"/>
              <a:buChar char="•"/>
            </a:pPr>
            <a:r>
              <a:rPr lang="en-US" sz="3200" dirty="0">
                <a:latin typeface="Arial" panose="020B0604020202020204" pitchFamily="34" charset="0"/>
                <a:cs typeface="Arial" panose="020B0604020202020204" pitchFamily="34" charset="0"/>
              </a:rPr>
              <a:t>Nvidia Corp. (NVDA)</a:t>
            </a:r>
          </a:p>
          <a:p>
            <a:pPr marL="457200" indent="-457200" algn="l">
              <a:lnSpc>
                <a:spcPct val="150000"/>
              </a:lnSpc>
              <a:buFont typeface="Arial" panose="020B0604020202020204" pitchFamily="34" charset="0"/>
              <a:buChar char="•"/>
            </a:pPr>
            <a:r>
              <a:rPr lang="en-US" sz="3200" dirty="0">
                <a:latin typeface="Arial" panose="020B0604020202020204" pitchFamily="34" charset="0"/>
                <a:cs typeface="Arial" panose="020B0604020202020204" pitchFamily="34" charset="0"/>
              </a:rPr>
              <a:t>Qualcomm, Inc. (QCOM)</a:t>
            </a:r>
          </a:p>
          <a:p>
            <a:pPr marL="457200" indent="-457200" algn="l">
              <a:lnSpc>
                <a:spcPct val="150000"/>
              </a:lnSpc>
              <a:buFont typeface="Arial" panose="020B0604020202020204" pitchFamily="34" charset="0"/>
              <a:buChar char="•"/>
            </a:pPr>
            <a:r>
              <a:rPr lang="en-US" sz="3200" dirty="0">
                <a:latin typeface="Arial" panose="020B0604020202020204" pitchFamily="34" charset="0"/>
                <a:cs typeface="Arial" panose="020B0604020202020204" pitchFamily="34" charset="0"/>
              </a:rPr>
              <a:t>Vertex Pharmaceuticals, Inc. (VRTX)</a:t>
            </a:r>
          </a:p>
          <a:p>
            <a:pPr marL="457200" indent="-457200">
              <a:lnSpc>
                <a:spcPct val="150000"/>
              </a:lnSpc>
              <a:buFont typeface="Arial" panose="020B0604020202020204" pitchFamily="34" charset="0"/>
              <a:buChar char="•"/>
            </a:pPr>
            <a:r>
              <a:rPr lang="en-US" sz="3200" dirty="0">
                <a:latin typeface="Arial" panose="020B0604020202020204" pitchFamily="34" charset="0"/>
                <a:ea typeface="Calibri" panose="020F0502020204030204" pitchFamily="34" charset="0"/>
                <a:cs typeface="Arial" panose="020B0604020202020204" pitchFamily="34" charset="0"/>
              </a:rPr>
              <a:t>UnitedHealth Group (UNH)</a:t>
            </a:r>
          </a:p>
          <a:p>
            <a:pPr marL="457200" indent="-457200">
              <a:lnSpc>
                <a:spcPct val="150000"/>
              </a:lnSpc>
              <a:buFont typeface="Arial" panose="020B0604020202020204" pitchFamily="34" charset="0"/>
              <a:buChar char="•"/>
            </a:pPr>
            <a:r>
              <a:rPr lang="en-US" sz="3200" dirty="0">
                <a:latin typeface="Arial" panose="020B0604020202020204" pitchFamily="34" charset="0"/>
                <a:ea typeface="Calibri" panose="020F0502020204030204" pitchFamily="34" charset="0"/>
                <a:cs typeface="Arial" panose="020B0604020202020204" pitchFamily="34" charset="0"/>
              </a:rPr>
              <a:t>Texas Roadhouse (TXRH)</a:t>
            </a:r>
            <a:endParaRPr lang="en-US" sz="3200" dirty="0">
              <a:latin typeface="Arial" panose="020B0604020202020204" pitchFamily="34" charset="0"/>
              <a:cs typeface="Arial" panose="020B0604020202020204" pitchFamily="34" charset="0"/>
            </a:endParaRPr>
          </a:p>
          <a:p>
            <a:pPr marL="457200" marR="0" indent="-457200">
              <a:lnSpc>
                <a:spcPct val="107000"/>
              </a:lnSpc>
              <a:spcBef>
                <a:spcPts val="0"/>
              </a:spcBef>
              <a:spcAft>
                <a:spcPts val="800"/>
              </a:spcAft>
              <a:buFont typeface="Arial" panose="020B0604020202020204" pitchFamily="34" charset="0"/>
              <a:buChar char="•"/>
            </a:pPr>
            <a:endParaRPr lang="en-US" sz="3200" dirty="0">
              <a:effectLst/>
              <a:latin typeface="Arial" panose="020B0604020202020204" pitchFamily="34" charset="0"/>
              <a:ea typeface="Calibri" panose="020F0502020204030204" pitchFamily="34" charset="0"/>
              <a:cs typeface="Arial" panose="020B0604020202020204" pitchFamily="34" charset="0"/>
            </a:endParaRPr>
          </a:p>
        </p:txBody>
      </p:sp>
      <p:sp>
        <p:nvSpPr>
          <p:cNvPr id="3" name="TextBox 2">
            <a:extLst>
              <a:ext uri="{FF2B5EF4-FFF2-40B4-BE49-F238E27FC236}">
                <a16:creationId xmlns:a16="http://schemas.microsoft.com/office/drawing/2014/main" id="{83385159-41EA-A2D7-A6AE-7DE75FCDC762}"/>
              </a:ext>
            </a:extLst>
          </p:cNvPr>
          <p:cNvSpPr txBox="1"/>
          <p:nvPr/>
        </p:nvSpPr>
        <p:spPr>
          <a:xfrm>
            <a:off x="718563" y="428886"/>
            <a:ext cx="10059902" cy="802848"/>
          </a:xfrm>
          <a:prstGeom prst="rect">
            <a:avLst/>
          </a:prstGeom>
          <a:noFill/>
        </p:spPr>
        <p:txBody>
          <a:bodyPr wrap="square">
            <a:spAutoFit/>
          </a:bodyPr>
          <a:lstStyle/>
          <a:p>
            <a:r>
              <a:rPr lang="en-US" sz="4617" b="1" dirty="0">
                <a:solidFill>
                  <a:srgbClr val="00B485"/>
                </a:solidFill>
                <a:latin typeface="Arial Black" panose="020B0A04020102020204" pitchFamily="34" charset="0"/>
              </a:rPr>
              <a:t>GROWTH STRATEGY</a:t>
            </a:r>
            <a:endParaRPr lang="en-US" sz="4617" dirty="0">
              <a:solidFill>
                <a:srgbClr val="00B485"/>
              </a:solidFill>
              <a:latin typeface="Arial Black" panose="020B0A04020102020204" pitchFamily="34" charset="0"/>
            </a:endParaRPr>
          </a:p>
        </p:txBody>
      </p:sp>
    </p:spTree>
    <p:extLst>
      <p:ext uri="{BB962C8B-B14F-4D97-AF65-F5344CB8AC3E}">
        <p14:creationId xmlns:p14="http://schemas.microsoft.com/office/powerpoint/2010/main" val="138736226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F3EEF74-6173-9803-3986-AFD31C0AE4B4}"/>
              </a:ext>
            </a:extLst>
          </p:cNvPr>
          <p:cNvSpPr txBox="1"/>
          <p:nvPr/>
        </p:nvSpPr>
        <p:spPr>
          <a:xfrm>
            <a:off x="718563" y="2283352"/>
            <a:ext cx="10046368" cy="2062103"/>
          </a:xfrm>
          <a:prstGeom prst="rect">
            <a:avLst/>
          </a:prstGeom>
          <a:noFill/>
        </p:spPr>
        <p:txBody>
          <a:bodyPr wrap="square">
            <a:spAutoFit/>
          </a:bodyPr>
          <a:lstStyle/>
          <a:p>
            <a:r>
              <a:rPr lang="en-US" sz="3200" b="1" dirty="0">
                <a:effectLst/>
                <a:latin typeface="Arial" panose="020B0604020202020204" pitchFamily="34" charset="0"/>
              </a:rPr>
              <a:t>Ticker: </a:t>
            </a:r>
            <a:r>
              <a:rPr lang="en-US" sz="3200" dirty="0">
                <a:effectLst/>
                <a:latin typeface="Arial" panose="020B0604020202020204" pitchFamily="34" charset="0"/>
              </a:rPr>
              <a:t>COST</a:t>
            </a:r>
            <a:br>
              <a:rPr lang="en-US" sz="3200" dirty="0">
                <a:effectLst/>
                <a:latin typeface="ArialMT"/>
              </a:rPr>
            </a:br>
            <a:r>
              <a:rPr lang="en-US" sz="3200" b="1" dirty="0">
                <a:effectLst/>
                <a:latin typeface="Arial" panose="020B0604020202020204" pitchFamily="34" charset="0"/>
              </a:rPr>
              <a:t>Purchase Date: </a:t>
            </a:r>
            <a:r>
              <a:rPr lang="en-US" sz="3200" dirty="0">
                <a:effectLst/>
                <a:latin typeface="Arial" panose="020B0604020202020204" pitchFamily="34" charset="0"/>
              </a:rPr>
              <a:t>10</a:t>
            </a:r>
            <a:r>
              <a:rPr lang="en-US" sz="3200" dirty="0">
                <a:effectLst/>
                <a:latin typeface="ArialMT"/>
              </a:rPr>
              <a:t>/24/2023 </a:t>
            </a:r>
          </a:p>
          <a:p>
            <a:r>
              <a:rPr lang="en-US" sz="3200" b="1" dirty="0">
                <a:effectLst/>
                <a:latin typeface="Arial" panose="020B0604020202020204" pitchFamily="34" charset="0"/>
              </a:rPr>
              <a:t>Shares: </a:t>
            </a:r>
            <a:r>
              <a:rPr lang="en-US" sz="3200" dirty="0">
                <a:effectLst/>
                <a:latin typeface="Arial" panose="020B0604020202020204" pitchFamily="34" charset="0"/>
              </a:rPr>
              <a:t>35</a:t>
            </a:r>
            <a:br>
              <a:rPr lang="en-US" sz="3200" dirty="0">
                <a:effectLst/>
                <a:latin typeface="ArialMT"/>
              </a:rPr>
            </a:br>
            <a:r>
              <a:rPr lang="en-US" sz="3200" b="1" dirty="0">
                <a:effectLst/>
                <a:latin typeface="Arial" panose="020B0604020202020204" pitchFamily="34" charset="0"/>
              </a:rPr>
              <a:t>Cost: </a:t>
            </a:r>
            <a:r>
              <a:rPr lang="en-US" sz="3200" dirty="0">
                <a:effectLst/>
                <a:latin typeface="ArialMT"/>
              </a:rPr>
              <a:t>$551.46</a:t>
            </a:r>
            <a:endParaRPr lang="en-US" sz="3200" dirty="0">
              <a:effectLst/>
            </a:endParaRPr>
          </a:p>
        </p:txBody>
      </p:sp>
      <p:pic>
        <p:nvPicPr>
          <p:cNvPr id="5" name="Picture 4">
            <a:extLst>
              <a:ext uri="{FF2B5EF4-FFF2-40B4-BE49-F238E27FC236}">
                <a16:creationId xmlns:a16="http://schemas.microsoft.com/office/drawing/2014/main" id="{31ACF085-33D4-18AD-32C7-B7956D747C01}"/>
              </a:ext>
            </a:extLst>
          </p:cNvPr>
          <p:cNvPicPr>
            <a:picLocks noChangeAspect="1"/>
          </p:cNvPicPr>
          <p:nvPr/>
        </p:nvPicPr>
        <p:blipFill>
          <a:blip r:embed="rId2"/>
          <a:stretch>
            <a:fillRect/>
          </a:stretch>
        </p:blipFill>
        <p:spPr>
          <a:xfrm>
            <a:off x="718563" y="6022837"/>
            <a:ext cx="5160646" cy="2902863"/>
          </a:xfrm>
          <a:prstGeom prst="rect">
            <a:avLst/>
          </a:prstGeom>
        </p:spPr>
      </p:pic>
      <p:sp>
        <p:nvSpPr>
          <p:cNvPr id="7" name="TextBox 6">
            <a:extLst>
              <a:ext uri="{FF2B5EF4-FFF2-40B4-BE49-F238E27FC236}">
                <a16:creationId xmlns:a16="http://schemas.microsoft.com/office/drawing/2014/main" id="{285AE11E-4EDE-A34D-40CA-3D58BFCD3660}"/>
              </a:ext>
            </a:extLst>
          </p:cNvPr>
          <p:cNvSpPr txBox="1"/>
          <p:nvPr/>
        </p:nvSpPr>
        <p:spPr>
          <a:xfrm>
            <a:off x="6388100" y="2283352"/>
            <a:ext cx="13716000" cy="5863144"/>
          </a:xfrm>
          <a:prstGeom prst="rect">
            <a:avLst/>
          </a:prstGeom>
          <a:noFill/>
        </p:spPr>
        <p:txBody>
          <a:bodyPr wrap="square">
            <a:spAutoFit/>
          </a:bodyPr>
          <a:lstStyle/>
          <a:p>
            <a:r>
              <a:rPr lang="en-US" sz="2500" b="1" u="sng" dirty="0">
                <a:effectLst/>
                <a:latin typeface="Arial" panose="020B0604020202020204" pitchFamily="34" charset="0"/>
                <a:cs typeface="Arial" panose="020B0604020202020204" pitchFamily="34" charset="0"/>
              </a:rPr>
              <a:t>Overview: </a:t>
            </a:r>
            <a:endParaRPr lang="en-US" sz="2500" b="1" u="sng" dirty="0">
              <a:latin typeface="Arial" panose="020B0604020202020204" pitchFamily="34" charset="0"/>
              <a:cs typeface="Arial" panose="020B0604020202020204" pitchFamily="34" charset="0"/>
            </a:endParaRPr>
          </a:p>
          <a:p>
            <a:pPr marL="571500" indent="-571500">
              <a:buFont typeface="Arial" panose="020B0604020202020204" pitchFamily="34" charset="0"/>
              <a:buChar char="•"/>
            </a:pPr>
            <a:r>
              <a:rPr lang="en-US" sz="2500" dirty="0">
                <a:latin typeface="Arial" panose="020B0604020202020204" pitchFamily="34" charset="0"/>
                <a:cs typeface="Arial" panose="020B0604020202020204" pitchFamily="34" charset="0"/>
              </a:rPr>
              <a:t>Costco is the third largest retailer in the world, and the world’s largest retailer of beef, organic foods, rotisserie chicken, and wine</a:t>
            </a:r>
          </a:p>
          <a:p>
            <a:pPr marL="571500" indent="-571500">
              <a:buFont typeface="Arial" panose="020B0604020202020204" pitchFamily="34" charset="0"/>
              <a:buChar char="•"/>
            </a:pPr>
            <a:r>
              <a:rPr lang="en-US" sz="2500" dirty="0">
                <a:latin typeface="Arial" panose="020B0604020202020204" pitchFamily="34" charset="0"/>
                <a:cs typeface="Arial" panose="020B0604020202020204" pitchFamily="34" charset="0"/>
              </a:rPr>
              <a:t>Costco operates 591 warehouses in the US, and 861 in total globally</a:t>
            </a:r>
          </a:p>
          <a:p>
            <a:pPr marL="571500" indent="-571500">
              <a:buFont typeface="Arial" panose="020B0604020202020204" pitchFamily="34" charset="0"/>
              <a:buChar char="•"/>
            </a:pPr>
            <a:r>
              <a:rPr lang="en-US" sz="2500" dirty="0">
                <a:latin typeface="Arial" panose="020B0604020202020204" pitchFamily="34" charset="0"/>
                <a:cs typeface="Arial" panose="020B0604020202020204" pitchFamily="34" charset="0"/>
              </a:rPr>
              <a:t>Costco prides itself on low prices, bulk buying, a membership model</a:t>
            </a:r>
          </a:p>
          <a:p>
            <a:endParaRPr lang="en-US" sz="2500" b="1" dirty="0">
              <a:latin typeface="Arial" panose="020B0604020202020204" pitchFamily="34" charset="0"/>
              <a:cs typeface="Arial" panose="020B0604020202020204" pitchFamily="34" charset="0"/>
            </a:endParaRPr>
          </a:p>
          <a:p>
            <a:r>
              <a:rPr lang="en-US" sz="2500" b="1" u="sng" dirty="0">
                <a:effectLst/>
                <a:latin typeface="Arial" panose="020B0604020202020204" pitchFamily="34" charset="0"/>
                <a:cs typeface="Arial" panose="020B0604020202020204" pitchFamily="34" charset="0"/>
              </a:rPr>
              <a:t>Why: </a:t>
            </a:r>
          </a:p>
          <a:p>
            <a:pPr marL="457200" indent="-457200">
              <a:buFont typeface="Arial" panose="020B0604020202020204" pitchFamily="34" charset="0"/>
              <a:buChar char="•"/>
            </a:pPr>
            <a:r>
              <a:rPr lang="en-US" sz="2500" dirty="0">
                <a:latin typeface="Arial" panose="020B0604020202020204" pitchFamily="34" charset="0"/>
                <a:cs typeface="Arial" panose="020B0604020202020204" pitchFamily="34" charset="0"/>
              </a:rPr>
              <a:t>In an economic environment where the health of consumer spending is in question Costco looked  to be an outlier, providing essential goods in a sector that typically relies on discretionary spending.</a:t>
            </a:r>
          </a:p>
          <a:p>
            <a:pPr marL="457200" indent="-457200">
              <a:buFont typeface="Arial" panose="020B0604020202020204" pitchFamily="34" charset="0"/>
              <a:buChar char="•"/>
            </a:pPr>
            <a:r>
              <a:rPr lang="en-US" sz="2500" dirty="0">
                <a:latin typeface="Arial" panose="020B0604020202020204" pitchFamily="34" charset="0"/>
                <a:cs typeface="Arial" panose="020B0604020202020204" pitchFamily="34" charset="0"/>
              </a:rPr>
              <a:t>Costco’s business model of one way in one way out shopping, plus IDs for all customers inherently prevents consumer theft which has been a focal issue for other consumer discretionary stores recently. </a:t>
            </a:r>
          </a:p>
          <a:p>
            <a:pPr marL="457200" indent="-457200">
              <a:buFont typeface="Arial" panose="020B0604020202020204" pitchFamily="34" charset="0"/>
              <a:buChar char="•"/>
            </a:pPr>
            <a:r>
              <a:rPr lang="en-US" sz="2500" dirty="0">
                <a:latin typeface="Arial" panose="020B0604020202020204" pitchFamily="34" charset="0"/>
                <a:cs typeface="Arial" panose="020B0604020202020204" pitchFamily="34" charset="0"/>
              </a:rPr>
              <a:t>Consumer sentiment towards Costco seems to be at an all-time high giving Costco’s current and future competitors a massive barrier of entry.</a:t>
            </a:r>
          </a:p>
        </p:txBody>
      </p:sp>
      <p:sp>
        <p:nvSpPr>
          <p:cNvPr id="2" name="TextBox 1">
            <a:extLst>
              <a:ext uri="{FF2B5EF4-FFF2-40B4-BE49-F238E27FC236}">
                <a16:creationId xmlns:a16="http://schemas.microsoft.com/office/drawing/2014/main" id="{9D9C9AC3-AC46-54C1-BD46-3290DA1F3500}"/>
              </a:ext>
            </a:extLst>
          </p:cNvPr>
          <p:cNvSpPr txBox="1"/>
          <p:nvPr/>
        </p:nvSpPr>
        <p:spPr>
          <a:xfrm>
            <a:off x="718563" y="428886"/>
            <a:ext cx="10059902" cy="802848"/>
          </a:xfrm>
          <a:prstGeom prst="rect">
            <a:avLst/>
          </a:prstGeom>
          <a:noFill/>
        </p:spPr>
        <p:txBody>
          <a:bodyPr wrap="square">
            <a:spAutoFit/>
          </a:bodyPr>
          <a:lstStyle/>
          <a:p>
            <a:r>
              <a:rPr lang="en-US" sz="4617" b="1" dirty="0">
                <a:solidFill>
                  <a:srgbClr val="00B485"/>
                </a:solidFill>
                <a:latin typeface="Arial Black" panose="020B0A04020102020204" pitchFamily="34" charset="0"/>
              </a:rPr>
              <a:t>COSTCO WHOLESALE</a:t>
            </a:r>
            <a:endParaRPr lang="en-US" sz="4617" dirty="0">
              <a:solidFill>
                <a:srgbClr val="00B485"/>
              </a:solidFill>
              <a:latin typeface="Arial Black" panose="020B0A04020102020204" pitchFamily="34" charset="0"/>
            </a:endParaRPr>
          </a:p>
        </p:txBody>
      </p:sp>
    </p:spTree>
    <p:extLst>
      <p:ext uri="{BB962C8B-B14F-4D97-AF65-F5344CB8AC3E}">
        <p14:creationId xmlns:p14="http://schemas.microsoft.com/office/powerpoint/2010/main" val="376655986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5F10C73-C942-47C9-AF38-24B0EC5C3A37}"/>
              </a:ext>
            </a:extLst>
          </p:cNvPr>
          <p:cNvSpPr txBox="1"/>
          <p:nvPr/>
        </p:nvSpPr>
        <p:spPr>
          <a:xfrm>
            <a:off x="718563" y="2161410"/>
            <a:ext cx="5465445" cy="2062103"/>
          </a:xfrm>
          <a:prstGeom prst="rect">
            <a:avLst/>
          </a:prstGeom>
          <a:noFill/>
        </p:spPr>
        <p:txBody>
          <a:bodyPr wrap="square" rtlCol="0">
            <a:spAutoFit/>
          </a:bodyPr>
          <a:lstStyle/>
          <a:p>
            <a:r>
              <a:rPr lang="en-US" sz="3200" b="1" dirty="0">
                <a:latin typeface="Arial" panose="020B0604020202020204" pitchFamily="34" charset="0"/>
                <a:cs typeface="Arial" panose="020B0604020202020204" pitchFamily="34" charset="0"/>
              </a:rPr>
              <a:t>Ticker: </a:t>
            </a:r>
            <a:r>
              <a:rPr lang="en-US" sz="3200" dirty="0">
                <a:latin typeface="Arial" panose="020B0604020202020204" pitchFamily="34" charset="0"/>
                <a:cs typeface="Arial" panose="020B0604020202020204" pitchFamily="34" charset="0"/>
              </a:rPr>
              <a:t>$META</a:t>
            </a:r>
          </a:p>
          <a:p>
            <a:r>
              <a:rPr lang="en-US" sz="3200" b="1" dirty="0">
                <a:latin typeface="Arial" panose="020B0604020202020204" pitchFamily="34" charset="0"/>
                <a:cs typeface="Arial" panose="020B0604020202020204" pitchFamily="34" charset="0"/>
              </a:rPr>
              <a:t>Purchase Date: </a:t>
            </a:r>
            <a:r>
              <a:rPr lang="en-US" sz="3200" dirty="0">
                <a:latin typeface="Arial" panose="020B0604020202020204" pitchFamily="34" charset="0"/>
                <a:cs typeface="Arial" panose="020B0604020202020204" pitchFamily="34" charset="0"/>
              </a:rPr>
              <a:t>10/04/2023</a:t>
            </a:r>
          </a:p>
          <a:p>
            <a:r>
              <a:rPr lang="en-US" sz="3200" b="1" dirty="0">
                <a:latin typeface="Arial" panose="020B0604020202020204" pitchFamily="34" charset="0"/>
                <a:cs typeface="Arial" panose="020B0604020202020204" pitchFamily="34" charset="0"/>
              </a:rPr>
              <a:t>Shares: </a:t>
            </a:r>
            <a:r>
              <a:rPr lang="en-US" sz="3200" dirty="0">
                <a:latin typeface="Arial" panose="020B0604020202020204" pitchFamily="34" charset="0"/>
                <a:cs typeface="Arial" panose="020B0604020202020204" pitchFamily="34" charset="0"/>
              </a:rPr>
              <a:t>65</a:t>
            </a:r>
          </a:p>
          <a:p>
            <a:r>
              <a:rPr lang="en-US" sz="3200" b="1" dirty="0">
                <a:latin typeface="Arial" panose="020B0604020202020204" pitchFamily="34" charset="0"/>
                <a:cs typeface="Arial" panose="020B0604020202020204" pitchFamily="34" charset="0"/>
              </a:rPr>
              <a:t>Cost: </a:t>
            </a:r>
            <a:r>
              <a:rPr lang="en-US" sz="3200" dirty="0">
                <a:latin typeface="Arial" panose="020B0604020202020204" pitchFamily="34" charset="0"/>
                <a:cs typeface="Arial" panose="020B0604020202020204" pitchFamily="34" charset="0"/>
              </a:rPr>
              <a:t>$304.07</a:t>
            </a:r>
            <a:endParaRPr lang="en-US" sz="24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D308985D-EE8F-F37D-359F-9D2FE660C4C8}"/>
              </a:ext>
            </a:extLst>
          </p:cNvPr>
          <p:cNvSpPr txBox="1"/>
          <p:nvPr/>
        </p:nvSpPr>
        <p:spPr>
          <a:xfrm>
            <a:off x="6388100" y="2161410"/>
            <a:ext cx="13716000" cy="5370701"/>
          </a:xfrm>
          <a:prstGeom prst="rect">
            <a:avLst/>
          </a:prstGeom>
          <a:noFill/>
        </p:spPr>
        <p:txBody>
          <a:bodyPr wrap="square" rtlCol="0">
            <a:spAutoFit/>
          </a:bodyPr>
          <a:lstStyle/>
          <a:p>
            <a:r>
              <a:rPr lang="en-US" sz="2500" b="1" u="sng" dirty="0">
                <a:latin typeface="Arial" panose="020B0604020202020204" pitchFamily="34" charset="0"/>
                <a:cs typeface="Arial" panose="020B0604020202020204" pitchFamily="34" charset="0"/>
              </a:rPr>
              <a:t>Overview:</a:t>
            </a:r>
          </a:p>
          <a:p>
            <a:pPr marL="285750" indent="-285750">
              <a:buFont typeface="Arial" panose="020B0604020202020204" pitchFamily="34" charset="0"/>
              <a:buChar char="•"/>
            </a:pPr>
            <a:r>
              <a:rPr lang="en-US" sz="2500" dirty="0">
                <a:latin typeface="Arial" panose="020B0604020202020204" pitchFamily="34" charset="0"/>
                <a:cs typeface="Arial" panose="020B0604020202020204" pitchFamily="34" charset="0"/>
              </a:rPr>
              <a:t>Meta is the world’s largest online social network with over 3.8 billion monthly active users across its various products</a:t>
            </a:r>
          </a:p>
          <a:p>
            <a:pPr marL="285750" indent="-285750">
              <a:buFont typeface="Arial" panose="020B0604020202020204" pitchFamily="34" charset="0"/>
              <a:buChar char="•"/>
            </a:pPr>
            <a:r>
              <a:rPr lang="en-US" sz="2500" dirty="0">
                <a:latin typeface="Arial" panose="020B0604020202020204" pitchFamily="34" charset="0"/>
                <a:cs typeface="Arial" panose="020B0604020202020204" pitchFamily="34" charset="0"/>
              </a:rPr>
              <a:t>Meta is the </a:t>
            </a:r>
            <a:r>
              <a:rPr lang="en-US" sz="2500" dirty="0" err="1">
                <a:latin typeface="Arial" panose="020B0604020202020204" pitchFamily="34" charset="0"/>
                <a:cs typeface="Arial" panose="020B0604020202020204" pitchFamily="34" charset="0"/>
              </a:rPr>
              <a:t>lleading</a:t>
            </a:r>
            <a:r>
              <a:rPr lang="en-US" sz="2500" dirty="0">
                <a:latin typeface="Arial" panose="020B0604020202020204" pitchFamily="34" charset="0"/>
                <a:cs typeface="Arial" panose="020B0604020202020204" pitchFamily="34" charset="0"/>
              </a:rPr>
              <a:t> stock in the Communication Services sector</a:t>
            </a:r>
          </a:p>
          <a:p>
            <a:pPr marL="285750" indent="-285750">
              <a:buFont typeface="Arial" panose="020B0604020202020204" pitchFamily="34" charset="0"/>
              <a:buChar char="•"/>
            </a:pPr>
            <a:r>
              <a:rPr lang="en-US" sz="2500" dirty="0">
                <a:latin typeface="Arial" panose="020B0604020202020204" pitchFamily="34" charset="0"/>
                <a:cs typeface="Arial" panose="020B0604020202020204" pitchFamily="34" charset="0"/>
              </a:rPr>
              <a:t>Advertising represents more than 90% of the firm’s total revenue, with more than 45% coming from the U.S. and Canada and over 20% from Europe</a:t>
            </a:r>
          </a:p>
          <a:p>
            <a:endParaRPr lang="en-US" sz="2500" dirty="0">
              <a:latin typeface="Arial" panose="020B0604020202020204" pitchFamily="34" charset="0"/>
              <a:cs typeface="Arial" panose="020B0604020202020204" pitchFamily="34" charset="0"/>
            </a:endParaRPr>
          </a:p>
          <a:p>
            <a:r>
              <a:rPr lang="en-US" sz="2500" b="1" u="sng" dirty="0">
                <a:latin typeface="Arial" panose="020B0604020202020204" pitchFamily="34" charset="0"/>
                <a:cs typeface="Arial" panose="020B0604020202020204" pitchFamily="34" charset="0"/>
              </a:rPr>
              <a:t>Why:</a:t>
            </a:r>
          </a:p>
          <a:p>
            <a:pPr marL="285750" indent="-285750">
              <a:buFont typeface="Arial" panose="020B0604020202020204" pitchFamily="34" charset="0"/>
              <a:buChar char="•"/>
            </a:pPr>
            <a:r>
              <a:rPr lang="en-US" sz="2500" dirty="0">
                <a:latin typeface="Arial" panose="020B0604020202020204" pitchFamily="34" charset="0"/>
                <a:cs typeface="Arial" panose="020B0604020202020204" pitchFamily="34" charset="0"/>
              </a:rPr>
              <a:t>Continued Benefit from the AI Hype</a:t>
            </a:r>
          </a:p>
          <a:p>
            <a:pPr marL="285750" indent="-285750">
              <a:buFont typeface="Arial" panose="020B0604020202020204" pitchFamily="34" charset="0"/>
              <a:buChar char="•"/>
            </a:pPr>
            <a:r>
              <a:rPr lang="en-US" sz="2500" dirty="0">
                <a:latin typeface="Arial" panose="020B0604020202020204" pitchFamily="34" charset="0"/>
                <a:cs typeface="Arial" panose="020B0604020202020204" pitchFamily="34" charset="0"/>
              </a:rPr>
              <a:t>Marked Improvements in VR/AR</a:t>
            </a:r>
          </a:p>
          <a:p>
            <a:pPr marL="285750" indent="-285750">
              <a:buFont typeface="Arial" panose="020B0604020202020204" pitchFamily="34" charset="0"/>
              <a:buChar char="•"/>
            </a:pPr>
            <a:r>
              <a:rPr lang="en-US" sz="2500" dirty="0">
                <a:latin typeface="Arial" panose="020B0604020202020204" pitchFamily="34" charset="0"/>
                <a:cs typeface="Arial" panose="020B0604020202020204" pitchFamily="34" charset="0"/>
              </a:rPr>
              <a:t>Significant Reduction in Operating Expenses and </a:t>
            </a:r>
            <a:r>
              <a:rPr lang="en-US" sz="2500" dirty="0" err="1">
                <a:latin typeface="Arial" panose="020B0604020202020204" pitchFamily="34" charset="0"/>
                <a:cs typeface="Arial" panose="020B0604020202020204" pitchFamily="34" charset="0"/>
              </a:rPr>
              <a:t>CapEx</a:t>
            </a:r>
            <a:r>
              <a:rPr lang="en-US" sz="2500" dirty="0">
                <a:latin typeface="Arial" panose="020B0604020202020204" pitchFamily="34" charset="0"/>
                <a:cs typeface="Arial" panose="020B0604020202020204" pitchFamily="34" charset="0"/>
              </a:rPr>
              <a:t>, boosting profits</a:t>
            </a:r>
          </a:p>
          <a:p>
            <a:endParaRPr lang="en-US" sz="2500" dirty="0">
              <a:latin typeface="Arial" panose="020B0604020202020204" pitchFamily="34" charset="0"/>
              <a:cs typeface="Arial" panose="020B0604020202020204" pitchFamily="34" charset="0"/>
            </a:endParaRPr>
          </a:p>
          <a:p>
            <a:endParaRPr lang="en-US" sz="2500" dirty="0">
              <a:latin typeface="Arial" panose="020B0604020202020204" pitchFamily="34" charset="0"/>
              <a:cs typeface="Arial" panose="020B0604020202020204" pitchFamily="34" charset="0"/>
            </a:endParaRPr>
          </a:p>
          <a:p>
            <a:endParaRPr lang="en-US" dirty="0"/>
          </a:p>
        </p:txBody>
      </p:sp>
      <p:pic>
        <p:nvPicPr>
          <p:cNvPr id="1026" name="Picture 2" descr="meta-logo-meta-by-facebook-icon-editorial-logo-for-social ...">
            <a:extLst>
              <a:ext uri="{FF2B5EF4-FFF2-40B4-BE49-F238E27FC236}">
                <a16:creationId xmlns:a16="http://schemas.microsoft.com/office/drawing/2014/main" id="{F4F8F01A-EFEF-C2E6-54FD-168DA4A1506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451" t="14442" r="9532" b="16996"/>
          <a:stretch/>
        </p:blipFill>
        <p:spPr bwMode="auto">
          <a:xfrm>
            <a:off x="718563" y="6340475"/>
            <a:ext cx="2819400" cy="224405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36FEC42-223D-92EC-6516-70EFBF0FBA55}"/>
              </a:ext>
            </a:extLst>
          </p:cNvPr>
          <p:cNvSpPr txBox="1"/>
          <p:nvPr/>
        </p:nvSpPr>
        <p:spPr>
          <a:xfrm>
            <a:off x="718563" y="428886"/>
            <a:ext cx="10059902" cy="802848"/>
          </a:xfrm>
          <a:prstGeom prst="rect">
            <a:avLst/>
          </a:prstGeom>
          <a:noFill/>
        </p:spPr>
        <p:txBody>
          <a:bodyPr wrap="square">
            <a:spAutoFit/>
          </a:bodyPr>
          <a:lstStyle/>
          <a:p>
            <a:r>
              <a:rPr lang="en-US" sz="4617" b="1" dirty="0">
                <a:solidFill>
                  <a:srgbClr val="00B485"/>
                </a:solidFill>
                <a:latin typeface="Arial Black" panose="020B0A04020102020204" pitchFamily="34" charset="0"/>
              </a:rPr>
              <a:t>META PLATFORMS</a:t>
            </a:r>
            <a:endParaRPr lang="en-US" sz="4617" dirty="0">
              <a:solidFill>
                <a:srgbClr val="00B485"/>
              </a:solidFill>
              <a:latin typeface="Arial Black" panose="020B0A04020102020204" pitchFamily="34" charset="0"/>
            </a:endParaRPr>
          </a:p>
        </p:txBody>
      </p:sp>
    </p:spTree>
    <p:extLst>
      <p:ext uri="{BB962C8B-B14F-4D97-AF65-F5344CB8AC3E}">
        <p14:creationId xmlns:p14="http://schemas.microsoft.com/office/powerpoint/2010/main" val="280610911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978E6D2-AE90-E97C-6491-A72B0CC5EF3A}"/>
              </a:ext>
            </a:extLst>
          </p:cNvPr>
          <p:cNvSpPr txBox="1"/>
          <p:nvPr/>
        </p:nvSpPr>
        <p:spPr>
          <a:xfrm>
            <a:off x="718563" y="1730524"/>
            <a:ext cx="8229600" cy="2339102"/>
          </a:xfrm>
          <a:prstGeom prst="rect">
            <a:avLst/>
          </a:prstGeom>
          <a:noFill/>
        </p:spPr>
        <p:txBody>
          <a:bodyPr wrap="square" rtlCol="0">
            <a:spAutoFit/>
          </a:bodyPr>
          <a:lstStyle/>
          <a:p>
            <a:r>
              <a:rPr lang="en-US" sz="3200" b="1" dirty="0">
                <a:latin typeface="Arial" panose="020B0604020202020204" pitchFamily="34" charset="0"/>
                <a:cs typeface="Arial" panose="020B0604020202020204" pitchFamily="34" charset="0"/>
              </a:rPr>
              <a:t>Ticker: </a:t>
            </a:r>
            <a:r>
              <a:rPr lang="en-US" sz="3200" dirty="0">
                <a:latin typeface="Arial" panose="020B0604020202020204" pitchFamily="34" charset="0"/>
                <a:cs typeface="Arial" panose="020B0604020202020204" pitchFamily="34" charset="0"/>
              </a:rPr>
              <a:t>VRTX</a:t>
            </a:r>
            <a:endParaRPr lang="en-US" sz="3200" b="1" dirty="0">
              <a:latin typeface="Arial" panose="020B0604020202020204" pitchFamily="34" charset="0"/>
              <a:cs typeface="Arial" panose="020B0604020202020204" pitchFamily="34" charset="0"/>
            </a:endParaRPr>
          </a:p>
          <a:p>
            <a:r>
              <a:rPr lang="en-US" sz="3200" b="1" dirty="0">
                <a:latin typeface="Arial" panose="020B0604020202020204" pitchFamily="34" charset="0"/>
                <a:cs typeface="Arial" panose="020B0604020202020204" pitchFamily="34" charset="0"/>
              </a:rPr>
              <a:t>Purchase Date: </a:t>
            </a:r>
            <a:r>
              <a:rPr lang="en-US" sz="3200" dirty="0">
                <a:latin typeface="Arial" panose="020B0604020202020204" pitchFamily="34" charset="0"/>
                <a:cs typeface="Arial" panose="020B0604020202020204" pitchFamily="34" charset="0"/>
              </a:rPr>
              <a:t>9/25/2023</a:t>
            </a:r>
            <a:r>
              <a:rPr lang="en-US" sz="3200" b="1" dirty="0">
                <a:latin typeface="Arial" panose="020B0604020202020204" pitchFamily="34" charset="0"/>
                <a:cs typeface="Arial" panose="020B0604020202020204" pitchFamily="34" charset="0"/>
              </a:rPr>
              <a:t> </a:t>
            </a:r>
          </a:p>
          <a:p>
            <a:r>
              <a:rPr lang="en-US" sz="3200" b="1" dirty="0">
                <a:latin typeface="Arial" panose="020B0604020202020204" pitchFamily="34" charset="0"/>
                <a:cs typeface="Arial" panose="020B0604020202020204" pitchFamily="34" charset="0"/>
              </a:rPr>
              <a:t>Shares: </a:t>
            </a:r>
            <a:r>
              <a:rPr lang="en-US" sz="3200" dirty="0">
                <a:latin typeface="Arial" panose="020B0604020202020204" pitchFamily="34" charset="0"/>
                <a:cs typeface="Arial" panose="020B0604020202020204" pitchFamily="34" charset="0"/>
              </a:rPr>
              <a:t>45</a:t>
            </a:r>
            <a:endParaRPr lang="en-US" sz="3200" b="1" dirty="0">
              <a:latin typeface="Arial" panose="020B0604020202020204" pitchFamily="34" charset="0"/>
              <a:cs typeface="Arial" panose="020B0604020202020204" pitchFamily="34" charset="0"/>
            </a:endParaRPr>
          </a:p>
          <a:p>
            <a:r>
              <a:rPr lang="en-US" sz="3200" b="1" dirty="0">
                <a:latin typeface="Arial" panose="020B0604020202020204" pitchFamily="34" charset="0"/>
                <a:cs typeface="Arial" panose="020B0604020202020204" pitchFamily="34" charset="0"/>
              </a:rPr>
              <a:t>Cost: </a:t>
            </a:r>
            <a:r>
              <a:rPr lang="en-US" sz="3200" dirty="0">
                <a:latin typeface="Arial" panose="020B0604020202020204" pitchFamily="34" charset="0"/>
                <a:cs typeface="Arial" panose="020B0604020202020204" pitchFamily="34" charset="0"/>
              </a:rPr>
              <a:t>$400.00</a:t>
            </a:r>
            <a:endParaRPr lang="en-US" sz="3200" b="1" dirty="0">
              <a:latin typeface="Arial" panose="020B0604020202020204" pitchFamily="34" charset="0"/>
              <a:cs typeface="Arial" panose="020B0604020202020204" pitchFamily="34" charset="0"/>
            </a:endParaRPr>
          </a:p>
          <a:p>
            <a:endParaRPr lang="en-US" b="1" dirty="0"/>
          </a:p>
        </p:txBody>
      </p:sp>
      <p:pic>
        <p:nvPicPr>
          <p:cNvPr id="5" name="Picture 4" descr="Newsroom | Vertex Pharmaceuticals Newsroom">
            <a:extLst>
              <a:ext uri="{FF2B5EF4-FFF2-40B4-BE49-F238E27FC236}">
                <a16:creationId xmlns:a16="http://schemas.microsoft.com/office/drawing/2014/main" id="{881E5712-A7E0-9BBA-1557-D33A9A083F8C}"/>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18563" y="5813832"/>
            <a:ext cx="3865245" cy="386524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BCC6BE00-023E-D3C0-694C-D9BACDBD79E5}"/>
              </a:ext>
            </a:extLst>
          </p:cNvPr>
          <p:cNvSpPr txBox="1"/>
          <p:nvPr/>
        </p:nvSpPr>
        <p:spPr>
          <a:xfrm>
            <a:off x="6409055" y="1730524"/>
            <a:ext cx="13695045" cy="7017306"/>
          </a:xfrm>
          <a:prstGeom prst="rect">
            <a:avLst/>
          </a:prstGeom>
          <a:noFill/>
        </p:spPr>
        <p:txBody>
          <a:bodyPr wrap="square">
            <a:spAutoFit/>
          </a:bodyPr>
          <a:lstStyle/>
          <a:p>
            <a:pPr marR="76110" algn="l"/>
            <a:r>
              <a:rPr lang="en-US" sz="2500" b="1" i="0" u="sng" strike="noStrike" baseline="0" dirty="0">
                <a:latin typeface="Arial" panose="020B0604020202020204" pitchFamily="34" charset="0"/>
                <a:cs typeface="Arial" panose="020B0604020202020204" pitchFamily="34" charset="0"/>
              </a:rPr>
              <a:t>Overview:</a:t>
            </a:r>
          </a:p>
          <a:p>
            <a:pPr marL="342900" indent="-342900">
              <a:buFont typeface="Arial" panose="020B0604020202020204" pitchFamily="34" charset="0"/>
              <a:buChar char="•"/>
            </a:pPr>
            <a:r>
              <a:rPr lang="en-US" sz="2500" dirty="0">
                <a:latin typeface="Arial" panose="020B0604020202020204" pitchFamily="34" charset="0"/>
                <a:cs typeface="Arial" panose="020B0604020202020204" pitchFamily="34" charset="0"/>
              </a:rPr>
              <a:t>F</a:t>
            </a:r>
            <a:r>
              <a:rPr lang="en-US" sz="2500" b="0" i="0" u="none" strike="noStrike" dirty="0">
                <a:effectLst/>
                <a:latin typeface="Arial" panose="020B0604020202020204" pitchFamily="34" charset="0"/>
                <a:cs typeface="Arial" panose="020B0604020202020204" pitchFamily="34" charset="0"/>
              </a:rPr>
              <a:t>ocuses on the discovery and development of small-molecule drugs for treating serious diseases. </a:t>
            </a:r>
          </a:p>
          <a:p>
            <a:pPr marL="342900" indent="-342900">
              <a:buFont typeface="Arial" panose="020B0604020202020204" pitchFamily="34" charset="0"/>
              <a:buChar char="•"/>
            </a:pPr>
            <a:r>
              <a:rPr lang="en-US" sz="2500" dirty="0">
                <a:latin typeface="Arial" panose="020B0604020202020204" pitchFamily="34" charset="0"/>
                <a:cs typeface="Arial" panose="020B0604020202020204" pitchFamily="34" charset="0"/>
              </a:rPr>
              <a:t>P</a:t>
            </a:r>
            <a:r>
              <a:rPr lang="en-US" sz="2500" b="0" i="0" u="none" strike="noStrike" dirty="0">
                <a:effectLst/>
                <a:latin typeface="Arial" panose="020B0604020202020204" pitchFamily="34" charset="0"/>
                <a:cs typeface="Arial" panose="020B0604020202020204" pitchFamily="34" charset="0"/>
              </a:rPr>
              <a:t>rimary offerings include Kalydeco(2012) and Trikafta (2019) for cystic fibrosis.</a:t>
            </a:r>
            <a:r>
              <a:rPr lang="en-US" sz="2500" dirty="0">
                <a:latin typeface="Arial" panose="020B0604020202020204" pitchFamily="34" charset="0"/>
                <a:cs typeface="Arial" panose="020B0604020202020204" pitchFamily="34" charset="0"/>
              </a:rPr>
              <a:t> </a:t>
            </a:r>
          </a:p>
          <a:p>
            <a:pPr marL="342900" indent="-342900">
              <a:buFont typeface="Arial" panose="020B0604020202020204" pitchFamily="34" charset="0"/>
              <a:buChar char="•"/>
            </a:pPr>
            <a:r>
              <a:rPr lang="en-US" sz="2500" b="0" i="0" u="none" strike="noStrike" dirty="0">
                <a:effectLst/>
                <a:latin typeface="Arial" panose="020B0604020202020204" pitchFamily="34" charset="0"/>
                <a:cs typeface="Arial" panose="020B0604020202020204" pitchFamily="34" charset="0"/>
              </a:rPr>
              <a:t>Diversifying its pipeline through gene-editing therapies, non-opioid treatments for pain, and inhibitors </a:t>
            </a:r>
            <a:r>
              <a:rPr lang="en-US" sz="2500" dirty="0">
                <a:latin typeface="Arial" panose="020B0604020202020204" pitchFamily="34" charset="0"/>
                <a:cs typeface="Arial" panose="020B0604020202020204" pitchFamily="34" charset="0"/>
              </a:rPr>
              <a:t>for </a:t>
            </a:r>
            <a:r>
              <a:rPr lang="en-US" sz="2500" b="0" i="0" u="none" strike="noStrike" dirty="0">
                <a:effectLst/>
                <a:latin typeface="Arial" panose="020B0604020202020204" pitchFamily="34" charset="0"/>
                <a:cs typeface="Arial" panose="020B0604020202020204" pitchFamily="34" charset="0"/>
              </a:rPr>
              <a:t>kidney diseases.</a:t>
            </a:r>
          </a:p>
          <a:p>
            <a:pPr lvl="2"/>
            <a:r>
              <a:rPr lang="en-US" sz="2500" b="0" i="0" u="none" strike="noStrike" dirty="0">
                <a:effectLst/>
                <a:latin typeface="Arial" panose="020B0604020202020204" pitchFamily="34" charset="0"/>
                <a:cs typeface="Arial" panose="020B0604020202020204" pitchFamily="34" charset="0"/>
              </a:rPr>
              <a:t>sickle-cell disease, small-molecule inhibitors targeting acute and chronic pain, as well as cancer treatments</a:t>
            </a:r>
            <a:r>
              <a:rPr lang="en-US" sz="2500" dirty="0">
                <a:latin typeface="Arial" panose="020B0604020202020204" pitchFamily="34" charset="0"/>
                <a:cs typeface="Arial" panose="020B0604020202020204" pitchFamily="34" charset="0"/>
              </a:rPr>
              <a:t> </a:t>
            </a:r>
          </a:p>
          <a:p>
            <a:pPr marL="342900" indent="-342900">
              <a:buFont typeface="Arial" panose="020B0604020202020204" pitchFamily="34" charset="0"/>
              <a:buChar char="•"/>
            </a:pPr>
            <a:r>
              <a:rPr lang="en-US" sz="2500" b="0" i="0" u="none" strike="noStrike" dirty="0">
                <a:effectLst/>
                <a:latin typeface="Arial" panose="020B0604020202020204" pitchFamily="34" charset="0"/>
                <a:cs typeface="Arial" panose="020B0604020202020204" pitchFamily="34" charset="0"/>
              </a:rPr>
              <a:t>The company is also exploring cell therapies for a potential cure for type 1 diabetes.</a:t>
            </a:r>
          </a:p>
          <a:p>
            <a:pPr marL="342900" indent="-342900">
              <a:buFont typeface="Arial" panose="020B0604020202020204" pitchFamily="34" charset="0"/>
              <a:buChar char="•"/>
            </a:pPr>
            <a:r>
              <a:rPr lang="en-US" sz="2500" dirty="0">
                <a:latin typeface="Arial" panose="020B0604020202020204" pitchFamily="34" charset="0"/>
                <a:cs typeface="Arial" panose="020B0604020202020204" pitchFamily="34" charset="0"/>
              </a:rPr>
              <a:t>The company is also in partnership with Moderna &amp; CRISPR Therapeutics to conduct a clinical studies for acute pain diseases &amp; rare genetic disorders.</a:t>
            </a:r>
          </a:p>
          <a:p>
            <a:pPr marL="342900" indent="-342900">
              <a:buFont typeface="Arial" panose="020B0604020202020204" pitchFamily="34" charset="0"/>
              <a:buChar char="•"/>
            </a:pPr>
            <a:r>
              <a:rPr lang="en-US" sz="2500" dirty="0">
                <a:latin typeface="Arial" panose="020B0604020202020204" pitchFamily="34" charset="0"/>
                <a:cs typeface="Arial" panose="020B0604020202020204" pitchFamily="34" charset="0"/>
              </a:rPr>
              <a:t>Vertex Pharmaceuticals has experienced strong revenue growth from their success in therapies and treatments provided to patients. The company is outperforming the S&amp;P 500 and is one of the most leading Biotech stocks within the healthcare sector.</a:t>
            </a:r>
            <a:endParaRPr lang="en-US" sz="2500" b="0" i="0" strike="noStrike" baseline="0" dirty="0">
              <a:latin typeface="Arial" panose="020B0604020202020204" pitchFamily="34" charset="0"/>
              <a:cs typeface="Arial" panose="020B0604020202020204" pitchFamily="34" charset="0"/>
            </a:endParaRPr>
          </a:p>
          <a:p>
            <a:pPr marR="81990" algn="l"/>
            <a:r>
              <a:rPr lang="en-US" sz="2500" b="1" i="0" u="sng" strike="noStrike" baseline="0" dirty="0">
                <a:latin typeface="Arial" panose="020B0604020202020204" pitchFamily="34" charset="0"/>
                <a:cs typeface="Arial" panose="020B0604020202020204" pitchFamily="34" charset="0"/>
              </a:rPr>
              <a:t>Why:</a:t>
            </a:r>
            <a:endParaRPr lang="en-US" sz="2500" b="1" u="sng" dirty="0">
              <a:latin typeface="Arial" panose="020B0604020202020204" pitchFamily="34" charset="0"/>
              <a:cs typeface="Arial" panose="020B0604020202020204" pitchFamily="34" charset="0"/>
            </a:endParaRPr>
          </a:p>
          <a:p>
            <a:pPr marL="571500" marR="81990" indent="-571500" algn="l">
              <a:buFont typeface="Arial" panose="020B0604020202020204" pitchFamily="34" charset="0"/>
              <a:buChar char="•"/>
            </a:pPr>
            <a:r>
              <a:rPr lang="en-US" sz="2500" b="0" dirty="0">
                <a:latin typeface="Arial" panose="020B0604020202020204" pitchFamily="34" charset="0"/>
                <a:cs typeface="Arial" panose="020B0604020202020204" pitchFamily="34" charset="0"/>
              </a:rPr>
              <a:t>With Vertex being undervalued at the time and their income statement/balance shee</a:t>
            </a:r>
            <a:r>
              <a:rPr lang="en-US" sz="2500" dirty="0">
                <a:latin typeface="Arial" panose="020B0604020202020204" pitchFamily="34" charset="0"/>
                <a:cs typeface="Arial" panose="020B0604020202020204" pitchFamily="34" charset="0"/>
              </a:rPr>
              <a:t>t/cashflow statements indicate strong growth for the company. We believe Vertex Pharmaceuticals would be a great investment for our SAP fund.</a:t>
            </a:r>
            <a:r>
              <a:rPr lang="en-US" sz="2500" b="0" i="0" u="sng" strike="noStrike" baseline="0" dirty="0">
                <a:latin typeface="Arial" panose="020B0604020202020204" pitchFamily="34" charset="0"/>
                <a:cs typeface="Arial" panose="020B0604020202020204" pitchFamily="34" charset="0"/>
              </a:rPr>
              <a:t> </a:t>
            </a:r>
          </a:p>
        </p:txBody>
      </p:sp>
      <p:sp>
        <p:nvSpPr>
          <p:cNvPr id="2" name="TextBox 1">
            <a:extLst>
              <a:ext uri="{FF2B5EF4-FFF2-40B4-BE49-F238E27FC236}">
                <a16:creationId xmlns:a16="http://schemas.microsoft.com/office/drawing/2014/main" id="{E8D64067-875B-A51B-2F76-B2FD4DEBBDD3}"/>
              </a:ext>
            </a:extLst>
          </p:cNvPr>
          <p:cNvSpPr txBox="1"/>
          <p:nvPr/>
        </p:nvSpPr>
        <p:spPr>
          <a:xfrm>
            <a:off x="718563" y="428886"/>
            <a:ext cx="10059902" cy="802848"/>
          </a:xfrm>
          <a:prstGeom prst="rect">
            <a:avLst/>
          </a:prstGeom>
          <a:noFill/>
        </p:spPr>
        <p:txBody>
          <a:bodyPr wrap="square">
            <a:spAutoFit/>
          </a:bodyPr>
          <a:lstStyle/>
          <a:p>
            <a:r>
              <a:rPr lang="en-US" sz="4617" b="1" dirty="0">
                <a:solidFill>
                  <a:srgbClr val="00B485"/>
                </a:solidFill>
                <a:latin typeface="Arial Black" panose="020B0A04020102020204" pitchFamily="34" charset="0"/>
              </a:rPr>
              <a:t>VERTEX </a:t>
            </a:r>
            <a:endParaRPr lang="en-US" sz="4617" dirty="0">
              <a:solidFill>
                <a:srgbClr val="00B485"/>
              </a:solidFill>
              <a:latin typeface="Arial Black" panose="020B0A04020102020204" pitchFamily="34" charset="0"/>
            </a:endParaRPr>
          </a:p>
        </p:txBody>
      </p:sp>
    </p:spTree>
    <p:extLst>
      <p:ext uri="{BB962C8B-B14F-4D97-AF65-F5344CB8AC3E}">
        <p14:creationId xmlns:p14="http://schemas.microsoft.com/office/powerpoint/2010/main" val="404163990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978E6D2-AE90-E97C-6491-A72B0CC5EF3A}"/>
              </a:ext>
            </a:extLst>
          </p:cNvPr>
          <p:cNvSpPr txBox="1"/>
          <p:nvPr/>
        </p:nvSpPr>
        <p:spPr>
          <a:xfrm>
            <a:off x="718563" y="1616075"/>
            <a:ext cx="8229600" cy="2339102"/>
          </a:xfrm>
          <a:prstGeom prst="rect">
            <a:avLst/>
          </a:prstGeom>
          <a:noFill/>
        </p:spPr>
        <p:txBody>
          <a:bodyPr wrap="square" rtlCol="0">
            <a:spAutoFit/>
          </a:bodyPr>
          <a:lstStyle/>
          <a:p>
            <a:r>
              <a:rPr lang="en-US" sz="3200" b="1" dirty="0">
                <a:latin typeface="Arial" panose="020B0604020202020204" pitchFamily="34" charset="0"/>
                <a:cs typeface="Arial" panose="020B0604020202020204" pitchFamily="34" charset="0"/>
              </a:rPr>
              <a:t>Ticker: </a:t>
            </a:r>
            <a:r>
              <a:rPr lang="en-US" sz="3200" dirty="0">
                <a:latin typeface="Arial" panose="020B0604020202020204" pitchFamily="34" charset="0"/>
                <a:cs typeface="Arial" panose="020B0604020202020204" pitchFamily="34" charset="0"/>
              </a:rPr>
              <a:t>NVDA</a:t>
            </a:r>
            <a:endParaRPr lang="en-US" sz="3200" b="1" dirty="0">
              <a:latin typeface="Arial" panose="020B0604020202020204" pitchFamily="34" charset="0"/>
              <a:cs typeface="Arial" panose="020B0604020202020204" pitchFamily="34" charset="0"/>
            </a:endParaRPr>
          </a:p>
          <a:p>
            <a:r>
              <a:rPr lang="en-US" sz="3200" b="1" dirty="0">
                <a:latin typeface="Arial" panose="020B0604020202020204" pitchFamily="34" charset="0"/>
                <a:cs typeface="Arial" panose="020B0604020202020204" pitchFamily="34" charset="0"/>
              </a:rPr>
              <a:t>Purchase Date: </a:t>
            </a:r>
            <a:r>
              <a:rPr lang="en-US" sz="3200" dirty="0">
                <a:latin typeface="Arial" panose="020B0604020202020204" pitchFamily="34" charset="0"/>
                <a:cs typeface="Arial" panose="020B0604020202020204" pitchFamily="34" charset="0"/>
              </a:rPr>
              <a:t>10/12/2023</a:t>
            </a:r>
            <a:r>
              <a:rPr lang="en-US" sz="3200" b="1" dirty="0">
                <a:latin typeface="Arial" panose="020B0604020202020204" pitchFamily="34" charset="0"/>
                <a:cs typeface="Arial" panose="020B0604020202020204" pitchFamily="34" charset="0"/>
              </a:rPr>
              <a:t> </a:t>
            </a:r>
          </a:p>
          <a:p>
            <a:r>
              <a:rPr lang="en-US" sz="3200" b="1" dirty="0">
                <a:latin typeface="Arial" panose="020B0604020202020204" pitchFamily="34" charset="0"/>
                <a:cs typeface="Arial" panose="020B0604020202020204" pitchFamily="34" charset="0"/>
              </a:rPr>
              <a:t>Shares: </a:t>
            </a:r>
            <a:r>
              <a:rPr lang="en-US" sz="3200" dirty="0">
                <a:latin typeface="Arial" panose="020B0604020202020204" pitchFamily="34" charset="0"/>
                <a:cs typeface="Arial" panose="020B0604020202020204" pitchFamily="34" charset="0"/>
              </a:rPr>
              <a:t>45</a:t>
            </a:r>
            <a:endParaRPr lang="en-US" sz="3200" b="1" dirty="0">
              <a:latin typeface="Arial" panose="020B0604020202020204" pitchFamily="34" charset="0"/>
              <a:cs typeface="Arial" panose="020B0604020202020204" pitchFamily="34" charset="0"/>
            </a:endParaRPr>
          </a:p>
          <a:p>
            <a:r>
              <a:rPr lang="en-US" sz="3200" b="1" dirty="0">
                <a:latin typeface="Arial" panose="020B0604020202020204" pitchFamily="34" charset="0"/>
                <a:cs typeface="Arial" panose="020B0604020202020204" pitchFamily="34" charset="0"/>
              </a:rPr>
              <a:t>Cost: </a:t>
            </a:r>
            <a:r>
              <a:rPr lang="en-US" sz="3200" dirty="0">
                <a:latin typeface="Arial" panose="020B0604020202020204" pitchFamily="34" charset="0"/>
                <a:cs typeface="Arial" panose="020B0604020202020204" pitchFamily="34" charset="0"/>
              </a:rPr>
              <a:t>$444.44</a:t>
            </a:r>
            <a:endParaRPr lang="en-US" sz="3200" b="1" dirty="0">
              <a:latin typeface="Arial" panose="020B0604020202020204" pitchFamily="34" charset="0"/>
              <a:cs typeface="Arial" panose="020B0604020202020204" pitchFamily="34" charset="0"/>
            </a:endParaRPr>
          </a:p>
          <a:p>
            <a:endParaRPr lang="en-US" b="1" dirty="0"/>
          </a:p>
        </p:txBody>
      </p:sp>
      <p:sp>
        <p:nvSpPr>
          <p:cNvPr id="7" name="TextBox 6">
            <a:extLst>
              <a:ext uri="{FF2B5EF4-FFF2-40B4-BE49-F238E27FC236}">
                <a16:creationId xmlns:a16="http://schemas.microsoft.com/office/drawing/2014/main" id="{BCC6BE00-023E-D3C0-694C-D9BACDBD79E5}"/>
              </a:ext>
            </a:extLst>
          </p:cNvPr>
          <p:cNvSpPr txBox="1"/>
          <p:nvPr/>
        </p:nvSpPr>
        <p:spPr>
          <a:xfrm>
            <a:off x="6388100" y="1616075"/>
            <a:ext cx="13716000" cy="6247864"/>
          </a:xfrm>
          <a:prstGeom prst="rect">
            <a:avLst/>
          </a:prstGeom>
          <a:noFill/>
        </p:spPr>
        <p:txBody>
          <a:bodyPr wrap="square">
            <a:spAutoFit/>
          </a:bodyPr>
          <a:lstStyle/>
          <a:p>
            <a:pPr marR="76110" algn="l"/>
            <a:r>
              <a:rPr lang="en-US" sz="2500" b="1" i="0" u="sng" strike="noStrike" baseline="0" dirty="0">
                <a:latin typeface="Arial" panose="020B0604020202020204" pitchFamily="34" charset="0"/>
                <a:cs typeface="Arial" panose="020B0604020202020204" pitchFamily="34" charset="0"/>
              </a:rPr>
              <a:t>Overview:</a:t>
            </a:r>
          </a:p>
          <a:p>
            <a:pPr marL="457200" indent="-457200">
              <a:buFont typeface="Arial" panose="020B0604020202020204" pitchFamily="34" charset="0"/>
              <a:buChar char="•"/>
            </a:pPr>
            <a:r>
              <a:rPr lang="en-US" sz="2500" b="0" i="0" strike="noStrike" dirty="0">
                <a:effectLst/>
                <a:latin typeface="Arial" panose="020B0604020202020204" pitchFamily="34" charset="0"/>
                <a:cs typeface="Arial" panose="020B0604020202020204" pitchFamily="34" charset="0"/>
              </a:rPr>
              <a:t>NVIDIA is known for developing </a:t>
            </a:r>
            <a:r>
              <a:rPr lang="en-US" sz="2500" dirty="0">
                <a:latin typeface="Arial" panose="020B0604020202020204" pitchFamily="34" charset="0"/>
                <a:cs typeface="Arial" panose="020B0604020202020204" pitchFamily="34" charset="0"/>
              </a:rPr>
              <a:t>integrated circuits</a:t>
            </a:r>
            <a:r>
              <a:rPr lang="en-US" sz="2500" b="0" i="0" strike="noStrike" dirty="0">
                <a:effectLst/>
                <a:latin typeface="Arial" panose="020B0604020202020204" pitchFamily="34" charset="0"/>
                <a:cs typeface="Arial" panose="020B0604020202020204" pitchFamily="34" charset="0"/>
              </a:rPr>
              <a:t>, which are used in everything from electronic game consoles to person computers (PCs)</a:t>
            </a:r>
          </a:p>
          <a:p>
            <a:pPr marL="457200" indent="-457200">
              <a:buFont typeface="Arial" panose="020B0604020202020204" pitchFamily="34" charset="0"/>
              <a:buChar char="•"/>
            </a:pPr>
            <a:r>
              <a:rPr lang="en-US" sz="2500" b="0" i="0" strike="noStrike" dirty="0">
                <a:effectLst/>
                <a:latin typeface="Arial" panose="020B0604020202020204" pitchFamily="34" charset="0"/>
                <a:cs typeface="Arial" panose="020B0604020202020204" pitchFamily="34" charset="0"/>
              </a:rPr>
              <a:t>The company is a leading manufacturer of high-end graphics processing units (GPUs). </a:t>
            </a:r>
          </a:p>
          <a:p>
            <a:pPr marL="457200" indent="-457200">
              <a:buFont typeface="Arial" panose="020B0604020202020204" pitchFamily="34" charset="0"/>
              <a:buChar char="•"/>
            </a:pPr>
            <a:r>
              <a:rPr lang="en-US" sz="2500" dirty="0">
                <a:latin typeface="Arial" panose="020B0604020202020204" pitchFamily="34" charset="0"/>
                <a:cs typeface="Arial" panose="020B0604020202020204" pitchFamily="34" charset="0"/>
              </a:rPr>
              <a:t>They outsource the making of the chips to a Taiwan Semiconductor company </a:t>
            </a:r>
          </a:p>
          <a:p>
            <a:pPr marL="457200" indent="-457200">
              <a:buFont typeface="Arial" panose="020B0604020202020204" pitchFamily="34" charset="0"/>
              <a:buChar char="•"/>
            </a:pPr>
            <a:r>
              <a:rPr lang="en-US" sz="2500" dirty="0">
                <a:latin typeface="Arial" panose="020B0604020202020204" pitchFamily="34" charset="0"/>
                <a:cs typeface="Arial" panose="020B0604020202020204" pitchFamily="34" charset="0"/>
              </a:rPr>
              <a:t>$1 Trillion valuation </a:t>
            </a:r>
            <a:r>
              <a:rPr lang="en-US" sz="2500" dirty="0">
                <a:latin typeface="Arial" panose="020B0604020202020204" pitchFamily="34" charset="0"/>
                <a:cs typeface="Arial" panose="020B0604020202020204" pitchFamily="34" charset="0"/>
                <a:sym typeface="Wingdings" pitchFamily="2" charset="2"/>
              </a:rPr>
              <a:t></a:t>
            </a:r>
            <a:r>
              <a:rPr lang="en-US" sz="2500" dirty="0">
                <a:latin typeface="Arial" panose="020B0604020202020204" pitchFamily="34" charset="0"/>
                <a:cs typeface="Arial" panose="020B0604020202020204" pitchFamily="34" charset="0"/>
              </a:rPr>
              <a:t> fifth most valuable U.S. company behind Apple, Microsoft, Alphabet and Amazon</a:t>
            </a:r>
          </a:p>
          <a:p>
            <a:pPr marL="457200" indent="-457200">
              <a:buFont typeface="Arial" panose="020B0604020202020204" pitchFamily="34" charset="0"/>
              <a:buChar char="•"/>
            </a:pPr>
            <a:r>
              <a:rPr lang="en-US" sz="2500" dirty="0">
                <a:latin typeface="Arial" panose="020B0604020202020204" pitchFamily="34" charset="0"/>
                <a:cs typeface="Arial" panose="020B0604020202020204" pitchFamily="34" charset="0"/>
              </a:rPr>
              <a:t>Known </a:t>
            </a:r>
            <a:r>
              <a:rPr lang="en-US" sz="2500" b="0" i="0" u="none" strike="noStrike" dirty="0">
                <a:effectLst/>
                <a:latin typeface="Arial" panose="020B0604020202020204" pitchFamily="34" charset="0"/>
                <a:cs typeface="Arial" panose="020B0604020202020204" pitchFamily="34" charset="0"/>
              </a:rPr>
              <a:t>for its chips used in videogames </a:t>
            </a:r>
            <a:r>
              <a:rPr lang="en-US" sz="2500" b="0" i="0" u="none" strike="noStrike" dirty="0">
                <a:effectLst/>
                <a:latin typeface="Arial" panose="020B0604020202020204" pitchFamily="34" charset="0"/>
                <a:cs typeface="Arial" panose="020B0604020202020204" pitchFamily="34" charset="0"/>
                <a:sym typeface="Wingdings" pitchFamily="2" charset="2"/>
              </a:rPr>
              <a:t> </a:t>
            </a:r>
            <a:r>
              <a:rPr lang="en-US" sz="2500" b="0" i="0" u="none" strike="noStrike" dirty="0">
                <a:effectLst/>
                <a:latin typeface="Arial" panose="020B0604020202020204" pitchFamily="34" charset="0"/>
                <a:cs typeface="Arial" panose="020B0604020202020204" pitchFamily="34" charset="0"/>
              </a:rPr>
              <a:t>pivoted to the data center market over the last few years</a:t>
            </a:r>
          </a:p>
          <a:p>
            <a:pPr marL="457200" indent="-457200">
              <a:buFont typeface="Arial" panose="020B0604020202020204" pitchFamily="34" charset="0"/>
              <a:buChar char="•"/>
            </a:pPr>
            <a:r>
              <a:rPr lang="en-US" sz="2500" b="0" i="0" u="none" strike="noStrike" dirty="0">
                <a:effectLst/>
                <a:latin typeface="Arial" panose="020B0604020202020204" pitchFamily="34" charset="0"/>
                <a:cs typeface="Arial" panose="020B0604020202020204" pitchFamily="34" charset="0"/>
              </a:rPr>
              <a:t>The data center chip business accounted for more than 50% of the company's revenue in the financial year ended Jan. 29.</a:t>
            </a:r>
            <a:endParaRPr lang="en-US" sz="2500" b="1" i="0" u="sng" strike="noStrike" baseline="0" dirty="0">
              <a:latin typeface="Arial" panose="020B0604020202020204" pitchFamily="34" charset="0"/>
              <a:cs typeface="Arial" panose="020B0604020202020204" pitchFamily="34" charset="0"/>
            </a:endParaRPr>
          </a:p>
          <a:p>
            <a:pPr marR="81990" algn="l"/>
            <a:r>
              <a:rPr lang="en-US" sz="2500" b="1" i="0" u="sng" strike="noStrike" baseline="0" dirty="0">
                <a:latin typeface="Arial" panose="020B0604020202020204" pitchFamily="34" charset="0"/>
                <a:cs typeface="Arial" panose="020B0604020202020204" pitchFamily="34" charset="0"/>
              </a:rPr>
              <a:t>Why:</a:t>
            </a:r>
          </a:p>
          <a:p>
            <a:pPr marL="457200" marR="81990" indent="-457200" algn="l">
              <a:buFont typeface="Arial" panose="020B0604020202020204" pitchFamily="34" charset="0"/>
              <a:buChar char="•"/>
            </a:pPr>
            <a:r>
              <a:rPr lang="en-US" sz="2500" dirty="0">
                <a:latin typeface="Arial" panose="020B0604020202020204" pitchFamily="34" charset="0"/>
                <a:cs typeface="Arial" panose="020B0604020202020204" pitchFamily="34" charset="0"/>
              </a:rPr>
              <a:t>With Nvidia stock performance showing a consistently growing trend from both a short/long term outlook, the company significantly outperforming the S&amp;P 500, and doing exceedingly well in the Tech/AI sector compared to other companies. We believe Nvidia Inc would be a great investment for our SAP fund. </a:t>
            </a:r>
          </a:p>
        </p:txBody>
      </p:sp>
      <p:pic>
        <p:nvPicPr>
          <p:cNvPr id="6" name="Picture 5">
            <a:extLst>
              <a:ext uri="{FF2B5EF4-FFF2-40B4-BE49-F238E27FC236}">
                <a16:creationId xmlns:a16="http://schemas.microsoft.com/office/drawing/2014/main" id="{6AAF3BF8-AA99-5FA5-16AE-756111F8A0E5}"/>
              </a:ext>
            </a:extLst>
          </p:cNvPr>
          <p:cNvPicPr>
            <a:picLocks noChangeAspect="1"/>
          </p:cNvPicPr>
          <p:nvPr/>
        </p:nvPicPr>
        <p:blipFill>
          <a:blip r:embed="rId2"/>
          <a:stretch>
            <a:fillRect/>
          </a:stretch>
        </p:blipFill>
        <p:spPr>
          <a:xfrm>
            <a:off x="718564" y="6097861"/>
            <a:ext cx="5443582" cy="3062014"/>
          </a:xfrm>
          <a:prstGeom prst="rect">
            <a:avLst/>
          </a:prstGeom>
        </p:spPr>
      </p:pic>
      <p:sp>
        <p:nvSpPr>
          <p:cNvPr id="2" name="TextBox 1">
            <a:extLst>
              <a:ext uri="{FF2B5EF4-FFF2-40B4-BE49-F238E27FC236}">
                <a16:creationId xmlns:a16="http://schemas.microsoft.com/office/drawing/2014/main" id="{D12CA408-B09B-DE10-1F8B-4FB6BF10AB80}"/>
              </a:ext>
            </a:extLst>
          </p:cNvPr>
          <p:cNvSpPr txBox="1"/>
          <p:nvPr/>
        </p:nvSpPr>
        <p:spPr>
          <a:xfrm>
            <a:off x="718563" y="428886"/>
            <a:ext cx="10059902" cy="802848"/>
          </a:xfrm>
          <a:prstGeom prst="rect">
            <a:avLst/>
          </a:prstGeom>
          <a:noFill/>
        </p:spPr>
        <p:txBody>
          <a:bodyPr wrap="square">
            <a:spAutoFit/>
          </a:bodyPr>
          <a:lstStyle/>
          <a:p>
            <a:r>
              <a:rPr lang="en-US" sz="4617" dirty="0">
                <a:solidFill>
                  <a:srgbClr val="00B485"/>
                </a:solidFill>
                <a:latin typeface="Arial Black" panose="020B0A04020102020204" pitchFamily="34" charset="0"/>
              </a:rPr>
              <a:t>NVIDIA</a:t>
            </a:r>
          </a:p>
        </p:txBody>
      </p:sp>
    </p:spTree>
    <p:extLst>
      <p:ext uri="{BB962C8B-B14F-4D97-AF65-F5344CB8AC3E}">
        <p14:creationId xmlns:p14="http://schemas.microsoft.com/office/powerpoint/2010/main" val="92865912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978E6D2-AE90-E97C-6491-A72B0CC5EF3A}"/>
              </a:ext>
            </a:extLst>
          </p:cNvPr>
          <p:cNvSpPr txBox="1"/>
          <p:nvPr/>
        </p:nvSpPr>
        <p:spPr>
          <a:xfrm>
            <a:off x="718563" y="1616075"/>
            <a:ext cx="8229600" cy="2339102"/>
          </a:xfrm>
          <a:prstGeom prst="rect">
            <a:avLst/>
          </a:prstGeom>
          <a:noFill/>
        </p:spPr>
        <p:txBody>
          <a:bodyPr wrap="square" rtlCol="0">
            <a:spAutoFit/>
          </a:bodyPr>
          <a:lstStyle/>
          <a:p>
            <a:r>
              <a:rPr lang="en-US" sz="3200" b="1" dirty="0">
                <a:latin typeface="Arial" panose="020B0604020202020204" pitchFamily="34" charset="0"/>
                <a:cs typeface="Arial" panose="020B0604020202020204" pitchFamily="34" charset="0"/>
              </a:rPr>
              <a:t>Ticker: </a:t>
            </a:r>
            <a:r>
              <a:rPr lang="en-US" sz="3200" dirty="0">
                <a:latin typeface="Arial" panose="020B0604020202020204" pitchFamily="34" charset="0"/>
                <a:cs typeface="Arial" panose="020B0604020202020204" pitchFamily="34" charset="0"/>
              </a:rPr>
              <a:t>UNH</a:t>
            </a:r>
            <a:endParaRPr lang="en-US" sz="3200" b="1" dirty="0">
              <a:latin typeface="Arial" panose="020B0604020202020204" pitchFamily="34" charset="0"/>
              <a:cs typeface="Arial" panose="020B0604020202020204" pitchFamily="34" charset="0"/>
            </a:endParaRPr>
          </a:p>
          <a:p>
            <a:r>
              <a:rPr lang="en-US" sz="3200" b="1" dirty="0">
                <a:latin typeface="Arial" panose="020B0604020202020204" pitchFamily="34" charset="0"/>
                <a:cs typeface="Arial" panose="020B0604020202020204" pitchFamily="34" charset="0"/>
              </a:rPr>
              <a:t>Purchase Date: </a:t>
            </a:r>
            <a:r>
              <a:rPr lang="en-US" sz="3200" dirty="0">
                <a:latin typeface="Arial" panose="020B0604020202020204" pitchFamily="34" charset="0"/>
                <a:cs typeface="Arial" panose="020B0604020202020204" pitchFamily="34" charset="0"/>
              </a:rPr>
              <a:t>11/16/2023</a:t>
            </a:r>
            <a:r>
              <a:rPr lang="en-US" sz="3200" b="1" dirty="0">
                <a:latin typeface="Arial" panose="020B0604020202020204" pitchFamily="34" charset="0"/>
                <a:cs typeface="Arial" panose="020B0604020202020204" pitchFamily="34" charset="0"/>
              </a:rPr>
              <a:t> </a:t>
            </a:r>
          </a:p>
          <a:p>
            <a:r>
              <a:rPr lang="en-US" sz="3200" b="1" dirty="0">
                <a:latin typeface="Arial" panose="020B0604020202020204" pitchFamily="34" charset="0"/>
                <a:cs typeface="Arial" panose="020B0604020202020204" pitchFamily="34" charset="0"/>
              </a:rPr>
              <a:t>Shares: </a:t>
            </a:r>
            <a:r>
              <a:rPr lang="en-US" sz="3200" dirty="0">
                <a:latin typeface="Arial" panose="020B0604020202020204" pitchFamily="34" charset="0"/>
                <a:cs typeface="Arial" panose="020B0604020202020204" pitchFamily="34" charset="0"/>
              </a:rPr>
              <a:t>37</a:t>
            </a:r>
            <a:endParaRPr lang="en-US" sz="3200" b="1" dirty="0">
              <a:latin typeface="Arial" panose="020B0604020202020204" pitchFamily="34" charset="0"/>
              <a:cs typeface="Arial" panose="020B0604020202020204" pitchFamily="34" charset="0"/>
            </a:endParaRPr>
          </a:p>
          <a:p>
            <a:r>
              <a:rPr lang="en-US" sz="3200" b="1" dirty="0">
                <a:latin typeface="Arial" panose="020B0604020202020204" pitchFamily="34" charset="0"/>
                <a:cs typeface="Arial" panose="020B0604020202020204" pitchFamily="34" charset="0"/>
              </a:rPr>
              <a:t>Cost: </a:t>
            </a:r>
            <a:r>
              <a:rPr lang="en-US" sz="3200" dirty="0">
                <a:latin typeface="Arial" panose="020B0604020202020204" pitchFamily="34" charset="0"/>
                <a:cs typeface="Arial" panose="020B0604020202020204" pitchFamily="34" charset="0"/>
              </a:rPr>
              <a:t>$270.27</a:t>
            </a:r>
            <a:endParaRPr lang="en-US" sz="3200" b="1" dirty="0">
              <a:latin typeface="Arial" panose="020B0604020202020204" pitchFamily="34" charset="0"/>
              <a:cs typeface="Arial" panose="020B0604020202020204" pitchFamily="34" charset="0"/>
            </a:endParaRPr>
          </a:p>
          <a:p>
            <a:endParaRPr lang="en-US" b="1" dirty="0"/>
          </a:p>
        </p:txBody>
      </p:sp>
      <p:sp>
        <p:nvSpPr>
          <p:cNvPr id="7" name="TextBox 6">
            <a:extLst>
              <a:ext uri="{FF2B5EF4-FFF2-40B4-BE49-F238E27FC236}">
                <a16:creationId xmlns:a16="http://schemas.microsoft.com/office/drawing/2014/main" id="{BCC6BE00-023E-D3C0-694C-D9BACDBD79E5}"/>
              </a:ext>
            </a:extLst>
          </p:cNvPr>
          <p:cNvSpPr txBox="1"/>
          <p:nvPr/>
        </p:nvSpPr>
        <p:spPr>
          <a:xfrm>
            <a:off x="6388100" y="1616075"/>
            <a:ext cx="13716000" cy="8217634"/>
          </a:xfrm>
          <a:prstGeom prst="rect">
            <a:avLst/>
          </a:prstGeom>
          <a:noFill/>
        </p:spPr>
        <p:txBody>
          <a:bodyPr wrap="square">
            <a:spAutoFit/>
          </a:bodyPr>
          <a:lstStyle/>
          <a:p>
            <a:pPr marR="76110" algn="l"/>
            <a:r>
              <a:rPr lang="en-US" sz="2500" b="1" i="0" u="sng" strike="noStrike" baseline="0" dirty="0">
                <a:latin typeface="Arial" panose="020B0604020202020204" pitchFamily="34" charset="0"/>
                <a:cs typeface="Arial" panose="020B0604020202020204" pitchFamily="34" charset="0"/>
              </a:rPr>
              <a:t>Overview:</a:t>
            </a:r>
          </a:p>
          <a:p>
            <a:pPr marL="457200" indent="-457200">
              <a:buFont typeface="Arial" panose="020B0604020202020204" pitchFamily="34" charset="0"/>
              <a:buChar char="•"/>
            </a:pPr>
            <a:r>
              <a:rPr lang="en-US" sz="2500" dirty="0">
                <a:effectLst/>
                <a:latin typeface="Arial" panose="020B0604020202020204" pitchFamily="34" charset="0"/>
                <a:cs typeface="Arial" panose="020B0604020202020204" pitchFamily="34" charset="0"/>
              </a:rPr>
              <a:t>Two distinct and complementary businesses working to help build a modern, high-performing health system through improved access, affordability, outcomes and experiences. </a:t>
            </a:r>
            <a:endParaRPr lang="en-US" sz="2500"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US" sz="2500" dirty="0">
                <a:effectLst/>
                <a:latin typeface="Arial" panose="020B0604020202020204" pitchFamily="34" charset="0"/>
                <a:cs typeface="Arial" panose="020B0604020202020204" pitchFamily="34" charset="0"/>
              </a:rPr>
              <a:t>Optum combines clinical expertise, technology and data to empower people, partners and providers with the guidance and tools they need to achieve better health. </a:t>
            </a:r>
            <a:endParaRPr lang="en-US" sz="2500" b="1" i="0" u="sng" strike="noStrike" baseline="0" dirty="0">
              <a:latin typeface="Arial" panose="020B0604020202020204" pitchFamily="34" charset="0"/>
              <a:cs typeface="Arial" panose="020B0604020202020204" pitchFamily="34" charset="0"/>
            </a:endParaRPr>
          </a:p>
          <a:p>
            <a:pPr marL="457200" marR="76110" indent="-457200" algn="l">
              <a:buFont typeface="Arial" panose="020B0604020202020204" pitchFamily="34" charset="0"/>
              <a:buChar char="•"/>
            </a:pPr>
            <a:r>
              <a:rPr lang="en-US" sz="2500" dirty="0">
                <a:effectLst/>
                <a:latin typeface="Arial" panose="020B0604020202020204" pitchFamily="34" charset="0"/>
                <a:cs typeface="Arial" panose="020B0604020202020204" pitchFamily="34" charset="0"/>
              </a:rPr>
              <a:t>United</a:t>
            </a:r>
            <a:r>
              <a:rPr lang="en-US" sz="2500" dirty="0">
                <a:latin typeface="Arial" panose="020B0604020202020204" pitchFamily="34" charset="0"/>
                <a:cs typeface="Arial" panose="020B0604020202020204" pitchFamily="34" charset="0"/>
              </a:rPr>
              <a:t>Health Group offers </a:t>
            </a:r>
            <a:r>
              <a:rPr lang="en-US" sz="2500" dirty="0">
                <a:effectLst/>
                <a:latin typeface="Arial" panose="020B0604020202020204" pitchFamily="34" charset="0"/>
                <a:cs typeface="Arial" panose="020B0604020202020204" pitchFamily="34" charset="0"/>
              </a:rPr>
              <a:t>a full range of health benefits, enabling affordable coverage, simplifying the health care experience and delivering access to high-quality care. </a:t>
            </a:r>
          </a:p>
          <a:p>
            <a:pPr marL="457200" marR="76110" indent="-457200" algn="l">
              <a:buFont typeface="Arial" panose="020B0604020202020204" pitchFamily="34" charset="0"/>
              <a:buChar char="•"/>
            </a:pPr>
            <a:r>
              <a:rPr lang="en-US" sz="2500" dirty="0">
                <a:latin typeface="Arial" panose="020B0604020202020204" pitchFamily="34" charset="0"/>
                <a:cs typeface="Arial" panose="020B0604020202020204" pitchFamily="34" charset="0"/>
              </a:rPr>
              <a:t>T</a:t>
            </a:r>
            <a:r>
              <a:rPr lang="en-US" sz="2500" dirty="0">
                <a:effectLst/>
                <a:latin typeface="Arial" panose="020B0604020202020204" pitchFamily="34" charset="0"/>
                <a:cs typeface="Arial" panose="020B0604020202020204" pitchFamily="34" charset="0"/>
              </a:rPr>
              <a:t>he company works with governments, employers and providers to serve 149 million people and share a vision of a value-based system of care that provides compassionate and equitable care.</a:t>
            </a:r>
            <a:endParaRPr lang="en-US" sz="2500" dirty="0">
              <a:latin typeface="Arial" panose="020B0604020202020204" pitchFamily="34" charset="0"/>
              <a:cs typeface="Arial" panose="020B0604020202020204" pitchFamily="34" charset="0"/>
            </a:endParaRPr>
          </a:p>
          <a:p>
            <a:pPr marL="457200" marR="76110" indent="-457200" algn="l">
              <a:buFont typeface="Arial" panose="020B0604020202020204" pitchFamily="34" charset="0"/>
              <a:buChar char="•"/>
            </a:pPr>
            <a:r>
              <a:rPr lang="en-US" sz="2500" dirty="0">
                <a:latin typeface="Arial" panose="020B0604020202020204" pitchFamily="34" charset="0"/>
                <a:cs typeface="Arial" panose="020B0604020202020204" pitchFamily="34" charset="0"/>
              </a:rPr>
              <a:t>Optum Health delivers patient centered care at a lower total cost to consumers.</a:t>
            </a:r>
          </a:p>
          <a:p>
            <a:pPr marL="457200" marR="76110" indent="-457200" algn="l">
              <a:buFont typeface="Arial" panose="020B0604020202020204" pitchFamily="34" charset="0"/>
              <a:buChar char="•"/>
            </a:pPr>
            <a:r>
              <a:rPr lang="en-US" sz="2500" i="0" strike="noStrike" baseline="0" dirty="0">
                <a:latin typeface="Arial" panose="020B0604020202020204" pitchFamily="34" charset="0"/>
                <a:cs typeface="Arial" panose="020B0604020202020204" pitchFamily="34" charset="0"/>
              </a:rPr>
              <a:t>Optum Insight connects the health care system with trusted services to make clinical, administrative, and financial processes simpler and more efficient.</a:t>
            </a:r>
          </a:p>
          <a:p>
            <a:pPr marL="457200" marR="76110" indent="-457200" algn="l">
              <a:buFont typeface="Arial" panose="020B0604020202020204" pitchFamily="34" charset="0"/>
              <a:buChar char="•"/>
            </a:pPr>
            <a:r>
              <a:rPr lang="en-US" sz="2500" dirty="0">
                <a:latin typeface="Arial" panose="020B0604020202020204" pitchFamily="34" charset="0"/>
                <a:cs typeface="Arial" panose="020B0604020202020204" pitchFamily="34" charset="0"/>
              </a:rPr>
              <a:t>Optum Rx integrates pharmacy, medical, and behavioral care through full spectrum services</a:t>
            </a:r>
            <a:endParaRPr lang="en-US" sz="2500" i="0" strike="noStrike" baseline="0" dirty="0">
              <a:latin typeface="Arial" panose="020B0604020202020204" pitchFamily="34" charset="0"/>
              <a:cs typeface="Arial" panose="020B0604020202020204" pitchFamily="34" charset="0"/>
            </a:endParaRPr>
          </a:p>
          <a:p>
            <a:pPr marR="81990" algn="l"/>
            <a:r>
              <a:rPr lang="en-US" sz="2500" b="1" i="0" u="sng" strike="noStrike" baseline="0" dirty="0">
                <a:latin typeface="Arial" panose="020B0604020202020204" pitchFamily="34" charset="0"/>
                <a:cs typeface="Arial" panose="020B0604020202020204" pitchFamily="34" charset="0"/>
              </a:rPr>
              <a:t>W</a:t>
            </a:r>
            <a:r>
              <a:rPr lang="en-US" sz="2500" b="1" u="sng" dirty="0">
                <a:latin typeface="Arial" panose="020B0604020202020204" pitchFamily="34" charset="0"/>
                <a:cs typeface="Arial" panose="020B0604020202020204" pitchFamily="34" charset="0"/>
              </a:rPr>
              <a:t>hy</a:t>
            </a:r>
            <a:r>
              <a:rPr lang="en-US" sz="2500" b="1" i="0" u="sng" strike="noStrike" baseline="0" dirty="0">
                <a:latin typeface="Arial" panose="020B0604020202020204" pitchFamily="34" charset="0"/>
                <a:cs typeface="Arial" panose="020B0604020202020204" pitchFamily="34" charset="0"/>
              </a:rPr>
              <a:t>:</a:t>
            </a:r>
          </a:p>
          <a:p>
            <a:pPr marL="457200" marR="81990" indent="-457200">
              <a:buFont typeface="Arial" panose="020B0604020202020204" pitchFamily="34" charset="0"/>
              <a:buChar char="•"/>
            </a:pPr>
            <a:r>
              <a:rPr lang="en-US" sz="2500" dirty="0">
                <a:latin typeface="Arial" panose="020B0604020202020204" pitchFamily="34" charset="0"/>
                <a:cs typeface="Arial" panose="020B0604020202020204" pitchFamily="34" charset="0"/>
              </a:rPr>
              <a:t>With UnitedHealth developing a solid reputation for affordable coverage and delivering high quality care in the healthcare industry. The stock being fairly valued while much news/awareness is consistently surrounding the company. And their earnings report being expected to release on January 16 2024 with overall positive sentiment. We believe UnitedHealth Group Inc would be a great investment for our SAP fund. </a:t>
            </a:r>
          </a:p>
          <a:p>
            <a:pPr marR="81990" algn="l"/>
            <a:endParaRPr lang="en-US" sz="2800" b="1" i="0" u="sng" strike="noStrike" baseline="0" dirty="0"/>
          </a:p>
        </p:txBody>
      </p:sp>
      <p:pic>
        <p:nvPicPr>
          <p:cNvPr id="2" name="Picture 1" descr="Candid Career">
            <a:extLst>
              <a:ext uri="{FF2B5EF4-FFF2-40B4-BE49-F238E27FC236}">
                <a16:creationId xmlns:a16="http://schemas.microsoft.com/office/drawing/2014/main" id="{DCA6F9F1-DCB4-1A02-E6CE-D4939F891AB8}"/>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18563" y="5176312"/>
            <a:ext cx="4114800" cy="41148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53D874A9-6C45-0276-E862-536C76851DD9}"/>
              </a:ext>
            </a:extLst>
          </p:cNvPr>
          <p:cNvSpPr txBox="1"/>
          <p:nvPr/>
        </p:nvSpPr>
        <p:spPr>
          <a:xfrm>
            <a:off x="718563" y="428886"/>
            <a:ext cx="10059902" cy="802848"/>
          </a:xfrm>
          <a:prstGeom prst="rect">
            <a:avLst/>
          </a:prstGeom>
          <a:noFill/>
        </p:spPr>
        <p:txBody>
          <a:bodyPr wrap="square">
            <a:spAutoFit/>
          </a:bodyPr>
          <a:lstStyle/>
          <a:p>
            <a:r>
              <a:rPr lang="en-US" sz="4617" b="1" dirty="0">
                <a:solidFill>
                  <a:srgbClr val="00B485"/>
                </a:solidFill>
                <a:latin typeface="Arial Black" panose="020B0A04020102020204" pitchFamily="34" charset="0"/>
              </a:rPr>
              <a:t>UNITEDHEALTH GROUP</a:t>
            </a:r>
            <a:endParaRPr lang="en-US" sz="4617" dirty="0">
              <a:solidFill>
                <a:srgbClr val="00B485"/>
              </a:solidFill>
              <a:latin typeface="Arial Black" panose="020B0A04020102020204" pitchFamily="34" charset="0"/>
            </a:endParaRPr>
          </a:p>
        </p:txBody>
      </p:sp>
    </p:spTree>
    <p:extLst>
      <p:ext uri="{BB962C8B-B14F-4D97-AF65-F5344CB8AC3E}">
        <p14:creationId xmlns:p14="http://schemas.microsoft.com/office/powerpoint/2010/main" val="23410416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A24C26F-2F05-CF1C-4D7D-3967F2202E1C}"/>
              </a:ext>
            </a:extLst>
          </p:cNvPr>
          <p:cNvSpPr/>
          <p:nvPr/>
        </p:nvSpPr>
        <p:spPr>
          <a:xfrm>
            <a:off x="0" y="0"/>
            <a:ext cx="20104100" cy="9769475"/>
          </a:xfrm>
          <a:prstGeom prst="rect">
            <a:avLst/>
          </a:prstGeom>
          <a:solidFill>
            <a:srgbClr val="004E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1">
            <a:extLst>
              <a:ext uri="{FF2B5EF4-FFF2-40B4-BE49-F238E27FC236}">
                <a16:creationId xmlns:a16="http://schemas.microsoft.com/office/drawing/2014/main" id="{A81C1BFC-022D-F646-A08F-BED9F4FDE8A4}"/>
              </a:ext>
            </a:extLst>
          </p:cNvPr>
          <p:cNvSpPr>
            <a:spLocks noGrp="1"/>
          </p:cNvSpPr>
          <p:nvPr>
            <p:ph type="ctrTitle"/>
          </p:nvPr>
        </p:nvSpPr>
        <p:spPr>
          <a:xfrm>
            <a:off x="1670050" y="3140075"/>
            <a:ext cx="11887200" cy="1935351"/>
          </a:xfrm>
        </p:spPr>
        <p:txBody>
          <a:bodyPr lIns="91440" tIns="45720" rIns="91440" bIns="45720" anchor="ctr"/>
          <a:lstStyle/>
          <a:p>
            <a:r>
              <a:rPr lang="en-US" sz="9900" dirty="0">
                <a:solidFill>
                  <a:schemeClr val="bg1"/>
                </a:solidFill>
              </a:rPr>
              <a:t>Overview</a:t>
            </a:r>
          </a:p>
        </p:txBody>
      </p:sp>
      <p:pic>
        <p:nvPicPr>
          <p:cNvPr id="5" name="Picture 4">
            <a:extLst>
              <a:ext uri="{FF2B5EF4-FFF2-40B4-BE49-F238E27FC236}">
                <a16:creationId xmlns:a16="http://schemas.microsoft.com/office/drawing/2014/main" id="{75443D4C-D108-4658-4209-07805B192D69}"/>
              </a:ext>
            </a:extLst>
          </p:cNvPr>
          <p:cNvPicPr>
            <a:picLocks noChangeAspect="1"/>
          </p:cNvPicPr>
          <p:nvPr/>
        </p:nvPicPr>
        <p:blipFill rotWithShape="1">
          <a:blip r:embed="rId2">
            <a:extLst>
              <a:ext uri="{28A0092B-C50C-407E-A947-70E740481C1C}">
                <a14:useLocalDpi xmlns:a14="http://schemas.microsoft.com/office/drawing/2010/main" val="0"/>
              </a:ext>
            </a:extLst>
          </a:blip>
          <a:srcRect l="10322" t="62317" r="12879" b="34193"/>
          <a:stretch/>
        </p:blipFill>
        <p:spPr>
          <a:xfrm>
            <a:off x="11033469" y="15875"/>
            <a:ext cx="9070632" cy="533400"/>
          </a:xfrm>
          <a:prstGeom prst="rect">
            <a:avLst/>
          </a:prstGeom>
        </p:spPr>
      </p:pic>
      <p:pic>
        <p:nvPicPr>
          <p:cNvPr id="7" name="Picture 6">
            <a:extLst>
              <a:ext uri="{FF2B5EF4-FFF2-40B4-BE49-F238E27FC236}">
                <a16:creationId xmlns:a16="http://schemas.microsoft.com/office/drawing/2014/main" id="{B22C093E-7AFA-F1FF-3821-92338D48C1B5}"/>
              </a:ext>
            </a:extLst>
          </p:cNvPr>
          <p:cNvPicPr>
            <a:picLocks noChangeAspect="1"/>
          </p:cNvPicPr>
          <p:nvPr/>
        </p:nvPicPr>
        <p:blipFill rotWithShape="1">
          <a:blip r:embed="rId2">
            <a:extLst>
              <a:ext uri="{28A0092B-C50C-407E-A947-70E740481C1C}">
                <a14:useLocalDpi xmlns:a14="http://schemas.microsoft.com/office/drawing/2010/main" val="0"/>
              </a:ext>
            </a:extLst>
          </a:blip>
          <a:srcRect l="10322" t="62317" r="12879" b="34193"/>
          <a:stretch/>
        </p:blipFill>
        <p:spPr>
          <a:xfrm>
            <a:off x="11033468" y="15875"/>
            <a:ext cx="9070632" cy="533400"/>
          </a:xfrm>
          <a:prstGeom prst="rect">
            <a:avLst/>
          </a:prstGeom>
        </p:spPr>
      </p:pic>
    </p:spTree>
    <p:extLst>
      <p:ext uri="{BB962C8B-B14F-4D97-AF65-F5344CB8AC3E}">
        <p14:creationId xmlns:p14="http://schemas.microsoft.com/office/powerpoint/2010/main" val="330201568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D14A337-52B3-E04B-B27C-2D30C036A659}"/>
              </a:ext>
            </a:extLst>
          </p:cNvPr>
          <p:cNvSpPr txBox="1"/>
          <p:nvPr/>
        </p:nvSpPr>
        <p:spPr>
          <a:xfrm>
            <a:off x="6388100" y="2193664"/>
            <a:ext cx="13716000" cy="5825569"/>
          </a:xfrm>
          <a:prstGeom prst="rect">
            <a:avLst/>
          </a:prstGeom>
          <a:noFill/>
        </p:spPr>
        <p:txBody>
          <a:bodyPr wrap="square" rtlCol="0">
            <a:spAutoFit/>
          </a:bodyPr>
          <a:lstStyle/>
          <a:p>
            <a:pPr marR="0" lvl="0">
              <a:lnSpc>
                <a:spcPct val="107000"/>
              </a:lnSpc>
              <a:spcBef>
                <a:spcPts val="0"/>
              </a:spcBef>
              <a:spcAft>
                <a:spcPts val="0"/>
              </a:spcAft>
            </a:pPr>
            <a:r>
              <a:rPr lang="en-US" sz="2500" b="1" u="sng" dirty="0">
                <a:latin typeface="Arial" panose="020B0604020202020204" pitchFamily="34" charset="0"/>
                <a:ea typeface="Calibri" panose="020F0502020204030204" pitchFamily="34" charset="0"/>
                <a:cs typeface="Arial" panose="020B0604020202020204" pitchFamily="34" charset="0"/>
              </a:rPr>
              <a:t>Overview:</a:t>
            </a:r>
          </a:p>
          <a:p>
            <a:pPr marL="457200" indent="-457200">
              <a:lnSpc>
                <a:spcPct val="107000"/>
              </a:lnSpc>
              <a:buFont typeface="Arial" panose="020B0604020202020204" pitchFamily="34" charset="0"/>
              <a:buChar char="•"/>
            </a:pPr>
            <a:r>
              <a:rPr lang="en-US" sz="2500" dirty="0">
                <a:latin typeface="Arial" panose="020B0604020202020204" pitchFamily="34" charset="0"/>
                <a:ea typeface="Calibri" panose="020F0502020204030204"/>
                <a:cs typeface="Arial" panose="020B0604020202020204" pitchFamily="34" charset="0"/>
              </a:rPr>
              <a:t>Texas Roadhouse operates in the casual dining restaurant industry, with a focus on serving hand-cut steaks, ribs, and other American cuisine in a Western-themed setting.</a:t>
            </a:r>
            <a:endParaRPr lang="en-US" sz="2500" dirty="0">
              <a:latin typeface="Arial" panose="020B0604020202020204" pitchFamily="34" charset="0"/>
              <a:ea typeface="Calibri" panose="020F0502020204030204" pitchFamily="34" charset="0"/>
              <a:cs typeface="Arial" panose="020B0604020202020204" pitchFamily="34" charset="0"/>
            </a:endParaRPr>
          </a:p>
          <a:p>
            <a:pPr marR="0" lvl="0">
              <a:lnSpc>
                <a:spcPct val="107000"/>
              </a:lnSpc>
              <a:spcBef>
                <a:spcPts val="0"/>
              </a:spcBef>
              <a:spcAft>
                <a:spcPts val="0"/>
              </a:spcAft>
            </a:pPr>
            <a:endParaRPr lang="en-US" sz="2500" dirty="0">
              <a:latin typeface="Arial" panose="020B0604020202020204" pitchFamily="34" charset="0"/>
              <a:ea typeface="Calibri" panose="020F0502020204030204" pitchFamily="34" charset="0"/>
              <a:cs typeface="Arial" panose="020B0604020202020204" pitchFamily="34" charset="0"/>
            </a:endParaRPr>
          </a:p>
          <a:p>
            <a:pPr marR="0" lvl="0">
              <a:lnSpc>
                <a:spcPct val="107000"/>
              </a:lnSpc>
              <a:spcBef>
                <a:spcPts val="0"/>
              </a:spcBef>
              <a:spcAft>
                <a:spcPts val="0"/>
              </a:spcAft>
            </a:pPr>
            <a:r>
              <a:rPr lang="en-US" sz="2500" b="1" u="sng" dirty="0">
                <a:latin typeface="Arial" panose="020B0604020202020204" pitchFamily="34" charset="0"/>
                <a:ea typeface="Calibri" panose="020F0502020204030204" pitchFamily="34" charset="0"/>
                <a:cs typeface="Arial" panose="020B0604020202020204" pitchFamily="34" charset="0"/>
              </a:rPr>
              <a:t>Why:</a:t>
            </a:r>
          </a:p>
          <a:p>
            <a:pPr marL="457200" indent="-457200">
              <a:lnSpc>
                <a:spcPct val="107000"/>
              </a:lnSpc>
              <a:buFont typeface="Arial" panose="020B0604020202020204" pitchFamily="34" charset="0"/>
              <a:buChar char="•"/>
            </a:pPr>
            <a:r>
              <a:rPr lang="en-US" sz="2500" dirty="0">
                <a:latin typeface="Arial" panose="020B0604020202020204" pitchFamily="34" charset="0"/>
                <a:ea typeface="Calibri" panose="020F0502020204030204"/>
                <a:cs typeface="Arial" panose="020B0604020202020204" pitchFamily="34" charset="0"/>
              </a:rPr>
              <a:t>Texas Roadhouse has seen its stock decline by 10% in the past 6 months, but a closer look at its financials reveals a more positive picture. The (ROE) for them is 27%, while the industry average is 18%. Analysts predict a future ROE of 30%. Overall, Texas Roadhouse's performance appears strong, with reinvestment in the business leading to impressive earnings growth and a positive outlook for the future. </a:t>
            </a:r>
          </a:p>
        </p:txBody>
      </p:sp>
      <p:sp>
        <p:nvSpPr>
          <p:cNvPr id="6" name="TextBox 5">
            <a:extLst>
              <a:ext uri="{FF2B5EF4-FFF2-40B4-BE49-F238E27FC236}">
                <a16:creationId xmlns:a16="http://schemas.microsoft.com/office/drawing/2014/main" id="{AED3BD29-2507-6BD6-4171-1BA112E0F825}"/>
              </a:ext>
            </a:extLst>
          </p:cNvPr>
          <p:cNvSpPr txBox="1"/>
          <p:nvPr/>
        </p:nvSpPr>
        <p:spPr>
          <a:xfrm>
            <a:off x="718563" y="2193664"/>
            <a:ext cx="7772400" cy="2173159"/>
          </a:xfrm>
          <a:prstGeom prst="rect">
            <a:avLst/>
          </a:prstGeom>
          <a:noFill/>
        </p:spPr>
        <p:txBody>
          <a:bodyPr wrap="square" rtlCol="0">
            <a:spAutoFit/>
          </a:bodyPr>
          <a:lstStyle/>
          <a:p>
            <a:pPr marR="0" lvl="0">
              <a:lnSpc>
                <a:spcPct val="107000"/>
              </a:lnSpc>
              <a:spcBef>
                <a:spcPts val="0"/>
              </a:spcBef>
              <a:spcAft>
                <a:spcPts val="0"/>
              </a:spcAft>
            </a:pPr>
            <a:r>
              <a:rPr lang="en-US" sz="3200" b="1" dirty="0">
                <a:latin typeface="Arial" panose="020B0604020202020204" pitchFamily="34" charset="0"/>
                <a:cs typeface="Arial" panose="020B0604020202020204" pitchFamily="34" charset="0"/>
              </a:rPr>
              <a:t>Ticker:</a:t>
            </a:r>
            <a:r>
              <a:rPr lang="en-US" sz="3200" dirty="0">
                <a:latin typeface="Arial" panose="020B0604020202020204" pitchFamily="34" charset="0"/>
                <a:cs typeface="Arial" panose="020B0604020202020204" pitchFamily="34" charset="0"/>
              </a:rPr>
              <a:t> TXRH</a:t>
            </a:r>
            <a:endParaRPr lang="en-US" sz="3200" dirty="0">
              <a:latin typeface="Arial" panose="020B0604020202020204" pitchFamily="34" charset="0"/>
              <a:ea typeface="Calibri" panose="020F0502020204030204" pitchFamily="34" charset="0"/>
              <a:cs typeface="Arial" panose="020B0604020202020204" pitchFamily="34" charset="0"/>
            </a:endParaRPr>
          </a:p>
          <a:p>
            <a:pPr marR="0" lvl="0">
              <a:lnSpc>
                <a:spcPct val="107000"/>
              </a:lnSpc>
              <a:spcBef>
                <a:spcPts val="0"/>
              </a:spcBef>
              <a:spcAft>
                <a:spcPts val="0"/>
              </a:spcAft>
            </a:pPr>
            <a:r>
              <a:rPr lang="en-US" sz="3200" b="1" dirty="0">
                <a:latin typeface="Arial" panose="020B0604020202020204" pitchFamily="34" charset="0"/>
                <a:cs typeface="Arial" panose="020B0604020202020204" pitchFamily="34" charset="0"/>
              </a:rPr>
              <a:t>Purchase Date: </a:t>
            </a:r>
            <a:r>
              <a:rPr lang="en-US" sz="3200" dirty="0">
                <a:latin typeface="Arial" panose="020B0604020202020204" pitchFamily="34" charset="0"/>
                <a:cs typeface="Arial" panose="020B0604020202020204" pitchFamily="34" charset="0"/>
              </a:rPr>
              <a:t>10/04/23 </a:t>
            </a:r>
          </a:p>
          <a:p>
            <a:pPr marR="0" lvl="0">
              <a:lnSpc>
                <a:spcPct val="107000"/>
              </a:lnSpc>
              <a:spcBef>
                <a:spcPts val="0"/>
              </a:spcBef>
              <a:spcAft>
                <a:spcPts val="0"/>
              </a:spcAft>
            </a:pPr>
            <a:r>
              <a:rPr lang="en-US" sz="3200" b="1" dirty="0">
                <a:latin typeface="Arial" panose="020B0604020202020204" pitchFamily="34" charset="0"/>
                <a:cs typeface="Arial" panose="020B0604020202020204" pitchFamily="34" charset="0"/>
              </a:rPr>
              <a:t>Shares:</a:t>
            </a:r>
            <a:r>
              <a:rPr lang="en-US" sz="3200" dirty="0">
                <a:latin typeface="Arial" panose="020B0604020202020204" pitchFamily="34" charset="0"/>
                <a:cs typeface="Arial" panose="020B0604020202020204" pitchFamily="34" charset="0"/>
              </a:rPr>
              <a:t> 200</a:t>
            </a:r>
          </a:p>
          <a:p>
            <a:pPr marR="0" lvl="0">
              <a:lnSpc>
                <a:spcPct val="107000"/>
              </a:lnSpc>
              <a:spcBef>
                <a:spcPts val="0"/>
              </a:spcBef>
              <a:spcAft>
                <a:spcPts val="0"/>
              </a:spcAft>
            </a:pPr>
            <a:r>
              <a:rPr lang="en-US" sz="3200" b="1" dirty="0">
                <a:latin typeface="Arial" panose="020B0604020202020204" pitchFamily="34" charset="0"/>
                <a:cs typeface="Arial" panose="020B0604020202020204" pitchFamily="34" charset="0"/>
              </a:rPr>
              <a:t>Cost: </a:t>
            </a:r>
            <a:r>
              <a:rPr lang="en-US" sz="3200" dirty="0">
                <a:latin typeface="Arial" panose="020B0604020202020204" pitchFamily="34" charset="0"/>
                <a:cs typeface="Arial" panose="020B0604020202020204" pitchFamily="34" charset="0"/>
              </a:rPr>
              <a:t>$96.40</a:t>
            </a:r>
            <a:endParaRPr lang="en-US" sz="3200" dirty="0">
              <a:latin typeface="Arial" panose="020B0604020202020204" pitchFamily="34" charset="0"/>
              <a:ea typeface="Calibri" panose="020F050202020403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41EBE020-94C7-9743-0C49-5E544F19DDDE}"/>
              </a:ext>
            </a:extLst>
          </p:cNvPr>
          <p:cNvPicPr>
            <a:picLocks noChangeAspect="1"/>
          </p:cNvPicPr>
          <p:nvPr/>
        </p:nvPicPr>
        <p:blipFill>
          <a:blip r:embed="rId2"/>
          <a:stretch>
            <a:fillRect/>
          </a:stretch>
        </p:blipFill>
        <p:spPr>
          <a:xfrm>
            <a:off x="718563" y="5349875"/>
            <a:ext cx="4913887" cy="2751777"/>
          </a:xfrm>
          <a:prstGeom prst="rect">
            <a:avLst/>
          </a:prstGeom>
        </p:spPr>
      </p:pic>
      <p:sp>
        <p:nvSpPr>
          <p:cNvPr id="3" name="TextBox 2">
            <a:extLst>
              <a:ext uri="{FF2B5EF4-FFF2-40B4-BE49-F238E27FC236}">
                <a16:creationId xmlns:a16="http://schemas.microsoft.com/office/drawing/2014/main" id="{24C1C30A-BA67-25EC-4291-707A37643F18}"/>
              </a:ext>
            </a:extLst>
          </p:cNvPr>
          <p:cNvSpPr txBox="1"/>
          <p:nvPr/>
        </p:nvSpPr>
        <p:spPr>
          <a:xfrm>
            <a:off x="718563" y="473075"/>
            <a:ext cx="10059902" cy="802848"/>
          </a:xfrm>
          <a:prstGeom prst="rect">
            <a:avLst/>
          </a:prstGeom>
          <a:noFill/>
        </p:spPr>
        <p:txBody>
          <a:bodyPr wrap="square">
            <a:spAutoFit/>
          </a:bodyPr>
          <a:lstStyle/>
          <a:p>
            <a:r>
              <a:rPr lang="en-US" sz="4617" b="1" dirty="0">
                <a:solidFill>
                  <a:srgbClr val="00B485"/>
                </a:solidFill>
                <a:latin typeface="Arial Black" panose="020B0A04020102020204" pitchFamily="34" charset="0"/>
              </a:rPr>
              <a:t>TEXAS ROADHOUSE</a:t>
            </a:r>
            <a:endParaRPr lang="en-US" sz="4617" dirty="0">
              <a:solidFill>
                <a:srgbClr val="00B485"/>
              </a:solidFill>
              <a:latin typeface="Arial Black" panose="020B0A04020102020204" pitchFamily="34" charset="0"/>
            </a:endParaRPr>
          </a:p>
        </p:txBody>
      </p:sp>
    </p:spTree>
    <p:extLst>
      <p:ext uri="{BB962C8B-B14F-4D97-AF65-F5344CB8AC3E}">
        <p14:creationId xmlns:p14="http://schemas.microsoft.com/office/powerpoint/2010/main" val="112329202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CA535A8-52DF-3A97-236E-FC38A73C29E1}"/>
              </a:ext>
            </a:extLst>
          </p:cNvPr>
          <p:cNvSpPr txBox="1"/>
          <p:nvPr/>
        </p:nvSpPr>
        <p:spPr>
          <a:xfrm>
            <a:off x="718563" y="1805060"/>
            <a:ext cx="10046368" cy="2062103"/>
          </a:xfrm>
          <a:prstGeom prst="rect">
            <a:avLst/>
          </a:prstGeom>
          <a:noFill/>
        </p:spPr>
        <p:txBody>
          <a:bodyPr wrap="square">
            <a:spAutoFit/>
          </a:bodyPr>
          <a:lstStyle/>
          <a:p>
            <a:r>
              <a:rPr lang="en-US" sz="3200" b="1" dirty="0">
                <a:effectLst/>
                <a:latin typeface="Arial" panose="020B0604020202020204" pitchFamily="34" charset="0"/>
              </a:rPr>
              <a:t>Ticker: </a:t>
            </a:r>
            <a:r>
              <a:rPr lang="en-US" sz="3200" dirty="0">
                <a:effectLst/>
                <a:latin typeface="Arial" panose="020B0604020202020204" pitchFamily="34" charset="0"/>
              </a:rPr>
              <a:t>QCOM</a:t>
            </a:r>
            <a:br>
              <a:rPr lang="en-US" sz="3200" dirty="0">
                <a:effectLst/>
                <a:latin typeface="ArialMT"/>
              </a:rPr>
            </a:br>
            <a:r>
              <a:rPr lang="en-US" sz="3200" b="1" dirty="0">
                <a:effectLst/>
                <a:latin typeface="Arial" panose="020B0604020202020204" pitchFamily="34" charset="0"/>
              </a:rPr>
              <a:t>Purchase Date: </a:t>
            </a:r>
            <a:r>
              <a:rPr lang="en-US" sz="3200" dirty="0">
                <a:effectLst/>
                <a:latin typeface="Arial" panose="020B0604020202020204" pitchFamily="34" charset="0"/>
              </a:rPr>
              <a:t>11</a:t>
            </a:r>
            <a:r>
              <a:rPr lang="en-US" sz="3200" dirty="0">
                <a:effectLst/>
                <a:latin typeface="ArialMT"/>
              </a:rPr>
              <a:t>/14/2023 </a:t>
            </a:r>
          </a:p>
          <a:p>
            <a:r>
              <a:rPr lang="en-US" sz="3200" b="1" dirty="0">
                <a:effectLst/>
                <a:latin typeface="Arial" panose="020B0604020202020204" pitchFamily="34" charset="0"/>
              </a:rPr>
              <a:t>Shares: </a:t>
            </a:r>
            <a:r>
              <a:rPr lang="en-US" sz="3200" dirty="0">
                <a:effectLst/>
                <a:latin typeface="Arial" panose="020B0604020202020204" pitchFamily="34" charset="0"/>
              </a:rPr>
              <a:t>120</a:t>
            </a:r>
            <a:br>
              <a:rPr lang="en-US" sz="3200" dirty="0">
                <a:effectLst/>
                <a:latin typeface="ArialMT"/>
              </a:rPr>
            </a:br>
            <a:r>
              <a:rPr lang="en-US" sz="3200" b="1" dirty="0">
                <a:effectLst/>
                <a:latin typeface="Arial" panose="020B0604020202020204" pitchFamily="34" charset="0"/>
              </a:rPr>
              <a:t>Cost: </a:t>
            </a:r>
            <a:r>
              <a:rPr lang="en-US" sz="3200" dirty="0">
                <a:effectLst/>
                <a:latin typeface="ArialMT"/>
              </a:rPr>
              <a:t>$126.82</a:t>
            </a:r>
            <a:endParaRPr lang="en-US" sz="3200" dirty="0">
              <a:effectLst/>
            </a:endParaRPr>
          </a:p>
        </p:txBody>
      </p:sp>
      <p:pic>
        <p:nvPicPr>
          <p:cNvPr id="5" name="Picture 2" descr="Wireless Technology &amp; Innovation | Mobile Technology | Qualcomm">
            <a:extLst>
              <a:ext uri="{FF2B5EF4-FFF2-40B4-BE49-F238E27FC236}">
                <a16:creationId xmlns:a16="http://schemas.microsoft.com/office/drawing/2014/main" id="{9A57FD90-8332-5430-314E-BCCF734F35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8563" y="7178675"/>
            <a:ext cx="5066287" cy="93013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EACAA55D-7DFC-3D94-3380-95F9649C2D15}"/>
              </a:ext>
            </a:extLst>
          </p:cNvPr>
          <p:cNvSpPr txBox="1"/>
          <p:nvPr/>
        </p:nvSpPr>
        <p:spPr>
          <a:xfrm>
            <a:off x="6388100" y="1805060"/>
            <a:ext cx="13716000" cy="5478423"/>
          </a:xfrm>
          <a:prstGeom prst="rect">
            <a:avLst/>
          </a:prstGeom>
          <a:noFill/>
        </p:spPr>
        <p:txBody>
          <a:bodyPr wrap="square">
            <a:spAutoFit/>
          </a:bodyPr>
          <a:lstStyle/>
          <a:p>
            <a:r>
              <a:rPr lang="en-US" sz="2500" b="1" u="sng" dirty="0">
                <a:effectLst/>
                <a:latin typeface="Arial" panose="020B0604020202020204" pitchFamily="34" charset="0"/>
                <a:cs typeface="Arial" panose="020B0604020202020204" pitchFamily="34" charset="0"/>
              </a:rPr>
              <a:t>Overview: </a:t>
            </a:r>
            <a:endParaRPr lang="en-US" sz="2500" b="1" u="sng" dirty="0">
              <a:latin typeface="Arial" panose="020B0604020202020204" pitchFamily="34" charset="0"/>
              <a:cs typeface="Arial" panose="020B0604020202020204" pitchFamily="34" charset="0"/>
            </a:endParaRPr>
          </a:p>
          <a:p>
            <a:pPr marL="571500" indent="-571500">
              <a:buFont typeface="Arial" panose="020B0604020202020204" pitchFamily="34" charset="0"/>
              <a:buChar char="•"/>
            </a:pPr>
            <a:r>
              <a:rPr lang="en-US" sz="2500" b="0" i="0" dirty="0">
                <a:solidFill>
                  <a:schemeClr val="tx1"/>
                </a:solidFill>
                <a:effectLst/>
                <a:latin typeface="Arial" panose="020B0604020202020204" pitchFamily="34" charset="0"/>
                <a:cs typeface="Arial" panose="020B0604020202020204" pitchFamily="34" charset="0"/>
              </a:rPr>
              <a:t>Qualcomm is a leading American semiconductor and telecommunications</a:t>
            </a:r>
            <a:r>
              <a:rPr lang="en-US" sz="2500" dirty="0">
                <a:effectLst/>
                <a:latin typeface="Arial" panose="020B0604020202020204" pitchFamily="34" charset="0"/>
                <a:cs typeface="Arial" panose="020B0604020202020204" pitchFamily="34" charset="0"/>
              </a:rPr>
              <a:t> </a:t>
            </a:r>
            <a:r>
              <a:rPr lang="en-US" sz="2500" dirty="0">
                <a:latin typeface="Arial" panose="020B0604020202020204" pitchFamily="34" charset="0"/>
                <a:cs typeface="Arial" panose="020B0604020202020204" pitchFamily="34" charset="0"/>
              </a:rPr>
              <a:t>k</a:t>
            </a:r>
            <a:r>
              <a:rPr lang="en-US" sz="2500" b="0" i="0" dirty="0">
                <a:solidFill>
                  <a:schemeClr val="tx1"/>
                </a:solidFill>
                <a:effectLst/>
                <a:latin typeface="Arial" panose="020B0604020202020204" pitchFamily="34" charset="0"/>
                <a:cs typeface="Arial" panose="020B0604020202020204" pitchFamily="34" charset="0"/>
              </a:rPr>
              <a:t>nown for its Snapdragon processors</a:t>
            </a:r>
          </a:p>
          <a:p>
            <a:pPr marL="571500" indent="-571500">
              <a:buFont typeface="Arial" panose="020B0604020202020204" pitchFamily="34" charset="0"/>
              <a:buChar char="•"/>
            </a:pPr>
            <a:r>
              <a:rPr lang="en-US" sz="2500" dirty="0">
                <a:latin typeface="Arial" panose="020B0604020202020204" pitchFamily="34" charset="0"/>
                <a:cs typeface="Arial" panose="020B0604020202020204" pitchFamily="34" charset="0"/>
              </a:rPr>
              <a:t>In Q4 2023</a:t>
            </a:r>
            <a:r>
              <a:rPr lang="en-US" sz="2500" b="0" i="0" dirty="0">
                <a:solidFill>
                  <a:schemeClr val="tx1"/>
                </a:solidFill>
                <a:effectLst/>
                <a:latin typeface="Arial" panose="020B0604020202020204" pitchFamily="34" charset="0"/>
                <a:cs typeface="Arial" panose="020B0604020202020204" pitchFamily="34" charset="0"/>
              </a:rPr>
              <a:t> QCOM had a revenue 8.631 </a:t>
            </a:r>
            <a:r>
              <a:rPr lang="en-US" sz="2500" dirty="0">
                <a:latin typeface="Arial" panose="020B0604020202020204" pitchFamily="34" charset="0"/>
                <a:cs typeface="Arial" panose="020B0604020202020204" pitchFamily="34" charset="0"/>
              </a:rPr>
              <a:t>billion of which </a:t>
            </a:r>
            <a:r>
              <a:rPr lang="en-US" sz="2500" b="0" i="0" dirty="0">
                <a:solidFill>
                  <a:schemeClr val="tx1"/>
                </a:solidFill>
                <a:effectLst/>
                <a:latin typeface="Arial" panose="020B0604020202020204" pitchFamily="34" charset="0"/>
                <a:cs typeface="Arial" panose="020B0604020202020204" pitchFamily="34" charset="0"/>
              </a:rPr>
              <a:t>$5.5 billion for handsets, $1.2 billion from the Internet of Things (IoT), and $535 million from Automotives.</a:t>
            </a:r>
            <a:endParaRPr lang="en-US" sz="2500" dirty="0">
              <a:effectLst/>
              <a:latin typeface="Arial" panose="020B0604020202020204" pitchFamily="34" charset="0"/>
              <a:cs typeface="Arial" panose="020B0604020202020204" pitchFamily="34" charset="0"/>
            </a:endParaRPr>
          </a:p>
          <a:p>
            <a:endParaRPr lang="en-US" sz="2500" dirty="0">
              <a:effectLst/>
              <a:latin typeface="Arial" panose="020B0604020202020204" pitchFamily="34" charset="0"/>
              <a:cs typeface="Arial" panose="020B0604020202020204" pitchFamily="34" charset="0"/>
            </a:endParaRPr>
          </a:p>
          <a:p>
            <a:r>
              <a:rPr lang="en-US" sz="2500" b="1" u="sng" dirty="0">
                <a:effectLst/>
                <a:latin typeface="Arial" panose="020B0604020202020204" pitchFamily="34" charset="0"/>
                <a:cs typeface="Arial" panose="020B0604020202020204" pitchFamily="34" charset="0"/>
              </a:rPr>
              <a:t>Why: </a:t>
            </a:r>
            <a:endParaRPr lang="en-US" sz="2500" b="1" u="sng" dirty="0">
              <a:latin typeface="Arial" panose="020B0604020202020204" pitchFamily="34" charset="0"/>
              <a:cs typeface="Arial" panose="020B0604020202020204" pitchFamily="34" charset="0"/>
            </a:endParaRPr>
          </a:p>
          <a:p>
            <a:pPr marL="342900" indent="-342900" algn="l">
              <a:buFont typeface="Arial" panose="020B0604020202020204" pitchFamily="34" charset="0"/>
              <a:buChar char="•"/>
            </a:pPr>
            <a:r>
              <a:rPr lang="en-US" sz="2500" dirty="0">
                <a:latin typeface="Arial" panose="020B0604020202020204" pitchFamily="34" charset="0"/>
                <a:cs typeface="Arial" panose="020B0604020202020204" pitchFamily="34" charset="0"/>
              </a:rPr>
              <a:t>Qualcomm announced the Snapdragon X Elite, a system-on-a-chip (SoC) with a custom Arm architecture designed specifically for laptop PCs. We believe that this could be a massive catalyst for growth if it is adopted as the new status quo.</a:t>
            </a:r>
          </a:p>
          <a:p>
            <a:pPr marL="342900" indent="-342900" algn="l">
              <a:buFont typeface="Arial" panose="020B0604020202020204" pitchFamily="34" charset="0"/>
              <a:buChar char="•"/>
            </a:pPr>
            <a:r>
              <a:rPr lang="en-US" sz="2500" dirty="0">
                <a:latin typeface="Arial" panose="020B0604020202020204" pitchFamily="34" charset="0"/>
                <a:cs typeface="Arial" panose="020B0604020202020204" pitchFamily="34" charset="0"/>
              </a:rPr>
              <a:t>Apple extended its deal with Qualcomm for iPhone chips until 2026 showing Qualcomm’s chips are still at the cutting edge.</a:t>
            </a:r>
          </a:p>
          <a:p>
            <a:pPr marL="342900" indent="-342900" algn="l">
              <a:buFont typeface="Arial" panose="020B0604020202020204" pitchFamily="34" charset="0"/>
              <a:buChar char="•"/>
            </a:pPr>
            <a:r>
              <a:rPr lang="en-US" sz="2500" dirty="0">
                <a:latin typeface="Arial" panose="020B0604020202020204" pitchFamily="34" charset="0"/>
                <a:cs typeface="Arial" panose="020B0604020202020204" pitchFamily="34" charset="0"/>
              </a:rPr>
              <a:t>Qualcomm continues to successfully pursue the automotive industry as they recently partnered with BMW for all vehicles.</a:t>
            </a:r>
          </a:p>
        </p:txBody>
      </p:sp>
      <p:sp>
        <p:nvSpPr>
          <p:cNvPr id="2" name="TextBox 1">
            <a:extLst>
              <a:ext uri="{FF2B5EF4-FFF2-40B4-BE49-F238E27FC236}">
                <a16:creationId xmlns:a16="http://schemas.microsoft.com/office/drawing/2014/main" id="{9E36C33C-96E7-F204-23E0-2BBD32CF22D9}"/>
              </a:ext>
            </a:extLst>
          </p:cNvPr>
          <p:cNvSpPr txBox="1"/>
          <p:nvPr/>
        </p:nvSpPr>
        <p:spPr>
          <a:xfrm>
            <a:off x="718563" y="428886"/>
            <a:ext cx="10059902" cy="802848"/>
          </a:xfrm>
          <a:prstGeom prst="rect">
            <a:avLst/>
          </a:prstGeom>
          <a:noFill/>
        </p:spPr>
        <p:txBody>
          <a:bodyPr wrap="square">
            <a:spAutoFit/>
          </a:bodyPr>
          <a:lstStyle/>
          <a:p>
            <a:r>
              <a:rPr lang="en-US" sz="4617" b="1" dirty="0">
                <a:solidFill>
                  <a:srgbClr val="00B485"/>
                </a:solidFill>
                <a:latin typeface="Arial Black" panose="020B0A04020102020204" pitchFamily="34" charset="0"/>
              </a:rPr>
              <a:t>QUALCOMM</a:t>
            </a:r>
            <a:endParaRPr lang="en-US" sz="4617" dirty="0">
              <a:solidFill>
                <a:srgbClr val="00B485"/>
              </a:solidFill>
              <a:latin typeface="Arial Black" panose="020B0A04020102020204" pitchFamily="34" charset="0"/>
            </a:endParaRPr>
          </a:p>
        </p:txBody>
      </p:sp>
    </p:spTree>
    <p:extLst>
      <p:ext uri="{BB962C8B-B14F-4D97-AF65-F5344CB8AC3E}">
        <p14:creationId xmlns:p14="http://schemas.microsoft.com/office/powerpoint/2010/main" val="260498408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0641275-42F7-0587-61B9-6424F6405E84}"/>
              </a:ext>
            </a:extLst>
          </p:cNvPr>
          <p:cNvSpPr txBox="1"/>
          <p:nvPr/>
        </p:nvSpPr>
        <p:spPr>
          <a:xfrm>
            <a:off x="718563" y="1858843"/>
            <a:ext cx="5678129" cy="2062103"/>
          </a:xfrm>
          <a:prstGeom prst="rect">
            <a:avLst/>
          </a:prstGeom>
          <a:noFill/>
        </p:spPr>
        <p:txBody>
          <a:bodyPr wrap="square" rtlCol="0">
            <a:spAutoFit/>
          </a:bodyPr>
          <a:lstStyle/>
          <a:p>
            <a:r>
              <a:rPr lang="en-US" sz="3200" b="1" dirty="0">
                <a:latin typeface="Arial "/>
              </a:rPr>
              <a:t>Ticker: </a:t>
            </a:r>
            <a:r>
              <a:rPr lang="en-US" sz="3200" dirty="0">
                <a:latin typeface="Arial "/>
              </a:rPr>
              <a:t>MSFT</a:t>
            </a:r>
          </a:p>
          <a:p>
            <a:r>
              <a:rPr lang="en-US" sz="3200" b="1" dirty="0">
                <a:latin typeface="Arial "/>
              </a:rPr>
              <a:t>Purchase Date: </a:t>
            </a:r>
            <a:r>
              <a:rPr lang="en-US" sz="3200" dirty="0">
                <a:latin typeface="Arial "/>
              </a:rPr>
              <a:t>09/26/2023</a:t>
            </a:r>
          </a:p>
          <a:p>
            <a:r>
              <a:rPr lang="en-US" sz="3200" b="1" dirty="0">
                <a:latin typeface="Arial "/>
              </a:rPr>
              <a:t>Shares: </a:t>
            </a:r>
            <a:r>
              <a:rPr lang="en-US" sz="3200" dirty="0">
                <a:latin typeface="Arial "/>
              </a:rPr>
              <a:t>35</a:t>
            </a:r>
          </a:p>
          <a:p>
            <a:r>
              <a:rPr lang="en-US" sz="3200" b="1" dirty="0">
                <a:latin typeface="Arial "/>
              </a:rPr>
              <a:t>Cost: </a:t>
            </a:r>
            <a:r>
              <a:rPr lang="en-US" sz="3200" dirty="0">
                <a:latin typeface="Arial "/>
              </a:rPr>
              <a:t>$317.30</a:t>
            </a:r>
          </a:p>
        </p:txBody>
      </p:sp>
      <p:pic>
        <p:nvPicPr>
          <p:cNvPr id="4" name="Picture 3">
            <a:extLst>
              <a:ext uri="{FF2B5EF4-FFF2-40B4-BE49-F238E27FC236}">
                <a16:creationId xmlns:a16="http://schemas.microsoft.com/office/drawing/2014/main" id="{9796E55B-EC67-68F1-4D8B-BD26531E6779}"/>
              </a:ext>
            </a:extLst>
          </p:cNvPr>
          <p:cNvPicPr>
            <a:picLocks noChangeAspect="1"/>
          </p:cNvPicPr>
          <p:nvPr/>
        </p:nvPicPr>
        <p:blipFill>
          <a:blip r:embed="rId2"/>
          <a:stretch>
            <a:fillRect/>
          </a:stretch>
        </p:blipFill>
        <p:spPr>
          <a:xfrm>
            <a:off x="718563" y="5121275"/>
            <a:ext cx="3833283" cy="3810000"/>
          </a:xfrm>
          <a:prstGeom prst="rect">
            <a:avLst/>
          </a:prstGeom>
        </p:spPr>
      </p:pic>
      <p:sp>
        <p:nvSpPr>
          <p:cNvPr id="6" name="TextBox 5">
            <a:extLst>
              <a:ext uri="{FF2B5EF4-FFF2-40B4-BE49-F238E27FC236}">
                <a16:creationId xmlns:a16="http://schemas.microsoft.com/office/drawing/2014/main" id="{8E0433B7-34B5-AEC5-A70E-7A41D5122FC5}"/>
              </a:ext>
            </a:extLst>
          </p:cNvPr>
          <p:cNvSpPr txBox="1"/>
          <p:nvPr/>
        </p:nvSpPr>
        <p:spPr>
          <a:xfrm>
            <a:off x="6388100" y="1858843"/>
            <a:ext cx="13716000" cy="6524863"/>
          </a:xfrm>
          <a:prstGeom prst="rect">
            <a:avLst/>
          </a:prstGeom>
          <a:noFill/>
        </p:spPr>
        <p:txBody>
          <a:bodyPr wrap="square" rtlCol="0">
            <a:spAutoFit/>
          </a:bodyPr>
          <a:lstStyle/>
          <a:p>
            <a:r>
              <a:rPr lang="en-US" sz="2500" b="1" u="sng" dirty="0">
                <a:latin typeface="Arial "/>
              </a:rPr>
              <a:t>Overview:</a:t>
            </a:r>
          </a:p>
          <a:p>
            <a:pPr marL="285750" indent="-285750">
              <a:buFont typeface="Arial" panose="020B0604020202020204" pitchFamily="34" charset="0"/>
              <a:buChar char="•"/>
            </a:pPr>
            <a:r>
              <a:rPr lang="en-US" sz="2500" dirty="0">
                <a:latin typeface="Arial "/>
              </a:rPr>
              <a:t>Microsoft is a technology company which creates the platforms and tools, powered by artificial intelligence (“AI”). cloud-based solutions that provide customers with software, services, platforms, and content, and we provide solution support and consulting services</a:t>
            </a:r>
          </a:p>
          <a:p>
            <a:pPr marL="285750" indent="-285750">
              <a:buFont typeface="Arial" panose="020B0604020202020204" pitchFamily="34" charset="0"/>
              <a:buChar char="•"/>
            </a:pPr>
            <a:r>
              <a:rPr lang="en-US" sz="2500" dirty="0">
                <a:latin typeface="Arial "/>
              </a:rPr>
              <a:t>Microsoft holds a prominent position as the world's leading computer software vendor.</a:t>
            </a:r>
          </a:p>
          <a:p>
            <a:pPr marL="285750" indent="-285750">
              <a:buFont typeface="Arial" panose="020B0604020202020204" pitchFamily="34" charset="0"/>
              <a:buChar char="•"/>
            </a:pPr>
            <a:r>
              <a:rPr lang="en-US" sz="2500" dirty="0">
                <a:latin typeface="Arial "/>
              </a:rPr>
              <a:t>The company's software, including the Office suite, is widely used across various industries</a:t>
            </a:r>
          </a:p>
          <a:p>
            <a:endParaRPr lang="en-US" sz="2500" b="1" u="sng" dirty="0">
              <a:latin typeface="Arial "/>
            </a:endParaRPr>
          </a:p>
          <a:p>
            <a:r>
              <a:rPr lang="en-US" sz="2500" b="1" u="sng" dirty="0">
                <a:latin typeface="Arial "/>
              </a:rPr>
              <a:t>Why:</a:t>
            </a:r>
          </a:p>
          <a:p>
            <a:pPr marL="285750" indent="-285750">
              <a:buFont typeface="Arial" panose="020B0604020202020204" pitchFamily="34" charset="0"/>
              <a:buChar char="•"/>
            </a:pPr>
            <a:r>
              <a:rPr lang="en-US" sz="2500" dirty="0">
                <a:latin typeface="Arial "/>
              </a:rPr>
              <a:t>Wide moat rating arising from switching costs, network effects, and cost advantages</a:t>
            </a:r>
          </a:p>
          <a:p>
            <a:pPr marL="285750" indent="-285750">
              <a:buFont typeface="Arial" panose="020B0604020202020204" pitchFamily="34" charset="0"/>
              <a:buChar char="•"/>
            </a:pPr>
            <a:r>
              <a:rPr lang="en-US" sz="2500" dirty="0">
                <a:latin typeface="Arial "/>
              </a:rPr>
              <a:t>AI is still on the rise, and it is not too late to get in</a:t>
            </a:r>
          </a:p>
          <a:p>
            <a:pPr marL="285750" indent="-285750">
              <a:buFont typeface="Arial" panose="020B0604020202020204" pitchFamily="34" charset="0"/>
              <a:buChar char="•"/>
            </a:pPr>
            <a:r>
              <a:rPr lang="en-US" sz="2500" dirty="0">
                <a:latin typeface="Arial "/>
              </a:rPr>
              <a:t>Over the past 10 years has outperformed S&amp;P 500</a:t>
            </a:r>
          </a:p>
          <a:p>
            <a:pPr marL="285750" indent="-285750">
              <a:buFont typeface="Arial" panose="020B0604020202020204" pitchFamily="34" charset="0"/>
              <a:buChar char="•"/>
            </a:pPr>
            <a:r>
              <a:rPr lang="en-US" sz="2500" dirty="0">
                <a:latin typeface="Arial "/>
              </a:rPr>
              <a:t>Azure, a major profit generator for Microsoft, continues to experience growth, with a 30% increase in the 2023 fiscal year.</a:t>
            </a:r>
          </a:p>
          <a:p>
            <a:endParaRPr lang="en-US" dirty="0"/>
          </a:p>
        </p:txBody>
      </p:sp>
      <p:sp>
        <p:nvSpPr>
          <p:cNvPr id="2" name="TextBox 1">
            <a:extLst>
              <a:ext uri="{FF2B5EF4-FFF2-40B4-BE49-F238E27FC236}">
                <a16:creationId xmlns:a16="http://schemas.microsoft.com/office/drawing/2014/main" id="{FF43AAB4-4555-1782-391A-14ED9D22A219}"/>
              </a:ext>
            </a:extLst>
          </p:cNvPr>
          <p:cNvSpPr txBox="1"/>
          <p:nvPr/>
        </p:nvSpPr>
        <p:spPr>
          <a:xfrm>
            <a:off x="718563" y="428886"/>
            <a:ext cx="10059902" cy="802848"/>
          </a:xfrm>
          <a:prstGeom prst="rect">
            <a:avLst/>
          </a:prstGeom>
          <a:noFill/>
        </p:spPr>
        <p:txBody>
          <a:bodyPr wrap="square">
            <a:spAutoFit/>
          </a:bodyPr>
          <a:lstStyle/>
          <a:p>
            <a:r>
              <a:rPr lang="en-US" sz="4617" b="1" dirty="0">
                <a:solidFill>
                  <a:srgbClr val="00B485"/>
                </a:solidFill>
                <a:latin typeface="Arial Black" panose="020B0A04020102020204" pitchFamily="34" charset="0"/>
              </a:rPr>
              <a:t>MICROSOFT</a:t>
            </a:r>
            <a:endParaRPr lang="en-US" sz="4617" dirty="0">
              <a:solidFill>
                <a:srgbClr val="00B485"/>
              </a:solidFill>
              <a:latin typeface="Arial Black" panose="020B0A04020102020204" pitchFamily="34" charset="0"/>
            </a:endParaRPr>
          </a:p>
        </p:txBody>
      </p:sp>
    </p:spTree>
    <p:extLst>
      <p:ext uri="{BB962C8B-B14F-4D97-AF65-F5344CB8AC3E}">
        <p14:creationId xmlns:p14="http://schemas.microsoft.com/office/powerpoint/2010/main" val="307005741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6BBD4D9-0485-05C1-93B9-927A2E6D8FDE}"/>
              </a:ext>
            </a:extLst>
          </p:cNvPr>
          <p:cNvSpPr txBox="1"/>
          <p:nvPr/>
        </p:nvSpPr>
        <p:spPr>
          <a:xfrm>
            <a:off x="1005205" y="2378075"/>
            <a:ext cx="7903846" cy="4323941"/>
          </a:xfrm>
          <a:prstGeom prst="rect">
            <a:avLst/>
          </a:prstGeom>
          <a:noFill/>
        </p:spPr>
        <p:txBody>
          <a:bodyPr wrap="square" rtlCol="0">
            <a:spAutoFit/>
          </a:bodyPr>
          <a:lstStyle/>
          <a:p>
            <a:pPr marL="0" marR="0">
              <a:lnSpc>
                <a:spcPct val="107000"/>
              </a:lnSpc>
              <a:spcBef>
                <a:spcPts val="0"/>
              </a:spcBef>
              <a:spcAft>
                <a:spcPts val="800"/>
              </a:spcAft>
            </a:pPr>
            <a:r>
              <a:rPr lang="en-US" sz="3200" b="1" u="sng" dirty="0">
                <a:latin typeface="Arial" panose="020B0604020202020204" pitchFamily="34" charset="0"/>
                <a:cs typeface="Arial" panose="020B0604020202020204" pitchFamily="34" charset="0"/>
              </a:rPr>
              <a:t>Buy Criteria for Value Strategy Stocks:</a:t>
            </a:r>
          </a:p>
          <a:p>
            <a:pPr marL="342900" marR="0" lvl="0" indent="-342900">
              <a:lnSpc>
                <a:spcPct val="150000"/>
              </a:lnSpc>
              <a:spcBef>
                <a:spcPts val="0"/>
              </a:spcBef>
              <a:spcAft>
                <a:spcPts val="0"/>
              </a:spcAft>
              <a:buFont typeface="Symbol" pitchFamily="2" charset="2"/>
              <a:buChar char=""/>
            </a:pPr>
            <a:r>
              <a:rPr lang="en-US" sz="3200" dirty="0">
                <a:effectLst/>
                <a:latin typeface="Arial" panose="020B0604020202020204" pitchFamily="34" charset="0"/>
                <a:ea typeface="Calibri" panose="020F0502020204030204" pitchFamily="34" charset="0"/>
                <a:cs typeface="Arial" panose="020B0604020202020204" pitchFamily="34" charset="0"/>
              </a:rPr>
              <a:t>Price/Sales &lt; Industry average</a:t>
            </a:r>
          </a:p>
          <a:p>
            <a:pPr marL="342900" marR="0" lvl="0" indent="-342900">
              <a:lnSpc>
                <a:spcPct val="150000"/>
              </a:lnSpc>
              <a:spcBef>
                <a:spcPts val="0"/>
              </a:spcBef>
              <a:spcAft>
                <a:spcPts val="0"/>
              </a:spcAft>
              <a:buFont typeface="Symbol" pitchFamily="2" charset="2"/>
              <a:buChar char=""/>
            </a:pPr>
            <a:r>
              <a:rPr lang="en-US" sz="3200" dirty="0">
                <a:effectLst/>
                <a:latin typeface="Arial" panose="020B0604020202020204" pitchFamily="34" charset="0"/>
                <a:ea typeface="Calibri" panose="020F0502020204030204" pitchFamily="34" charset="0"/>
                <a:cs typeface="Arial" panose="020B0604020202020204" pitchFamily="34" charset="0"/>
              </a:rPr>
              <a:t>Price/Book Value &lt; Industry average</a:t>
            </a:r>
          </a:p>
          <a:p>
            <a:pPr marL="342900" marR="0" lvl="0" indent="-342900">
              <a:lnSpc>
                <a:spcPct val="150000"/>
              </a:lnSpc>
              <a:spcBef>
                <a:spcPts val="0"/>
              </a:spcBef>
              <a:spcAft>
                <a:spcPts val="0"/>
              </a:spcAft>
              <a:buFont typeface="Symbol" pitchFamily="2" charset="2"/>
              <a:buChar char=""/>
            </a:pPr>
            <a:r>
              <a:rPr lang="en-US" sz="3200" dirty="0">
                <a:effectLst/>
                <a:latin typeface="Arial" panose="020B0604020202020204" pitchFamily="34" charset="0"/>
                <a:ea typeface="Calibri" panose="020F0502020204030204" pitchFamily="34" charset="0"/>
                <a:cs typeface="Arial" panose="020B0604020202020204" pitchFamily="34" charset="0"/>
              </a:rPr>
              <a:t>Dividends &gt; Industry Average</a:t>
            </a:r>
          </a:p>
          <a:p>
            <a:pPr marL="342900" marR="0" lvl="0" indent="-342900">
              <a:lnSpc>
                <a:spcPct val="150000"/>
              </a:lnSpc>
              <a:spcBef>
                <a:spcPts val="0"/>
              </a:spcBef>
              <a:spcAft>
                <a:spcPts val="0"/>
              </a:spcAft>
              <a:buFont typeface="Symbol" pitchFamily="2" charset="2"/>
              <a:buChar char=""/>
            </a:pPr>
            <a:r>
              <a:rPr lang="en-US" sz="3200" dirty="0">
                <a:effectLst/>
                <a:latin typeface="Arial" panose="020B0604020202020204" pitchFamily="34" charset="0"/>
                <a:ea typeface="Calibri" panose="020F0502020204030204" pitchFamily="34" charset="0"/>
                <a:cs typeface="Arial" panose="020B0604020202020204" pitchFamily="34" charset="0"/>
              </a:rPr>
              <a:t>Positive Free Cash Flow</a:t>
            </a:r>
          </a:p>
          <a:p>
            <a:pPr marL="342900" marR="0" lvl="0" indent="-342900">
              <a:lnSpc>
                <a:spcPct val="150000"/>
              </a:lnSpc>
              <a:spcBef>
                <a:spcPts val="0"/>
              </a:spcBef>
              <a:spcAft>
                <a:spcPts val="800"/>
              </a:spcAft>
              <a:buFont typeface="Symbol" pitchFamily="2" charset="2"/>
              <a:buChar char=""/>
            </a:pPr>
            <a:r>
              <a:rPr lang="en-US" sz="3200" dirty="0">
                <a:effectLst/>
                <a:latin typeface="Arial" panose="020B0604020202020204" pitchFamily="34" charset="0"/>
                <a:ea typeface="Calibri" panose="020F0502020204030204" pitchFamily="34" charset="0"/>
                <a:cs typeface="Arial" panose="020B0604020202020204" pitchFamily="34" charset="0"/>
              </a:rPr>
              <a:t>Report Beta (less than 1.5 preferred)</a:t>
            </a:r>
          </a:p>
        </p:txBody>
      </p:sp>
      <p:sp>
        <p:nvSpPr>
          <p:cNvPr id="3" name="TextBox 2">
            <a:extLst>
              <a:ext uri="{FF2B5EF4-FFF2-40B4-BE49-F238E27FC236}">
                <a16:creationId xmlns:a16="http://schemas.microsoft.com/office/drawing/2014/main" id="{2FB4323E-6D46-C043-A767-A3FCC5226613}"/>
              </a:ext>
            </a:extLst>
          </p:cNvPr>
          <p:cNvSpPr txBox="1"/>
          <p:nvPr/>
        </p:nvSpPr>
        <p:spPr>
          <a:xfrm>
            <a:off x="10069763" y="2378075"/>
            <a:ext cx="7903846" cy="8099333"/>
          </a:xfrm>
          <a:prstGeom prst="rect">
            <a:avLst/>
          </a:prstGeom>
          <a:noFill/>
        </p:spPr>
        <p:txBody>
          <a:bodyPr wrap="square" rtlCol="0">
            <a:spAutoFit/>
          </a:bodyPr>
          <a:lstStyle/>
          <a:p>
            <a:pPr marL="0" marR="0">
              <a:lnSpc>
                <a:spcPct val="107000"/>
              </a:lnSpc>
              <a:spcBef>
                <a:spcPts val="0"/>
              </a:spcBef>
              <a:spcAft>
                <a:spcPts val="800"/>
              </a:spcAft>
            </a:pPr>
            <a:r>
              <a:rPr lang="en-US" sz="3200" b="1" u="sng" dirty="0">
                <a:effectLst/>
                <a:latin typeface="Arial" panose="020B0604020202020204" pitchFamily="34" charset="0"/>
                <a:ea typeface="Calibri" panose="020F0502020204030204" pitchFamily="34" charset="0"/>
                <a:cs typeface="Arial" panose="020B0604020202020204" pitchFamily="34" charset="0"/>
              </a:rPr>
              <a:t>Stocks Selected</a:t>
            </a:r>
          </a:p>
          <a:p>
            <a:pPr marL="457200" marR="0" indent="-457200">
              <a:lnSpc>
                <a:spcPct val="150000"/>
              </a:lnSpc>
              <a:spcBef>
                <a:spcPts val="0"/>
              </a:spcBef>
              <a:spcAft>
                <a:spcPts val="800"/>
              </a:spcAft>
              <a:buFont typeface="Arial" panose="020B0604020202020204" pitchFamily="34" charset="0"/>
              <a:buChar char="•"/>
            </a:pPr>
            <a:r>
              <a:rPr lang="en-US" sz="3200" dirty="0">
                <a:latin typeface="Arial" panose="020B0604020202020204" pitchFamily="34" charset="0"/>
                <a:cs typeface="Arial" panose="020B0604020202020204" pitchFamily="34" charset="0"/>
              </a:rPr>
              <a:t>Five Below, Inc (FIVE)</a:t>
            </a:r>
          </a:p>
          <a:p>
            <a:pPr marL="457200" marR="0" indent="-457200">
              <a:lnSpc>
                <a:spcPct val="150000"/>
              </a:lnSpc>
              <a:spcBef>
                <a:spcPts val="0"/>
              </a:spcBef>
              <a:spcAft>
                <a:spcPts val="800"/>
              </a:spcAft>
              <a:buFont typeface="Arial" panose="020B0604020202020204" pitchFamily="34" charset="0"/>
              <a:buChar char="•"/>
            </a:pPr>
            <a:r>
              <a:rPr lang="en-US" sz="3200" dirty="0">
                <a:latin typeface="Arial" panose="020B0604020202020204" pitchFamily="34" charset="0"/>
                <a:cs typeface="Arial" panose="020B0604020202020204" pitchFamily="34" charset="0"/>
              </a:rPr>
              <a:t>JPMorgan Chase &amp; Co. (JPM)</a:t>
            </a:r>
          </a:p>
          <a:p>
            <a:pPr marL="457200" marR="0" indent="-457200">
              <a:lnSpc>
                <a:spcPct val="150000"/>
              </a:lnSpc>
              <a:spcBef>
                <a:spcPts val="0"/>
              </a:spcBef>
              <a:spcAft>
                <a:spcPts val="800"/>
              </a:spcAft>
              <a:buFont typeface="Arial" panose="020B0604020202020204" pitchFamily="34" charset="0"/>
              <a:buChar char="•"/>
            </a:pPr>
            <a:r>
              <a:rPr lang="en-US" sz="3200" dirty="0" err="1">
                <a:latin typeface="Arial" panose="020B0604020202020204" pitchFamily="34" charset="0"/>
                <a:cs typeface="Arial" panose="020B0604020202020204" pitchFamily="34" charset="0"/>
              </a:rPr>
              <a:t>Nutrien</a:t>
            </a:r>
            <a:r>
              <a:rPr lang="en-US" sz="3200" dirty="0">
                <a:latin typeface="Arial" panose="020B0604020202020204" pitchFamily="34" charset="0"/>
                <a:cs typeface="Arial" panose="020B0604020202020204" pitchFamily="34" charset="0"/>
              </a:rPr>
              <a:t> Ltd. (NTR)</a:t>
            </a:r>
          </a:p>
          <a:p>
            <a:pPr marL="457200" marR="0" indent="-457200">
              <a:lnSpc>
                <a:spcPct val="150000"/>
              </a:lnSpc>
              <a:spcBef>
                <a:spcPts val="0"/>
              </a:spcBef>
              <a:spcAft>
                <a:spcPts val="800"/>
              </a:spcAft>
              <a:buFont typeface="Arial" panose="020B0604020202020204" pitchFamily="34" charset="0"/>
              <a:buChar char="•"/>
            </a:pPr>
            <a:r>
              <a:rPr lang="en-US" sz="3200" dirty="0">
                <a:latin typeface="Arial" panose="020B0604020202020204" pitchFamily="34" charset="0"/>
                <a:cs typeface="Arial" panose="020B0604020202020204" pitchFamily="34" charset="0"/>
              </a:rPr>
              <a:t>PayPal Holdings, Inc.</a:t>
            </a:r>
          </a:p>
          <a:p>
            <a:pPr marL="457200" marR="0" indent="-457200">
              <a:lnSpc>
                <a:spcPct val="150000"/>
              </a:lnSpc>
              <a:spcBef>
                <a:spcPts val="0"/>
              </a:spcBef>
              <a:spcAft>
                <a:spcPts val="800"/>
              </a:spcAft>
              <a:buFont typeface="Arial" panose="020B0604020202020204" pitchFamily="34" charset="0"/>
              <a:buChar char="•"/>
            </a:pPr>
            <a:r>
              <a:rPr lang="en-US" sz="3200" dirty="0">
                <a:latin typeface="Arial" panose="020B0604020202020204" pitchFamily="34" charset="0"/>
                <a:cs typeface="Arial" panose="020B0604020202020204" pitchFamily="34" charset="0"/>
              </a:rPr>
              <a:t>Sony Group Corp. (SONY)</a:t>
            </a:r>
          </a:p>
          <a:p>
            <a:pPr marL="457200" marR="0" indent="-457200">
              <a:lnSpc>
                <a:spcPct val="150000"/>
              </a:lnSpc>
              <a:spcBef>
                <a:spcPts val="0"/>
              </a:spcBef>
              <a:spcAft>
                <a:spcPts val="800"/>
              </a:spcAft>
              <a:buFont typeface="Arial" panose="020B0604020202020204" pitchFamily="34" charset="0"/>
              <a:buChar char="•"/>
            </a:pPr>
            <a:r>
              <a:rPr lang="en-US" sz="3200" dirty="0">
                <a:latin typeface="Arial" panose="020B0604020202020204" pitchFamily="34" charset="0"/>
                <a:cs typeface="Arial" panose="020B0604020202020204" pitchFamily="34" charset="0"/>
              </a:rPr>
              <a:t>Toll Brothers, Inc. (TOL)</a:t>
            </a:r>
          </a:p>
          <a:p>
            <a:pPr marL="457200" indent="-457200">
              <a:lnSpc>
                <a:spcPct val="150000"/>
              </a:lnSpc>
              <a:spcAft>
                <a:spcPts val="800"/>
              </a:spcAft>
              <a:buFont typeface="Arial" panose="020B0604020202020204" pitchFamily="34" charset="0"/>
              <a:buChar char="•"/>
            </a:pPr>
            <a:r>
              <a:rPr lang="en-US" sz="3200" dirty="0" err="1">
                <a:effectLst/>
                <a:latin typeface="Arial" panose="020B0604020202020204" pitchFamily="34" charset="0"/>
                <a:ea typeface="Calibri" panose="020F0502020204030204" pitchFamily="34" charset="0"/>
                <a:cs typeface="Arial" panose="020B0604020202020204" pitchFamily="34" charset="0"/>
              </a:rPr>
              <a:t>Fedex</a:t>
            </a:r>
            <a:r>
              <a:rPr lang="en-US" sz="3200" dirty="0">
                <a:effectLst/>
                <a:latin typeface="Arial" panose="020B0604020202020204" pitchFamily="34" charset="0"/>
                <a:ea typeface="Calibri" panose="020F0502020204030204" pitchFamily="34" charset="0"/>
                <a:cs typeface="Arial" panose="020B0604020202020204" pitchFamily="34" charset="0"/>
              </a:rPr>
              <a:t> Corp. (FDX)</a:t>
            </a:r>
          </a:p>
          <a:p>
            <a:pPr marL="457200" indent="-457200">
              <a:lnSpc>
                <a:spcPct val="150000"/>
              </a:lnSpc>
              <a:spcAft>
                <a:spcPts val="800"/>
              </a:spcAft>
              <a:buFont typeface="Arial" panose="020B0604020202020204" pitchFamily="34" charset="0"/>
              <a:buChar char="•"/>
            </a:pPr>
            <a:r>
              <a:rPr lang="en-US" sz="3200" dirty="0">
                <a:latin typeface="Arial" panose="020B0604020202020204" pitchFamily="34" charset="0"/>
                <a:ea typeface="Calibri" panose="020F0502020204030204" pitchFamily="34" charset="0"/>
                <a:cs typeface="Arial" panose="020B0604020202020204" pitchFamily="34" charset="0"/>
              </a:rPr>
              <a:t>CVS Health, Inc. (CVS)</a:t>
            </a:r>
            <a:endParaRPr lang="en-US" sz="3200" dirty="0">
              <a:effectLst/>
              <a:latin typeface="Arial" panose="020B0604020202020204" pitchFamily="34" charset="0"/>
              <a:ea typeface="Calibri" panose="020F0502020204030204" pitchFamily="34" charset="0"/>
              <a:cs typeface="Arial" panose="020B0604020202020204" pitchFamily="34" charset="0"/>
            </a:endParaRPr>
          </a:p>
          <a:p>
            <a:pPr marR="0">
              <a:lnSpc>
                <a:spcPct val="150000"/>
              </a:lnSpc>
              <a:spcBef>
                <a:spcPts val="0"/>
              </a:spcBef>
              <a:spcAft>
                <a:spcPts val="800"/>
              </a:spcAft>
            </a:pPr>
            <a:endParaRPr lang="en-US" sz="32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A0CC09DD-E0BC-241E-FF78-3F5722B46AFD}"/>
              </a:ext>
            </a:extLst>
          </p:cNvPr>
          <p:cNvSpPr txBox="1"/>
          <p:nvPr/>
        </p:nvSpPr>
        <p:spPr>
          <a:xfrm>
            <a:off x="718563" y="428886"/>
            <a:ext cx="10059902" cy="802848"/>
          </a:xfrm>
          <a:prstGeom prst="rect">
            <a:avLst/>
          </a:prstGeom>
          <a:noFill/>
        </p:spPr>
        <p:txBody>
          <a:bodyPr wrap="square">
            <a:spAutoFit/>
          </a:bodyPr>
          <a:lstStyle/>
          <a:p>
            <a:r>
              <a:rPr lang="en-US" sz="4617" b="1" dirty="0">
                <a:solidFill>
                  <a:srgbClr val="00B485"/>
                </a:solidFill>
                <a:latin typeface="Arial Black" panose="020B0A04020102020204" pitchFamily="34" charset="0"/>
              </a:rPr>
              <a:t>VALUE STRATEGY</a:t>
            </a:r>
            <a:endParaRPr lang="en-US" sz="4617" dirty="0">
              <a:solidFill>
                <a:srgbClr val="00B485"/>
              </a:solidFill>
              <a:latin typeface="Arial Black" panose="020B0A04020102020204" pitchFamily="34" charset="0"/>
            </a:endParaRPr>
          </a:p>
        </p:txBody>
      </p:sp>
    </p:spTree>
    <p:extLst>
      <p:ext uri="{BB962C8B-B14F-4D97-AF65-F5344CB8AC3E}">
        <p14:creationId xmlns:p14="http://schemas.microsoft.com/office/powerpoint/2010/main" val="326985347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978E6D2-AE90-E97C-6491-A72B0CC5EF3A}"/>
              </a:ext>
            </a:extLst>
          </p:cNvPr>
          <p:cNvSpPr txBox="1"/>
          <p:nvPr/>
        </p:nvSpPr>
        <p:spPr>
          <a:xfrm>
            <a:off x="718563" y="1463675"/>
            <a:ext cx="8229600" cy="2339102"/>
          </a:xfrm>
          <a:prstGeom prst="rect">
            <a:avLst/>
          </a:prstGeom>
          <a:noFill/>
        </p:spPr>
        <p:txBody>
          <a:bodyPr wrap="square" rtlCol="0">
            <a:spAutoFit/>
          </a:bodyPr>
          <a:lstStyle/>
          <a:p>
            <a:r>
              <a:rPr lang="en-US" sz="3200" b="1" dirty="0">
                <a:latin typeface="Arial" panose="020B0604020202020204" pitchFamily="34" charset="0"/>
                <a:cs typeface="Arial" panose="020B0604020202020204" pitchFamily="34" charset="0"/>
              </a:rPr>
              <a:t>Ticker: </a:t>
            </a:r>
            <a:r>
              <a:rPr lang="en-US" sz="3200" dirty="0">
                <a:latin typeface="Arial" panose="020B0604020202020204" pitchFamily="34" charset="0"/>
                <a:cs typeface="Arial" panose="020B0604020202020204" pitchFamily="34" charset="0"/>
              </a:rPr>
              <a:t>CVS</a:t>
            </a:r>
            <a:endParaRPr lang="en-US" sz="3200" b="1" dirty="0">
              <a:latin typeface="Arial" panose="020B0604020202020204" pitchFamily="34" charset="0"/>
              <a:cs typeface="Arial" panose="020B0604020202020204" pitchFamily="34" charset="0"/>
            </a:endParaRPr>
          </a:p>
          <a:p>
            <a:r>
              <a:rPr lang="en-US" sz="3200" b="1" dirty="0">
                <a:latin typeface="Arial" panose="020B0604020202020204" pitchFamily="34" charset="0"/>
                <a:cs typeface="Arial" panose="020B0604020202020204" pitchFamily="34" charset="0"/>
              </a:rPr>
              <a:t>Purchase Date: </a:t>
            </a:r>
            <a:r>
              <a:rPr lang="en-US" sz="3200" dirty="0">
                <a:latin typeface="Arial" panose="020B0604020202020204" pitchFamily="34" charset="0"/>
                <a:cs typeface="Arial" panose="020B0604020202020204" pitchFamily="34" charset="0"/>
              </a:rPr>
              <a:t>10/18/2023</a:t>
            </a:r>
            <a:r>
              <a:rPr lang="en-US" sz="3200" b="1" dirty="0">
                <a:latin typeface="Arial" panose="020B0604020202020204" pitchFamily="34" charset="0"/>
                <a:cs typeface="Arial" panose="020B0604020202020204" pitchFamily="34" charset="0"/>
              </a:rPr>
              <a:t> </a:t>
            </a:r>
          </a:p>
          <a:p>
            <a:r>
              <a:rPr lang="en-US" sz="3200" b="1" dirty="0">
                <a:latin typeface="Arial" panose="020B0604020202020204" pitchFamily="34" charset="0"/>
                <a:cs typeface="Arial" panose="020B0604020202020204" pitchFamily="34" charset="0"/>
              </a:rPr>
              <a:t>Shares: </a:t>
            </a:r>
            <a:r>
              <a:rPr lang="en-US" sz="3200" dirty="0">
                <a:latin typeface="Arial" panose="020B0604020202020204" pitchFamily="34" charset="0"/>
                <a:cs typeface="Arial" panose="020B0604020202020204" pitchFamily="34" charset="0"/>
              </a:rPr>
              <a:t>141.2</a:t>
            </a:r>
            <a:endParaRPr lang="en-US" sz="3200" b="1" dirty="0">
              <a:latin typeface="Arial" panose="020B0604020202020204" pitchFamily="34" charset="0"/>
              <a:cs typeface="Arial" panose="020B0604020202020204" pitchFamily="34" charset="0"/>
            </a:endParaRPr>
          </a:p>
          <a:p>
            <a:r>
              <a:rPr lang="en-US" sz="3200" b="1" dirty="0">
                <a:latin typeface="Arial" panose="020B0604020202020204" pitchFamily="34" charset="0"/>
                <a:cs typeface="Arial" panose="020B0604020202020204" pitchFamily="34" charset="0"/>
              </a:rPr>
              <a:t>Cost: </a:t>
            </a:r>
            <a:r>
              <a:rPr lang="en-US" sz="3200" dirty="0">
                <a:latin typeface="Arial" panose="020B0604020202020204" pitchFamily="34" charset="0"/>
                <a:cs typeface="Arial" panose="020B0604020202020204" pitchFamily="34" charset="0"/>
              </a:rPr>
              <a:t>$70.82</a:t>
            </a:r>
            <a:endParaRPr lang="en-US" sz="3200" b="1" dirty="0">
              <a:latin typeface="Arial" panose="020B0604020202020204" pitchFamily="34" charset="0"/>
              <a:cs typeface="Arial" panose="020B0604020202020204" pitchFamily="34" charset="0"/>
            </a:endParaRPr>
          </a:p>
          <a:p>
            <a:endParaRPr lang="en-US" b="1" dirty="0"/>
          </a:p>
        </p:txBody>
      </p:sp>
      <p:sp>
        <p:nvSpPr>
          <p:cNvPr id="7" name="TextBox 6">
            <a:extLst>
              <a:ext uri="{FF2B5EF4-FFF2-40B4-BE49-F238E27FC236}">
                <a16:creationId xmlns:a16="http://schemas.microsoft.com/office/drawing/2014/main" id="{BCC6BE00-023E-D3C0-694C-D9BACDBD79E5}"/>
              </a:ext>
            </a:extLst>
          </p:cNvPr>
          <p:cNvSpPr txBox="1"/>
          <p:nvPr/>
        </p:nvSpPr>
        <p:spPr>
          <a:xfrm>
            <a:off x="6388100" y="1463675"/>
            <a:ext cx="13716000" cy="8602355"/>
          </a:xfrm>
          <a:prstGeom prst="rect">
            <a:avLst/>
          </a:prstGeom>
          <a:noFill/>
        </p:spPr>
        <p:txBody>
          <a:bodyPr wrap="square">
            <a:spAutoFit/>
          </a:bodyPr>
          <a:lstStyle/>
          <a:p>
            <a:pPr marR="76110" algn="l"/>
            <a:r>
              <a:rPr lang="en-US" sz="2500" b="1" i="0" u="sng" strike="noStrike" baseline="0" dirty="0">
                <a:latin typeface="Arial" panose="020B0604020202020204" pitchFamily="34" charset="0"/>
                <a:cs typeface="Arial" panose="020B0604020202020204" pitchFamily="34" charset="0"/>
              </a:rPr>
              <a:t>Overview:</a:t>
            </a:r>
            <a:endParaRPr lang="en-US" sz="2500" b="1" u="sng" dirty="0">
              <a:latin typeface="Arial" panose="020B0604020202020204" pitchFamily="34" charset="0"/>
              <a:cs typeface="Arial" panose="020B0604020202020204" pitchFamily="34" charset="0"/>
            </a:endParaRPr>
          </a:p>
          <a:p>
            <a:pPr marL="457200" marR="76110" indent="-457200" algn="l">
              <a:buFont typeface="Arial" panose="020B0604020202020204" pitchFamily="34" charset="0"/>
              <a:buChar char="•"/>
            </a:pPr>
            <a:r>
              <a:rPr lang="en-US" sz="2500" i="0" strike="noStrike" baseline="0" dirty="0">
                <a:latin typeface="Arial" panose="020B0604020202020204" pitchFamily="34" charset="0"/>
                <a:cs typeface="Arial" panose="020B0604020202020204" pitchFamily="34" charset="0"/>
              </a:rPr>
              <a:t>CVS is a prominent and influential presence in the American healthcare and pharmacy sector, renowned for its comprehensive service offerings. </a:t>
            </a:r>
          </a:p>
          <a:p>
            <a:pPr marL="457200" marR="76110" indent="-457200" algn="l">
              <a:buFont typeface="Arial" panose="020B0604020202020204" pitchFamily="34" charset="0"/>
              <a:buChar char="•"/>
            </a:pPr>
            <a:r>
              <a:rPr lang="en-US" sz="2500" i="0" strike="noStrike" baseline="0" dirty="0">
                <a:latin typeface="Arial" panose="020B0604020202020204" pitchFamily="34" charset="0"/>
                <a:cs typeface="Arial" panose="020B0604020202020204" pitchFamily="34" charset="0"/>
              </a:rPr>
              <a:t>The company provides an extensive array of services that include convenient walk-in clinics, specialized pharmacy services, and advanced infusion therapy solutions. </a:t>
            </a:r>
          </a:p>
          <a:p>
            <a:pPr marL="457200" marR="76110" indent="-457200" algn="l">
              <a:buFont typeface="Arial" panose="020B0604020202020204" pitchFamily="34" charset="0"/>
              <a:buChar char="•"/>
            </a:pPr>
            <a:r>
              <a:rPr lang="en-US" sz="2500" dirty="0">
                <a:latin typeface="Arial" panose="020B0604020202020204" pitchFamily="34" charset="0"/>
                <a:cs typeface="Arial" panose="020B0604020202020204" pitchFamily="34" charset="0"/>
              </a:rPr>
              <a:t>CVS Retail Pharmacy operates in over 9,000 stores, handles prescription medications, provides over the counter products as well as wellness products, they have services to help patients manage their medications, and provide vaccinations such as COVID or the flu.</a:t>
            </a:r>
          </a:p>
          <a:p>
            <a:pPr marL="457200" marR="76110" indent="-457200" algn="l">
              <a:buFont typeface="Arial" panose="020B0604020202020204" pitchFamily="34" charset="0"/>
              <a:buChar char="•"/>
            </a:pPr>
            <a:r>
              <a:rPr lang="en-US" sz="2500" i="0" strike="noStrike" baseline="0" dirty="0">
                <a:latin typeface="Arial" panose="020B0604020202020204" pitchFamily="34" charset="0"/>
                <a:cs typeface="Arial" panose="020B0604020202020204" pitchFamily="34" charset="0"/>
              </a:rPr>
              <a:t>​Infusion Therapy to administer medication directly into the patient's bloodstream. This is offered in a clinical setting as well as the patients home.</a:t>
            </a:r>
          </a:p>
          <a:p>
            <a:pPr marL="457200" marR="76110" indent="-457200" algn="l">
              <a:buFont typeface="Arial" panose="020B0604020202020204" pitchFamily="34" charset="0"/>
              <a:buChar char="•"/>
            </a:pPr>
            <a:r>
              <a:rPr lang="en-US" sz="2500" dirty="0">
                <a:latin typeface="Arial" panose="020B0604020202020204" pitchFamily="34" charset="0"/>
                <a:cs typeface="Arial" panose="020B0604020202020204" pitchFamily="34" charset="0"/>
              </a:rPr>
              <a:t>Aetna Services is one of the leading health insurance providers that CVS acquired to make healthcare and insurance more accessible, affordable, and convenient for consumers.</a:t>
            </a:r>
          </a:p>
          <a:p>
            <a:pPr marL="457200" marR="76110" indent="-457200" algn="l">
              <a:buFont typeface="Arial" panose="020B0604020202020204" pitchFamily="34" charset="0"/>
              <a:buChar char="•"/>
            </a:pPr>
            <a:r>
              <a:rPr lang="en-US" sz="2500" i="0" strike="noStrike" baseline="0" dirty="0">
                <a:latin typeface="Arial" panose="020B0604020202020204" pitchFamily="34" charset="0"/>
                <a:cs typeface="Arial" panose="020B0604020202020204" pitchFamily="34" charset="0"/>
              </a:rPr>
              <a:t>Most of the</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the</a:t>
            </a:r>
            <a:r>
              <a:rPr lang="en-US" sz="2500" dirty="0">
                <a:latin typeface="Arial" panose="020B0604020202020204" pitchFamily="34" charset="0"/>
                <a:cs typeface="Arial" panose="020B0604020202020204" pitchFamily="34" charset="0"/>
              </a:rPr>
              <a:t> company’s revenue is from pharmacy benefit management (PBM) solutions which are middlemen between insurance companies, pharmacies, and drug manufacturers to introduce plans and offerings tailored toward the individuals needs.</a:t>
            </a:r>
            <a:endParaRPr lang="en-US" sz="2500" i="0" strike="noStrike" baseline="0" dirty="0">
              <a:latin typeface="Arial" panose="020B0604020202020204" pitchFamily="34" charset="0"/>
              <a:cs typeface="Arial" panose="020B0604020202020204" pitchFamily="34" charset="0"/>
            </a:endParaRPr>
          </a:p>
          <a:p>
            <a:pPr marR="81990" algn="l"/>
            <a:r>
              <a:rPr lang="en-US" sz="2500" b="1" i="0" u="sng" strike="noStrike" baseline="0" dirty="0">
                <a:latin typeface="Arial" panose="020B0604020202020204" pitchFamily="34" charset="0"/>
                <a:cs typeface="Arial" panose="020B0604020202020204" pitchFamily="34" charset="0"/>
              </a:rPr>
              <a:t>Why:</a:t>
            </a:r>
          </a:p>
          <a:p>
            <a:pPr marL="457200" marR="81990" indent="-457200" algn="l">
              <a:buFont typeface="Arial" panose="020B0604020202020204" pitchFamily="34" charset="0"/>
              <a:buChar char="•"/>
            </a:pPr>
            <a:r>
              <a:rPr lang="en-US" sz="2500" i="0" strike="noStrike" baseline="0" dirty="0">
                <a:latin typeface="Arial" panose="020B0604020202020204" pitchFamily="34" charset="0"/>
                <a:cs typeface="Arial" panose="020B0604020202020204" pitchFamily="34" charset="0"/>
              </a:rPr>
              <a:t>With CVS</a:t>
            </a:r>
            <a:r>
              <a:rPr lang="en-US" sz="2500" dirty="0">
                <a:latin typeface="Arial" panose="020B0604020202020204" pitchFamily="34" charset="0"/>
                <a:cs typeface="Arial" panose="020B0604020202020204" pitchFamily="34" charset="0"/>
              </a:rPr>
              <a:t> beating their EPS estimate 100% of the time over the past 12 months compared to the whole healthcare sector at about 59% of the time and </a:t>
            </a:r>
            <a:r>
              <a:rPr lang="en-US" sz="2500" i="0" strike="noStrike" baseline="0" dirty="0">
                <a:latin typeface="Arial" panose="020B0604020202020204" pitchFamily="34" charset="0"/>
                <a:cs typeface="Arial" panose="020B0604020202020204" pitchFamily="34" charset="0"/>
              </a:rPr>
              <a:t>developing a solid reputation</a:t>
            </a:r>
            <a:r>
              <a:rPr lang="en-US" sz="2500" dirty="0">
                <a:latin typeface="Arial" panose="020B0604020202020204" pitchFamily="34" charset="0"/>
                <a:cs typeface="Arial" panose="020B0604020202020204" pitchFamily="34" charset="0"/>
              </a:rPr>
              <a:t> and brand name as one of the largest pharmacy chains in the U.S where thousands of patients go and fill their prescriptions.​ We believe that CVS Health would be a great investment for our SAP fund.</a:t>
            </a:r>
            <a:endParaRPr lang="en-US" sz="2500" i="0" strike="noStrike" baseline="0" dirty="0">
              <a:latin typeface="Arial" panose="020B0604020202020204" pitchFamily="34" charset="0"/>
              <a:cs typeface="Arial" panose="020B0604020202020204" pitchFamily="34" charset="0"/>
            </a:endParaRPr>
          </a:p>
          <a:p>
            <a:pPr marR="81990" algn="l"/>
            <a:endParaRPr lang="en-US" sz="2800" b="1" i="0" u="sng" strike="noStrike" baseline="0" dirty="0"/>
          </a:p>
        </p:txBody>
      </p:sp>
      <p:pic>
        <p:nvPicPr>
          <p:cNvPr id="1026" name="Picture 2">
            <a:extLst>
              <a:ext uri="{FF2B5EF4-FFF2-40B4-BE49-F238E27FC236}">
                <a16:creationId xmlns:a16="http://schemas.microsoft.com/office/drawing/2014/main" id="{15E52195-71C4-92B2-D2B7-13D08D11BC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8563" y="5657635"/>
            <a:ext cx="4641850" cy="256433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D06DF3F-B0F2-F6CF-6854-1F1800D66117}"/>
              </a:ext>
            </a:extLst>
          </p:cNvPr>
          <p:cNvSpPr txBox="1"/>
          <p:nvPr/>
        </p:nvSpPr>
        <p:spPr>
          <a:xfrm>
            <a:off x="718563" y="428886"/>
            <a:ext cx="10059902" cy="802848"/>
          </a:xfrm>
          <a:prstGeom prst="rect">
            <a:avLst/>
          </a:prstGeom>
          <a:noFill/>
        </p:spPr>
        <p:txBody>
          <a:bodyPr wrap="square">
            <a:spAutoFit/>
          </a:bodyPr>
          <a:lstStyle/>
          <a:p>
            <a:r>
              <a:rPr lang="en-US" sz="4617" b="1" dirty="0">
                <a:solidFill>
                  <a:srgbClr val="00B485"/>
                </a:solidFill>
                <a:latin typeface="Arial Black" panose="020B0A04020102020204" pitchFamily="34" charset="0"/>
              </a:rPr>
              <a:t>CVS</a:t>
            </a:r>
            <a:endParaRPr lang="en-US" sz="4617" dirty="0">
              <a:solidFill>
                <a:srgbClr val="00B485"/>
              </a:solidFill>
              <a:latin typeface="Arial Black" panose="020B0A04020102020204" pitchFamily="34" charset="0"/>
            </a:endParaRPr>
          </a:p>
        </p:txBody>
      </p:sp>
    </p:spTree>
    <p:extLst>
      <p:ext uri="{BB962C8B-B14F-4D97-AF65-F5344CB8AC3E}">
        <p14:creationId xmlns:p14="http://schemas.microsoft.com/office/powerpoint/2010/main" val="96854139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5F10C73-C942-47C9-AF38-24B0EC5C3A37}"/>
              </a:ext>
            </a:extLst>
          </p:cNvPr>
          <p:cNvSpPr txBox="1"/>
          <p:nvPr/>
        </p:nvSpPr>
        <p:spPr>
          <a:xfrm>
            <a:off x="718563" y="2161410"/>
            <a:ext cx="5313045" cy="2062103"/>
          </a:xfrm>
          <a:prstGeom prst="rect">
            <a:avLst/>
          </a:prstGeom>
          <a:noFill/>
        </p:spPr>
        <p:txBody>
          <a:bodyPr wrap="square" rtlCol="0">
            <a:spAutoFit/>
          </a:bodyPr>
          <a:lstStyle/>
          <a:p>
            <a:r>
              <a:rPr lang="en-US" sz="3200" b="1" dirty="0">
                <a:latin typeface="Arial" panose="020B0604020202020204" pitchFamily="34" charset="0"/>
                <a:cs typeface="Arial" panose="020B0604020202020204" pitchFamily="34" charset="0"/>
              </a:rPr>
              <a:t>Ticker: </a:t>
            </a:r>
            <a:r>
              <a:rPr lang="en-US" sz="3200" dirty="0">
                <a:latin typeface="Arial" panose="020B0604020202020204" pitchFamily="34" charset="0"/>
                <a:cs typeface="Arial" panose="020B0604020202020204" pitchFamily="34" charset="0"/>
              </a:rPr>
              <a:t>$SONY</a:t>
            </a:r>
          </a:p>
          <a:p>
            <a:r>
              <a:rPr lang="en-US" sz="3200" b="1" dirty="0">
                <a:latin typeface="Arial" panose="020B0604020202020204" pitchFamily="34" charset="0"/>
                <a:cs typeface="Arial" panose="020B0604020202020204" pitchFamily="34" charset="0"/>
              </a:rPr>
              <a:t>Purchase Date: </a:t>
            </a:r>
            <a:r>
              <a:rPr lang="en-US" sz="3200" dirty="0">
                <a:latin typeface="Arial" panose="020B0604020202020204" pitchFamily="34" charset="0"/>
                <a:cs typeface="Arial" panose="020B0604020202020204" pitchFamily="34" charset="0"/>
              </a:rPr>
              <a:t>10/31/2023</a:t>
            </a:r>
          </a:p>
          <a:p>
            <a:r>
              <a:rPr lang="en-US" sz="3200" b="1" dirty="0">
                <a:latin typeface="Arial" panose="020B0604020202020204" pitchFamily="34" charset="0"/>
                <a:cs typeface="Arial" panose="020B0604020202020204" pitchFamily="34" charset="0"/>
              </a:rPr>
              <a:t>Shares: </a:t>
            </a:r>
            <a:r>
              <a:rPr lang="en-US" sz="3200" dirty="0">
                <a:latin typeface="Arial" panose="020B0604020202020204" pitchFamily="34" charset="0"/>
                <a:cs typeface="Arial" panose="020B0604020202020204" pitchFamily="34" charset="0"/>
              </a:rPr>
              <a:t>240</a:t>
            </a:r>
          </a:p>
          <a:p>
            <a:r>
              <a:rPr lang="en-US" sz="3200" b="1" dirty="0">
                <a:latin typeface="Arial" panose="020B0604020202020204" pitchFamily="34" charset="0"/>
                <a:cs typeface="Arial" panose="020B0604020202020204" pitchFamily="34" charset="0"/>
              </a:rPr>
              <a:t>Cost: </a:t>
            </a:r>
            <a:r>
              <a:rPr lang="en-US" sz="3200" dirty="0">
                <a:latin typeface="Arial" panose="020B0604020202020204" pitchFamily="34" charset="0"/>
                <a:cs typeface="Arial" panose="020B0604020202020204" pitchFamily="34" charset="0"/>
              </a:rPr>
              <a:t>$82.88</a:t>
            </a:r>
          </a:p>
        </p:txBody>
      </p:sp>
      <p:sp>
        <p:nvSpPr>
          <p:cNvPr id="5" name="TextBox 4">
            <a:extLst>
              <a:ext uri="{FF2B5EF4-FFF2-40B4-BE49-F238E27FC236}">
                <a16:creationId xmlns:a16="http://schemas.microsoft.com/office/drawing/2014/main" id="{D308985D-EE8F-F37D-359F-9D2FE660C4C8}"/>
              </a:ext>
            </a:extLst>
          </p:cNvPr>
          <p:cNvSpPr txBox="1"/>
          <p:nvPr/>
        </p:nvSpPr>
        <p:spPr>
          <a:xfrm>
            <a:off x="6388100" y="2161410"/>
            <a:ext cx="13716000" cy="5416868"/>
          </a:xfrm>
          <a:prstGeom prst="rect">
            <a:avLst/>
          </a:prstGeom>
          <a:noFill/>
        </p:spPr>
        <p:txBody>
          <a:bodyPr wrap="square" rtlCol="0">
            <a:spAutoFit/>
          </a:bodyPr>
          <a:lstStyle/>
          <a:p>
            <a:r>
              <a:rPr lang="en-US" sz="2500" b="1" u="sng" dirty="0">
                <a:latin typeface="Arial" panose="020B0604020202020204" pitchFamily="34" charset="0"/>
                <a:cs typeface="Arial" panose="020B0604020202020204" pitchFamily="34" charset="0"/>
              </a:rPr>
              <a:t>Overview:</a:t>
            </a:r>
          </a:p>
          <a:p>
            <a:pPr marL="285750" indent="-285750">
              <a:buFont typeface="Arial" panose="020B0604020202020204" pitchFamily="34" charset="0"/>
              <a:buChar char="•"/>
            </a:pPr>
            <a:r>
              <a:rPr lang="en-US" sz="2500" dirty="0">
                <a:latin typeface="Arial" panose="020B0604020202020204" pitchFamily="34" charset="0"/>
                <a:cs typeface="Arial" panose="020B0604020202020204" pitchFamily="34" charset="0"/>
              </a:rPr>
              <a:t>Sony Group designs, develops, produces, and sells electronic equipment, instruments, and devices for consumer, professional and industrial markets across the globe</a:t>
            </a:r>
          </a:p>
          <a:p>
            <a:pPr marL="285750" indent="-285750">
              <a:buFont typeface="Arial" panose="020B0604020202020204" pitchFamily="34" charset="0"/>
              <a:buChar char="•"/>
            </a:pPr>
            <a:r>
              <a:rPr lang="en-US" sz="2500" dirty="0">
                <a:latin typeface="Arial" panose="020B0604020202020204" pitchFamily="34" charset="0"/>
                <a:cs typeface="Arial" panose="020B0604020202020204" pitchFamily="34" charset="0"/>
              </a:rPr>
              <a:t>Sony offers products in additional sectors including software, gaming, peripherals</a:t>
            </a:r>
          </a:p>
          <a:p>
            <a:endParaRPr lang="en-US" sz="2500" dirty="0">
              <a:latin typeface="Arial" panose="020B0604020202020204" pitchFamily="34" charset="0"/>
              <a:cs typeface="Arial" panose="020B0604020202020204" pitchFamily="34" charset="0"/>
            </a:endParaRPr>
          </a:p>
          <a:p>
            <a:r>
              <a:rPr lang="en-US" sz="2500" b="1" u="sng" dirty="0">
                <a:latin typeface="Arial" panose="020B0604020202020204" pitchFamily="34" charset="0"/>
                <a:cs typeface="Arial" panose="020B0604020202020204" pitchFamily="34" charset="0"/>
              </a:rPr>
              <a:t>Why:</a:t>
            </a:r>
          </a:p>
          <a:p>
            <a:pPr marL="285750" indent="-285750">
              <a:buFont typeface="Arial" panose="020B0604020202020204" pitchFamily="34" charset="0"/>
              <a:buChar char="•"/>
            </a:pPr>
            <a:r>
              <a:rPr lang="en-US" sz="2500" dirty="0">
                <a:latin typeface="Arial" panose="020B0604020202020204" pitchFamily="34" charset="0"/>
                <a:cs typeface="Arial" panose="020B0604020202020204" pitchFamily="34" charset="0"/>
              </a:rPr>
              <a:t>Oversold due to Hollywood strike headwinds</a:t>
            </a:r>
          </a:p>
          <a:p>
            <a:pPr marL="285750" indent="-285750">
              <a:buFont typeface="Arial" panose="020B0604020202020204" pitchFamily="34" charset="0"/>
              <a:buChar char="•"/>
            </a:pPr>
            <a:r>
              <a:rPr lang="en-US" sz="2500" dirty="0">
                <a:latin typeface="Arial" panose="020B0604020202020204" pitchFamily="34" charset="0"/>
                <a:cs typeface="Arial" panose="020B0604020202020204" pitchFamily="34" charset="0"/>
              </a:rPr>
              <a:t>Poised for record PS5 sales</a:t>
            </a:r>
          </a:p>
          <a:p>
            <a:pPr marL="285750" indent="-285750">
              <a:buFont typeface="Arial" panose="020B0604020202020204" pitchFamily="34" charset="0"/>
              <a:buChar char="•"/>
            </a:pPr>
            <a:r>
              <a:rPr lang="en-US" sz="2500" dirty="0">
                <a:latin typeface="Arial" panose="020B0604020202020204" pitchFamily="34" charset="0"/>
                <a:cs typeface="Arial" panose="020B0604020202020204" pitchFamily="34" charset="0"/>
              </a:rPr>
              <a:t>PlayStation Ecosystem evolution: tens of millions of monthly users for Sony’s most profitable segment</a:t>
            </a:r>
          </a:p>
          <a:p>
            <a:endParaRPr lang="en-US" sz="3200" dirty="0">
              <a:latin typeface="Arial" panose="020B0604020202020204" pitchFamily="34" charset="0"/>
              <a:cs typeface="Arial" panose="020B0604020202020204" pitchFamily="34" charset="0"/>
            </a:endParaRPr>
          </a:p>
          <a:p>
            <a:endParaRPr lang="en-US" sz="3200" dirty="0">
              <a:latin typeface="Arial" panose="020B0604020202020204" pitchFamily="34" charset="0"/>
              <a:cs typeface="Arial" panose="020B0604020202020204" pitchFamily="34" charset="0"/>
            </a:endParaRPr>
          </a:p>
          <a:p>
            <a:endParaRPr lang="en-US" sz="3200" dirty="0">
              <a:latin typeface="Arial" panose="020B0604020202020204" pitchFamily="34" charset="0"/>
              <a:cs typeface="Arial" panose="020B0604020202020204" pitchFamily="34" charset="0"/>
            </a:endParaRPr>
          </a:p>
        </p:txBody>
      </p:sp>
      <p:pic>
        <p:nvPicPr>
          <p:cNvPr id="2" name="Picture 2" descr="Sony Group Portal - Motion Logo">
            <a:extLst>
              <a:ext uri="{FF2B5EF4-FFF2-40B4-BE49-F238E27FC236}">
                <a16:creationId xmlns:a16="http://schemas.microsoft.com/office/drawing/2014/main" id="{2F1C8CBC-6EF6-C3F5-9EBF-87406D06440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9600" t="38057" r="18800" b="38417"/>
          <a:stretch/>
        </p:blipFill>
        <p:spPr bwMode="auto">
          <a:xfrm>
            <a:off x="718563" y="7331075"/>
            <a:ext cx="4835774" cy="96960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517F84F-A66E-4D90-1D94-BFB81562DE2D}"/>
              </a:ext>
            </a:extLst>
          </p:cNvPr>
          <p:cNvSpPr txBox="1"/>
          <p:nvPr/>
        </p:nvSpPr>
        <p:spPr>
          <a:xfrm>
            <a:off x="718563" y="428886"/>
            <a:ext cx="10059902" cy="802848"/>
          </a:xfrm>
          <a:prstGeom prst="rect">
            <a:avLst/>
          </a:prstGeom>
          <a:noFill/>
        </p:spPr>
        <p:txBody>
          <a:bodyPr wrap="square">
            <a:spAutoFit/>
          </a:bodyPr>
          <a:lstStyle/>
          <a:p>
            <a:r>
              <a:rPr lang="en-US" sz="4617" b="1" dirty="0">
                <a:solidFill>
                  <a:srgbClr val="00B485"/>
                </a:solidFill>
                <a:latin typeface="Arial Black" panose="020B0A04020102020204" pitchFamily="34" charset="0"/>
              </a:rPr>
              <a:t>SONY</a:t>
            </a:r>
            <a:endParaRPr lang="en-US" sz="4617" dirty="0">
              <a:solidFill>
                <a:srgbClr val="00B485"/>
              </a:solidFill>
              <a:latin typeface="Arial Black" panose="020B0A04020102020204" pitchFamily="34" charset="0"/>
            </a:endParaRPr>
          </a:p>
        </p:txBody>
      </p:sp>
    </p:spTree>
    <p:extLst>
      <p:ext uri="{BB962C8B-B14F-4D97-AF65-F5344CB8AC3E}">
        <p14:creationId xmlns:p14="http://schemas.microsoft.com/office/powerpoint/2010/main" val="144709167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5F10C73-C942-47C9-AF38-24B0EC5C3A37}"/>
              </a:ext>
            </a:extLst>
          </p:cNvPr>
          <p:cNvSpPr txBox="1"/>
          <p:nvPr/>
        </p:nvSpPr>
        <p:spPr>
          <a:xfrm>
            <a:off x="718563" y="2161410"/>
            <a:ext cx="5595257" cy="2062103"/>
          </a:xfrm>
          <a:prstGeom prst="rect">
            <a:avLst/>
          </a:prstGeom>
          <a:noFill/>
        </p:spPr>
        <p:txBody>
          <a:bodyPr wrap="square" rtlCol="0">
            <a:spAutoFit/>
          </a:bodyPr>
          <a:lstStyle/>
          <a:p>
            <a:r>
              <a:rPr lang="en-US" sz="3200" b="1" dirty="0">
                <a:latin typeface="Arial" panose="020B0604020202020204" pitchFamily="34" charset="0"/>
                <a:cs typeface="Arial" panose="020B0604020202020204" pitchFamily="34" charset="0"/>
              </a:rPr>
              <a:t>Ticker: </a:t>
            </a:r>
            <a:r>
              <a:rPr lang="en-US" sz="3200" dirty="0">
                <a:latin typeface="Arial" panose="020B0604020202020204" pitchFamily="34" charset="0"/>
                <a:cs typeface="Arial" panose="020B0604020202020204" pitchFamily="34" charset="0"/>
              </a:rPr>
              <a:t>$TOL</a:t>
            </a:r>
          </a:p>
          <a:p>
            <a:r>
              <a:rPr lang="en-US" sz="3200" b="1" dirty="0">
                <a:latin typeface="Arial" panose="020B0604020202020204" pitchFamily="34" charset="0"/>
                <a:cs typeface="Arial" panose="020B0604020202020204" pitchFamily="34" charset="0"/>
              </a:rPr>
              <a:t>Purchase Date: </a:t>
            </a:r>
            <a:r>
              <a:rPr lang="en-US" sz="3200" dirty="0">
                <a:latin typeface="Arial" panose="020B0604020202020204" pitchFamily="34" charset="0"/>
                <a:cs typeface="Arial" panose="020B0604020202020204" pitchFamily="34" charset="0"/>
              </a:rPr>
              <a:t>11/23/2023</a:t>
            </a:r>
          </a:p>
          <a:p>
            <a:r>
              <a:rPr lang="en-US" sz="3200" b="1" dirty="0">
                <a:latin typeface="Arial" panose="020B0604020202020204" pitchFamily="34" charset="0"/>
                <a:cs typeface="Arial" panose="020B0604020202020204" pitchFamily="34" charset="0"/>
              </a:rPr>
              <a:t>Shares: </a:t>
            </a:r>
            <a:r>
              <a:rPr lang="en-US" sz="3200" dirty="0">
                <a:latin typeface="Arial" panose="020B0604020202020204" pitchFamily="34" charset="0"/>
                <a:cs typeface="Arial" panose="020B0604020202020204" pitchFamily="34" charset="0"/>
              </a:rPr>
              <a:t>230</a:t>
            </a:r>
          </a:p>
          <a:p>
            <a:r>
              <a:rPr lang="en-US" sz="3200" b="1" dirty="0">
                <a:latin typeface="Arial" panose="020B0604020202020204" pitchFamily="34" charset="0"/>
                <a:cs typeface="Arial" panose="020B0604020202020204" pitchFamily="34" charset="0"/>
              </a:rPr>
              <a:t>Cost: </a:t>
            </a:r>
            <a:r>
              <a:rPr lang="en-US" sz="3200" dirty="0">
                <a:latin typeface="Arial" panose="020B0604020202020204" pitchFamily="34" charset="0"/>
                <a:cs typeface="Arial" panose="020B0604020202020204" pitchFamily="34" charset="0"/>
              </a:rPr>
              <a:t>$85.42</a:t>
            </a:r>
          </a:p>
        </p:txBody>
      </p:sp>
      <p:sp>
        <p:nvSpPr>
          <p:cNvPr id="5" name="TextBox 4">
            <a:extLst>
              <a:ext uri="{FF2B5EF4-FFF2-40B4-BE49-F238E27FC236}">
                <a16:creationId xmlns:a16="http://schemas.microsoft.com/office/drawing/2014/main" id="{D308985D-EE8F-F37D-359F-9D2FE660C4C8}"/>
              </a:ext>
            </a:extLst>
          </p:cNvPr>
          <p:cNvSpPr txBox="1"/>
          <p:nvPr/>
        </p:nvSpPr>
        <p:spPr>
          <a:xfrm>
            <a:off x="6388100" y="2161410"/>
            <a:ext cx="13716000" cy="5309146"/>
          </a:xfrm>
          <a:prstGeom prst="rect">
            <a:avLst/>
          </a:prstGeom>
          <a:noFill/>
        </p:spPr>
        <p:txBody>
          <a:bodyPr wrap="square" rtlCol="0">
            <a:spAutoFit/>
          </a:bodyPr>
          <a:lstStyle/>
          <a:p>
            <a:r>
              <a:rPr lang="en-US" sz="2500" b="1" u="sng" dirty="0">
                <a:latin typeface="Arial" panose="020B0604020202020204" pitchFamily="34" charset="0"/>
                <a:cs typeface="Arial" panose="020B0604020202020204" pitchFamily="34" charset="0"/>
              </a:rPr>
              <a:t>Overview:</a:t>
            </a:r>
          </a:p>
          <a:p>
            <a:pPr marL="285750" indent="-285750">
              <a:buFont typeface="Arial" panose="020B0604020202020204" pitchFamily="34" charset="0"/>
              <a:buChar char="•"/>
            </a:pPr>
            <a:r>
              <a:rPr lang="en-US" sz="2500" dirty="0">
                <a:latin typeface="Arial" panose="020B0604020202020204" pitchFamily="34" charset="0"/>
                <a:cs typeface="Arial" panose="020B0604020202020204" pitchFamily="34" charset="0"/>
              </a:rPr>
              <a:t>Toll Brothers specializes in designing, constructing, and selling luxury homes in major U.S. metropolitan areas</a:t>
            </a:r>
          </a:p>
          <a:p>
            <a:pPr marL="285750" indent="-285750">
              <a:buFont typeface="Arial" panose="020B0604020202020204" pitchFamily="34" charset="0"/>
              <a:buChar char="•"/>
            </a:pPr>
            <a:r>
              <a:rPr lang="en-US" sz="2500" dirty="0">
                <a:latin typeface="Arial" panose="020B0604020202020204" pitchFamily="34" charset="0"/>
                <a:cs typeface="Arial" panose="020B0604020202020204" pitchFamily="34" charset="0"/>
              </a:rPr>
              <a:t>Toll Brothers also develops luxury apartment communities and high-end student housing</a:t>
            </a:r>
          </a:p>
          <a:p>
            <a:pPr marL="285750" indent="-285750">
              <a:buFont typeface="Arial" panose="020B0604020202020204" pitchFamily="34" charset="0"/>
              <a:buChar char="•"/>
            </a:pPr>
            <a:r>
              <a:rPr lang="en-US" sz="2500" dirty="0">
                <a:latin typeface="Arial" panose="020B0604020202020204" pitchFamily="34" charset="0"/>
                <a:cs typeface="Arial" panose="020B0604020202020204" pitchFamily="34" charset="0"/>
              </a:rPr>
              <a:t>The Firm attained over $10.25B in 2022 and has consistently raised guidance throughout 2023</a:t>
            </a:r>
          </a:p>
          <a:p>
            <a:endParaRPr lang="en-US" sz="2500" dirty="0">
              <a:latin typeface="Arial" panose="020B0604020202020204" pitchFamily="34" charset="0"/>
              <a:cs typeface="Arial" panose="020B0604020202020204" pitchFamily="34" charset="0"/>
            </a:endParaRPr>
          </a:p>
          <a:p>
            <a:r>
              <a:rPr lang="en-US" sz="2500" b="1" u="sng" dirty="0">
                <a:latin typeface="Arial" panose="020B0604020202020204" pitchFamily="34" charset="0"/>
                <a:cs typeface="Arial" panose="020B0604020202020204" pitchFamily="34" charset="0"/>
              </a:rPr>
              <a:t>Why:</a:t>
            </a:r>
          </a:p>
          <a:p>
            <a:pPr marL="285750" indent="-285750">
              <a:buFont typeface="Arial" panose="020B0604020202020204" pitchFamily="34" charset="0"/>
              <a:buChar char="•"/>
            </a:pPr>
            <a:r>
              <a:rPr lang="en-US" sz="2500" dirty="0">
                <a:latin typeface="Arial" panose="020B0604020202020204" pitchFamily="34" charset="0"/>
                <a:cs typeface="Arial" panose="020B0604020202020204" pitchFamily="34" charset="0"/>
              </a:rPr>
              <a:t>The stock was oversold due to perceived macro headwinds</a:t>
            </a:r>
          </a:p>
          <a:p>
            <a:pPr marL="285750" indent="-285750">
              <a:buFont typeface="Arial" panose="020B0604020202020204" pitchFamily="34" charset="0"/>
              <a:buChar char="•"/>
            </a:pPr>
            <a:r>
              <a:rPr lang="en-US" sz="2500" dirty="0">
                <a:latin typeface="Arial" panose="020B0604020202020204" pitchFamily="34" charset="0"/>
                <a:cs typeface="Arial" panose="020B0604020202020204" pitchFamily="34" charset="0"/>
              </a:rPr>
              <a:t>Continually raised guidance, potential for big earnings win</a:t>
            </a:r>
          </a:p>
          <a:p>
            <a:pPr marL="285750" indent="-285750">
              <a:buFont typeface="Arial" panose="020B0604020202020204" pitchFamily="34" charset="0"/>
              <a:buChar char="•"/>
            </a:pPr>
            <a:r>
              <a:rPr lang="en-US" sz="2500" dirty="0">
                <a:latin typeface="Arial" panose="020B0604020202020204" pitchFamily="34" charset="0"/>
                <a:cs typeface="Arial" panose="020B0604020202020204" pitchFamily="34" charset="0"/>
              </a:rPr>
              <a:t>Speculative home building as a category is booming</a:t>
            </a:r>
          </a:p>
          <a:p>
            <a:endParaRPr lang="en-US" sz="3200" dirty="0">
              <a:latin typeface="Arial" panose="020B0604020202020204" pitchFamily="34" charset="0"/>
              <a:cs typeface="Arial" panose="020B0604020202020204" pitchFamily="34" charset="0"/>
            </a:endParaRPr>
          </a:p>
          <a:p>
            <a:endParaRPr lang="en-US" sz="3200" dirty="0">
              <a:latin typeface="Arial" panose="020B0604020202020204" pitchFamily="34" charset="0"/>
              <a:cs typeface="Arial" panose="020B0604020202020204" pitchFamily="34" charset="0"/>
            </a:endParaRPr>
          </a:p>
        </p:txBody>
      </p:sp>
      <p:pic>
        <p:nvPicPr>
          <p:cNvPr id="2" name="Picture 2" descr="About Toll Brothers | Toll Brothers® Luxury Homes">
            <a:extLst>
              <a:ext uri="{FF2B5EF4-FFF2-40B4-BE49-F238E27FC236}">
                <a16:creationId xmlns:a16="http://schemas.microsoft.com/office/drawing/2014/main" id="{E8625F36-46CD-285F-A94D-295F84825D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8563" y="7247630"/>
            <a:ext cx="5595257" cy="10668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A97ABAB-E750-AA8E-CC2D-D2253F566C70}"/>
              </a:ext>
            </a:extLst>
          </p:cNvPr>
          <p:cNvSpPr txBox="1"/>
          <p:nvPr/>
        </p:nvSpPr>
        <p:spPr>
          <a:xfrm>
            <a:off x="718563" y="428886"/>
            <a:ext cx="10059902" cy="802848"/>
          </a:xfrm>
          <a:prstGeom prst="rect">
            <a:avLst/>
          </a:prstGeom>
          <a:noFill/>
        </p:spPr>
        <p:txBody>
          <a:bodyPr wrap="square">
            <a:spAutoFit/>
          </a:bodyPr>
          <a:lstStyle/>
          <a:p>
            <a:r>
              <a:rPr lang="en-US" sz="4617" b="1" dirty="0">
                <a:solidFill>
                  <a:srgbClr val="00B485"/>
                </a:solidFill>
                <a:latin typeface="Arial Black" panose="020B0A04020102020204" pitchFamily="34" charset="0"/>
              </a:rPr>
              <a:t>Toll Brothers</a:t>
            </a:r>
            <a:endParaRPr lang="en-US" sz="4617" dirty="0">
              <a:solidFill>
                <a:srgbClr val="00B485"/>
              </a:solidFill>
              <a:latin typeface="Arial Black" panose="020B0A04020102020204" pitchFamily="34" charset="0"/>
            </a:endParaRPr>
          </a:p>
        </p:txBody>
      </p:sp>
    </p:spTree>
    <p:extLst>
      <p:ext uri="{BB962C8B-B14F-4D97-AF65-F5344CB8AC3E}">
        <p14:creationId xmlns:p14="http://schemas.microsoft.com/office/powerpoint/2010/main" val="228662017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D14A337-52B3-E04B-B27C-2D30C036A659}"/>
              </a:ext>
            </a:extLst>
          </p:cNvPr>
          <p:cNvSpPr txBox="1"/>
          <p:nvPr/>
        </p:nvSpPr>
        <p:spPr>
          <a:xfrm>
            <a:off x="6388100" y="1692275"/>
            <a:ext cx="13716000" cy="6237220"/>
          </a:xfrm>
          <a:prstGeom prst="rect">
            <a:avLst/>
          </a:prstGeom>
          <a:noFill/>
        </p:spPr>
        <p:txBody>
          <a:bodyPr wrap="square" rtlCol="0">
            <a:spAutoFit/>
          </a:bodyPr>
          <a:lstStyle/>
          <a:p>
            <a:pPr marR="0" lvl="0">
              <a:lnSpc>
                <a:spcPct val="107000"/>
              </a:lnSpc>
              <a:spcBef>
                <a:spcPts val="0"/>
              </a:spcBef>
              <a:spcAft>
                <a:spcPts val="0"/>
              </a:spcAft>
            </a:pPr>
            <a:r>
              <a:rPr lang="en-US" sz="2500" b="1" u="sng" dirty="0">
                <a:latin typeface="Arial" panose="020B0604020202020204" pitchFamily="34" charset="0"/>
                <a:ea typeface="Calibri" panose="020F0502020204030204" pitchFamily="34" charset="0"/>
                <a:cs typeface="Arial" panose="020B0604020202020204" pitchFamily="34" charset="0"/>
              </a:rPr>
              <a:t>Overview:</a:t>
            </a:r>
          </a:p>
          <a:p>
            <a:pPr marL="457200" indent="-457200">
              <a:lnSpc>
                <a:spcPct val="107000"/>
              </a:lnSpc>
              <a:buFont typeface="Arial" panose="020B0604020202020204" pitchFamily="34" charset="0"/>
              <a:buChar char="•"/>
            </a:pPr>
            <a:r>
              <a:rPr lang="en-US" sz="2500" dirty="0">
                <a:latin typeface="Arial" panose="020B0604020202020204" pitchFamily="34" charset="0"/>
                <a:cs typeface="Arial" panose="020B0604020202020204" pitchFamily="34" charset="0"/>
              </a:rPr>
              <a:t>PayPal, a major American fintech company, powers a global online payment system used by over 435 million users and merchants. Handling 22.3 billion transactions totaling $1.36 trillion in 2022, it's known for its security and innovations like the popular Buy Now, Pay Later (BNPL) program, driving increased checkout volume and transaction value.</a:t>
            </a:r>
          </a:p>
          <a:p>
            <a:pPr marL="457200" indent="-457200">
              <a:lnSpc>
                <a:spcPct val="107000"/>
              </a:lnSpc>
              <a:buFont typeface="Arial" panose="020B0604020202020204" pitchFamily="34" charset="0"/>
              <a:buChar char="•"/>
            </a:pPr>
            <a:endParaRPr lang="en-US" sz="2500" dirty="0">
              <a:latin typeface="Arial" panose="020B0604020202020204" pitchFamily="34" charset="0"/>
              <a:cs typeface="Arial" panose="020B0604020202020204" pitchFamily="34" charset="0"/>
            </a:endParaRPr>
          </a:p>
          <a:p>
            <a:pPr>
              <a:lnSpc>
                <a:spcPct val="107000"/>
              </a:lnSpc>
            </a:pPr>
            <a:r>
              <a:rPr lang="en-US" sz="2500" b="1" u="sng" dirty="0">
                <a:latin typeface="Arial" panose="020B0604020202020204" pitchFamily="34" charset="0"/>
                <a:ea typeface="Calibri" panose="020F0502020204030204" pitchFamily="34" charset="0"/>
                <a:cs typeface="Arial" panose="020B0604020202020204" pitchFamily="34" charset="0"/>
              </a:rPr>
              <a:t>Why:</a:t>
            </a:r>
          </a:p>
          <a:p>
            <a:pPr marL="457200" indent="-457200">
              <a:lnSpc>
                <a:spcPct val="107000"/>
              </a:lnSpc>
              <a:buFont typeface="Arial" panose="020B0604020202020204" pitchFamily="34" charset="0"/>
              <a:buChar char="•"/>
            </a:pPr>
            <a:r>
              <a:rPr lang="en-US" sz="2500" dirty="0">
                <a:latin typeface="Arial" panose="020B0604020202020204" pitchFamily="34" charset="0"/>
                <a:cs typeface="Arial" panose="020B0604020202020204" pitchFamily="34" charset="0"/>
              </a:rPr>
              <a:t>When compared to its peers in the fintech world </a:t>
            </a:r>
            <a:r>
              <a:rPr lang="en-US" sz="2500" dirty="0" err="1">
                <a:latin typeface="Arial" panose="020B0604020202020204" pitchFamily="34" charset="0"/>
                <a:cs typeface="Arial" panose="020B0604020202020204" pitchFamily="34" charset="0"/>
              </a:rPr>
              <a:t>Paypal</a:t>
            </a:r>
            <a:r>
              <a:rPr lang="en-US" sz="2500" dirty="0">
                <a:latin typeface="Arial" panose="020B0604020202020204" pitchFamily="34" charset="0"/>
                <a:cs typeface="Arial" panose="020B0604020202020204" pitchFamily="34" charset="0"/>
              </a:rPr>
              <a:t> is signifyingly undervalued and over the past year has not been trading at a multiple anywhere near in line with its internal future growth aspirations.</a:t>
            </a:r>
          </a:p>
          <a:p>
            <a:pPr marL="457200" indent="-457200">
              <a:lnSpc>
                <a:spcPct val="107000"/>
              </a:lnSpc>
              <a:buFont typeface="Arial" panose="020B0604020202020204" pitchFamily="34" charset="0"/>
              <a:buChar char="•"/>
            </a:pPr>
            <a:r>
              <a:rPr lang="en-US" sz="2500" dirty="0" err="1">
                <a:latin typeface="Arial" panose="020B0604020202020204" pitchFamily="34" charset="0"/>
                <a:cs typeface="Arial" panose="020B0604020202020204" pitchFamily="34" charset="0"/>
              </a:rPr>
              <a:t>Paypals</a:t>
            </a:r>
            <a:r>
              <a:rPr lang="en-US" sz="2500" dirty="0">
                <a:latin typeface="Arial" panose="020B0604020202020204" pitchFamily="34" charset="0"/>
                <a:cs typeface="Arial" panose="020B0604020202020204" pitchFamily="34" charset="0"/>
              </a:rPr>
              <a:t> recent management overhaul that includes young,  successful, and product focused leadership including a new CEO, CIO, and CFO has already proven to be beneficial to the bottom line performed of the stock given their past Q3</a:t>
            </a:r>
          </a:p>
        </p:txBody>
      </p:sp>
      <p:sp>
        <p:nvSpPr>
          <p:cNvPr id="6" name="TextBox 5">
            <a:extLst>
              <a:ext uri="{FF2B5EF4-FFF2-40B4-BE49-F238E27FC236}">
                <a16:creationId xmlns:a16="http://schemas.microsoft.com/office/drawing/2014/main" id="{AED3BD29-2507-6BD6-4171-1BA112E0F825}"/>
              </a:ext>
            </a:extLst>
          </p:cNvPr>
          <p:cNvSpPr txBox="1"/>
          <p:nvPr/>
        </p:nvSpPr>
        <p:spPr>
          <a:xfrm>
            <a:off x="718563" y="1692275"/>
            <a:ext cx="7772400" cy="2173159"/>
          </a:xfrm>
          <a:prstGeom prst="rect">
            <a:avLst/>
          </a:prstGeom>
          <a:noFill/>
        </p:spPr>
        <p:txBody>
          <a:bodyPr wrap="square" rtlCol="0">
            <a:spAutoFit/>
          </a:bodyPr>
          <a:lstStyle/>
          <a:p>
            <a:pPr marR="0" lvl="0">
              <a:lnSpc>
                <a:spcPct val="107000"/>
              </a:lnSpc>
              <a:spcBef>
                <a:spcPts val="0"/>
              </a:spcBef>
              <a:spcAft>
                <a:spcPts val="0"/>
              </a:spcAft>
            </a:pPr>
            <a:r>
              <a:rPr lang="en-US" sz="3200" b="1" dirty="0">
                <a:latin typeface="Arial" panose="020B0604020202020204" pitchFamily="34" charset="0"/>
                <a:cs typeface="Arial" panose="020B0604020202020204" pitchFamily="34" charset="0"/>
              </a:rPr>
              <a:t>Ticker:</a:t>
            </a:r>
            <a:r>
              <a:rPr lang="en-US" sz="3200" dirty="0">
                <a:latin typeface="Arial" panose="020B0604020202020204" pitchFamily="34" charset="0"/>
                <a:cs typeface="Arial" panose="020B0604020202020204" pitchFamily="34" charset="0"/>
              </a:rPr>
              <a:t> PYPL</a:t>
            </a:r>
            <a:endParaRPr lang="en-US" sz="3200" dirty="0">
              <a:latin typeface="Arial" panose="020B0604020202020204" pitchFamily="34" charset="0"/>
              <a:ea typeface="Calibri" panose="020F0502020204030204" pitchFamily="34" charset="0"/>
              <a:cs typeface="Arial" panose="020B0604020202020204" pitchFamily="34" charset="0"/>
            </a:endParaRPr>
          </a:p>
          <a:p>
            <a:pPr marR="0" lvl="0">
              <a:lnSpc>
                <a:spcPct val="107000"/>
              </a:lnSpc>
              <a:spcBef>
                <a:spcPts val="0"/>
              </a:spcBef>
              <a:spcAft>
                <a:spcPts val="0"/>
              </a:spcAft>
            </a:pPr>
            <a:r>
              <a:rPr lang="en-US" sz="3200" b="1" dirty="0">
                <a:latin typeface="Arial" panose="020B0604020202020204" pitchFamily="34" charset="0"/>
                <a:cs typeface="Arial" panose="020B0604020202020204" pitchFamily="34" charset="0"/>
              </a:rPr>
              <a:t>Purchase Date: </a:t>
            </a:r>
            <a:r>
              <a:rPr lang="en-US" sz="3200" dirty="0">
                <a:latin typeface="Arial" panose="020B0604020202020204" pitchFamily="34" charset="0"/>
                <a:cs typeface="Arial" panose="020B0604020202020204" pitchFamily="34" charset="0"/>
              </a:rPr>
              <a:t>11/08/23 </a:t>
            </a:r>
          </a:p>
          <a:p>
            <a:pPr marR="0" lvl="0">
              <a:lnSpc>
                <a:spcPct val="107000"/>
              </a:lnSpc>
              <a:spcBef>
                <a:spcPts val="0"/>
              </a:spcBef>
              <a:spcAft>
                <a:spcPts val="0"/>
              </a:spcAft>
            </a:pPr>
            <a:r>
              <a:rPr lang="en-US" sz="3200" b="1" dirty="0">
                <a:latin typeface="Arial" panose="020B0604020202020204" pitchFamily="34" charset="0"/>
                <a:cs typeface="Arial" panose="020B0604020202020204" pitchFamily="34" charset="0"/>
              </a:rPr>
              <a:t>Shares: </a:t>
            </a:r>
            <a:r>
              <a:rPr lang="en-US" sz="3200" dirty="0">
                <a:latin typeface="Arial" panose="020B0604020202020204" pitchFamily="34" charset="0"/>
                <a:cs typeface="Arial" panose="020B0604020202020204" pitchFamily="34" charset="0"/>
              </a:rPr>
              <a:t>370</a:t>
            </a:r>
          </a:p>
          <a:p>
            <a:pPr marR="0" lvl="0">
              <a:lnSpc>
                <a:spcPct val="107000"/>
              </a:lnSpc>
              <a:spcBef>
                <a:spcPts val="0"/>
              </a:spcBef>
              <a:spcAft>
                <a:spcPts val="0"/>
              </a:spcAft>
            </a:pPr>
            <a:r>
              <a:rPr lang="en-US" sz="3200" b="1" dirty="0">
                <a:latin typeface="Arial" panose="020B0604020202020204" pitchFamily="34" charset="0"/>
                <a:cs typeface="Arial" panose="020B0604020202020204" pitchFamily="34" charset="0"/>
              </a:rPr>
              <a:t>Cost: </a:t>
            </a:r>
            <a:r>
              <a:rPr lang="en-US" sz="3200" dirty="0">
                <a:latin typeface="Arial" panose="020B0604020202020204" pitchFamily="34" charset="0"/>
                <a:cs typeface="Arial" panose="020B0604020202020204" pitchFamily="34" charset="0"/>
              </a:rPr>
              <a:t>$53.73</a:t>
            </a:r>
            <a:endParaRPr lang="en-US" sz="3200" dirty="0">
              <a:latin typeface="Arial" panose="020B0604020202020204" pitchFamily="34" charset="0"/>
              <a:ea typeface="Calibri" panose="020F050202020403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0EAAEE3E-2124-9EFE-7654-D4F51A22A41E}"/>
              </a:ext>
            </a:extLst>
          </p:cNvPr>
          <p:cNvPicPr>
            <a:picLocks noChangeAspect="1"/>
          </p:cNvPicPr>
          <p:nvPr/>
        </p:nvPicPr>
        <p:blipFill>
          <a:blip r:embed="rId2"/>
          <a:stretch>
            <a:fillRect/>
          </a:stretch>
        </p:blipFill>
        <p:spPr>
          <a:xfrm>
            <a:off x="718563" y="5435786"/>
            <a:ext cx="4609087" cy="2581089"/>
          </a:xfrm>
          <a:prstGeom prst="rect">
            <a:avLst/>
          </a:prstGeom>
        </p:spPr>
      </p:pic>
      <p:sp>
        <p:nvSpPr>
          <p:cNvPr id="7" name="TextBox 6">
            <a:extLst>
              <a:ext uri="{FF2B5EF4-FFF2-40B4-BE49-F238E27FC236}">
                <a16:creationId xmlns:a16="http://schemas.microsoft.com/office/drawing/2014/main" id="{2905E4B4-CE6E-8923-4FF1-614FBD50EAA1}"/>
              </a:ext>
            </a:extLst>
          </p:cNvPr>
          <p:cNvSpPr txBox="1"/>
          <p:nvPr/>
        </p:nvSpPr>
        <p:spPr>
          <a:xfrm>
            <a:off x="718563" y="428886"/>
            <a:ext cx="10059902" cy="802848"/>
          </a:xfrm>
          <a:prstGeom prst="rect">
            <a:avLst/>
          </a:prstGeom>
          <a:noFill/>
        </p:spPr>
        <p:txBody>
          <a:bodyPr wrap="square">
            <a:spAutoFit/>
          </a:bodyPr>
          <a:lstStyle/>
          <a:p>
            <a:r>
              <a:rPr lang="en-US" sz="4617" b="1" dirty="0">
                <a:solidFill>
                  <a:srgbClr val="00B485"/>
                </a:solidFill>
                <a:latin typeface="Arial Black" panose="020B0A04020102020204" pitchFamily="34" charset="0"/>
              </a:rPr>
              <a:t>PAYPAL</a:t>
            </a:r>
            <a:endParaRPr lang="en-US" sz="4617" dirty="0">
              <a:solidFill>
                <a:srgbClr val="00B485"/>
              </a:solidFill>
              <a:latin typeface="Arial Black" panose="020B0A04020102020204" pitchFamily="34" charset="0"/>
            </a:endParaRPr>
          </a:p>
        </p:txBody>
      </p:sp>
    </p:spTree>
    <p:extLst>
      <p:ext uri="{BB962C8B-B14F-4D97-AF65-F5344CB8AC3E}">
        <p14:creationId xmlns:p14="http://schemas.microsoft.com/office/powerpoint/2010/main" val="289983483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D14A337-52B3-E04B-B27C-2D30C036A659}"/>
              </a:ext>
            </a:extLst>
          </p:cNvPr>
          <p:cNvSpPr txBox="1"/>
          <p:nvPr/>
        </p:nvSpPr>
        <p:spPr>
          <a:xfrm>
            <a:off x="6388100" y="1770143"/>
            <a:ext cx="13716000" cy="6369821"/>
          </a:xfrm>
          <a:prstGeom prst="rect">
            <a:avLst/>
          </a:prstGeom>
          <a:noFill/>
        </p:spPr>
        <p:txBody>
          <a:bodyPr wrap="square" rtlCol="0">
            <a:spAutoFit/>
          </a:bodyPr>
          <a:lstStyle/>
          <a:p>
            <a:pPr marR="0" lvl="0">
              <a:lnSpc>
                <a:spcPct val="107000"/>
              </a:lnSpc>
              <a:spcBef>
                <a:spcPts val="0"/>
              </a:spcBef>
              <a:spcAft>
                <a:spcPts val="0"/>
              </a:spcAft>
            </a:pPr>
            <a:r>
              <a:rPr lang="en-US" sz="2500" b="1" u="sng" dirty="0">
                <a:latin typeface="Arial" panose="020B0604020202020204" pitchFamily="34" charset="0"/>
                <a:ea typeface="Calibri" panose="020F0502020204030204" pitchFamily="34" charset="0"/>
                <a:cs typeface="Arial" panose="020B0604020202020204" pitchFamily="34" charset="0"/>
              </a:rPr>
              <a:t>Overview:</a:t>
            </a:r>
          </a:p>
          <a:p>
            <a:pPr marL="457200" indent="-457200">
              <a:buFont typeface="Arial" panose="020B0604020202020204" pitchFamily="34" charset="0"/>
              <a:buChar char="•"/>
            </a:pPr>
            <a:r>
              <a:rPr lang="en-US" sz="2500" dirty="0">
                <a:latin typeface="Arial" panose="020B0604020202020204" pitchFamily="34" charset="0"/>
                <a:cs typeface="Arial" panose="020B0604020202020204" pitchFamily="34" charset="0"/>
              </a:rPr>
              <a:t>FedEx is a global logistics and transportation company with a wide-ranging portfolio of services that play a critical role in connecting businesses and individuals across the world. FedEx's extensive network and innovative solutions make it a prominent player in the logistics and delivery industry.</a:t>
            </a:r>
          </a:p>
          <a:p>
            <a:pPr marR="0" lvl="0">
              <a:lnSpc>
                <a:spcPct val="107000"/>
              </a:lnSpc>
              <a:spcBef>
                <a:spcPts val="0"/>
              </a:spcBef>
              <a:spcAft>
                <a:spcPts val="0"/>
              </a:spcAft>
            </a:pPr>
            <a:endParaRPr lang="en-US" sz="2500" dirty="0">
              <a:latin typeface="Arial" panose="020B0604020202020204" pitchFamily="34" charset="0"/>
              <a:ea typeface="Calibri" panose="020F0502020204030204" pitchFamily="34" charset="0"/>
              <a:cs typeface="Arial" panose="020B0604020202020204" pitchFamily="34" charset="0"/>
            </a:endParaRPr>
          </a:p>
          <a:p>
            <a:pPr marR="0" lvl="0">
              <a:lnSpc>
                <a:spcPct val="107000"/>
              </a:lnSpc>
              <a:spcBef>
                <a:spcPts val="0"/>
              </a:spcBef>
              <a:spcAft>
                <a:spcPts val="0"/>
              </a:spcAft>
            </a:pPr>
            <a:r>
              <a:rPr lang="en-US" sz="2500" b="1" u="sng" dirty="0">
                <a:latin typeface="Arial" panose="020B0604020202020204" pitchFamily="34" charset="0"/>
                <a:ea typeface="Calibri" panose="020F0502020204030204" pitchFamily="34" charset="0"/>
                <a:cs typeface="Arial" panose="020B0604020202020204" pitchFamily="34" charset="0"/>
              </a:rPr>
              <a:t>Why:</a:t>
            </a:r>
          </a:p>
          <a:p>
            <a:pPr marL="285750" indent="-285750">
              <a:buFont typeface="Arial" panose="020B0604020202020204" pitchFamily="34" charset="0"/>
              <a:buChar char="•"/>
            </a:pPr>
            <a:r>
              <a:rPr lang="en-US" sz="2500" dirty="0">
                <a:latin typeface="Arial" panose="020B0604020202020204" pitchFamily="34" charset="0"/>
                <a:cs typeface="Arial" panose="020B0604020202020204" pitchFamily="34" charset="0"/>
              </a:rPr>
              <a:t>FedEx Ground which is their US segment is one of the only areas which had revenue growth this past quarter  and we believe revenues will continue to grow headed into the holiday season</a:t>
            </a:r>
          </a:p>
          <a:p>
            <a:pPr marL="285750" indent="-285750">
              <a:buFont typeface="Arial" panose="020B0604020202020204" pitchFamily="34" charset="0"/>
              <a:buChar char="•"/>
            </a:pPr>
            <a:r>
              <a:rPr lang="en-US" sz="2500" dirty="0">
                <a:latin typeface="Arial" panose="020B0604020202020204" pitchFamily="34" charset="0"/>
                <a:cs typeface="Arial" panose="020B0604020202020204" pitchFamily="34" charset="0"/>
              </a:rPr>
              <a:t>As communicated in their most recent earnings call cost cutting initiatives have been a large part of their strategy this year with programs like DRIVE, One FedEx, and Network 2.0</a:t>
            </a:r>
          </a:p>
          <a:p>
            <a:pPr marL="457200" indent="-457200">
              <a:lnSpc>
                <a:spcPct val="107000"/>
              </a:lnSpc>
              <a:buFont typeface="Arial" panose="020B0604020202020204" pitchFamily="34" charset="0"/>
              <a:buChar char="•"/>
            </a:pPr>
            <a:endParaRPr lang="en-US" sz="2800" dirty="0">
              <a:latin typeface="Arial Narrow" panose="020B0606020202030204" pitchFamily="34" charset="0"/>
            </a:endParaRPr>
          </a:p>
        </p:txBody>
      </p:sp>
      <p:sp>
        <p:nvSpPr>
          <p:cNvPr id="6" name="TextBox 5">
            <a:extLst>
              <a:ext uri="{FF2B5EF4-FFF2-40B4-BE49-F238E27FC236}">
                <a16:creationId xmlns:a16="http://schemas.microsoft.com/office/drawing/2014/main" id="{AED3BD29-2507-6BD6-4171-1BA112E0F825}"/>
              </a:ext>
            </a:extLst>
          </p:cNvPr>
          <p:cNvSpPr txBox="1"/>
          <p:nvPr/>
        </p:nvSpPr>
        <p:spPr>
          <a:xfrm>
            <a:off x="718563" y="1768475"/>
            <a:ext cx="7772400" cy="2173159"/>
          </a:xfrm>
          <a:prstGeom prst="rect">
            <a:avLst/>
          </a:prstGeom>
          <a:noFill/>
        </p:spPr>
        <p:txBody>
          <a:bodyPr wrap="square" rtlCol="0">
            <a:spAutoFit/>
          </a:bodyPr>
          <a:lstStyle/>
          <a:p>
            <a:pPr marR="0" lvl="0">
              <a:lnSpc>
                <a:spcPct val="107000"/>
              </a:lnSpc>
              <a:spcBef>
                <a:spcPts val="0"/>
              </a:spcBef>
              <a:spcAft>
                <a:spcPts val="0"/>
              </a:spcAft>
            </a:pPr>
            <a:r>
              <a:rPr lang="en-US" sz="3200" b="1" dirty="0">
                <a:latin typeface="Arial" panose="020B0604020202020204" pitchFamily="34" charset="0"/>
                <a:cs typeface="Arial" panose="020B0604020202020204" pitchFamily="34" charset="0"/>
              </a:rPr>
              <a:t>Ticker:</a:t>
            </a:r>
            <a:r>
              <a:rPr lang="en-US" sz="3200" dirty="0">
                <a:latin typeface="Arial" panose="020B0604020202020204" pitchFamily="34" charset="0"/>
                <a:cs typeface="Arial" panose="020B0604020202020204" pitchFamily="34" charset="0"/>
              </a:rPr>
              <a:t> FDX</a:t>
            </a:r>
            <a:endParaRPr lang="en-US" sz="3200" dirty="0">
              <a:latin typeface="Arial" panose="020B0604020202020204" pitchFamily="34" charset="0"/>
              <a:ea typeface="Calibri" panose="020F0502020204030204" pitchFamily="34" charset="0"/>
              <a:cs typeface="Arial" panose="020B0604020202020204" pitchFamily="34" charset="0"/>
            </a:endParaRPr>
          </a:p>
          <a:p>
            <a:pPr marR="0" lvl="0">
              <a:lnSpc>
                <a:spcPct val="107000"/>
              </a:lnSpc>
              <a:spcBef>
                <a:spcPts val="0"/>
              </a:spcBef>
              <a:spcAft>
                <a:spcPts val="0"/>
              </a:spcAft>
            </a:pPr>
            <a:r>
              <a:rPr lang="en-US" sz="3200" b="1" dirty="0">
                <a:latin typeface="Arial" panose="020B0604020202020204" pitchFamily="34" charset="0"/>
                <a:cs typeface="Arial" panose="020B0604020202020204" pitchFamily="34" charset="0"/>
              </a:rPr>
              <a:t>Purchase Date: </a:t>
            </a:r>
            <a:r>
              <a:rPr lang="en-US" sz="3200" dirty="0">
                <a:latin typeface="Arial" panose="020B0604020202020204" pitchFamily="34" charset="0"/>
                <a:cs typeface="Arial" panose="020B0604020202020204" pitchFamily="34" charset="0"/>
              </a:rPr>
              <a:t>10/24/23</a:t>
            </a:r>
          </a:p>
          <a:p>
            <a:pPr marR="0" lvl="0">
              <a:lnSpc>
                <a:spcPct val="107000"/>
              </a:lnSpc>
              <a:spcBef>
                <a:spcPts val="0"/>
              </a:spcBef>
              <a:spcAft>
                <a:spcPts val="0"/>
              </a:spcAft>
            </a:pPr>
            <a:r>
              <a:rPr lang="en-US" sz="3200" b="1" dirty="0">
                <a:latin typeface="Arial" panose="020B0604020202020204" pitchFamily="34" charset="0"/>
                <a:cs typeface="Arial" panose="020B0604020202020204" pitchFamily="34" charset="0"/>
              </a:rPr>
              <a:t>Shares: </a:t>
            </a:r>
            <a:r>
              <a:rPr lang="en-US" sz="3200" dirty="0">
                <a:latin typeface="Arial" panose="020B0604020202020204" pitchFamily="34" charset="0"/>
                <a:cs typeface="Arial" panose="020B0604020202020204" pitchFamily="34" charset="0"/>
              </a:rPr>
              <a:t>80 </a:t>
            </a:r>
          </a:p>
          <a:p>
            <a:pPr marR="0" lvl="0">
              <a:lnSpc>
                <a:spcPct val="107000"/>
              </a:lnSpc>
              <a:spcBef>
                <a:spcPts val="0"/>
              </a:spcBef>
              <a:spcAft>
                <a:spcPts val="0"/>
              </a:spcAft>
            </a:pPr>
            <a:r>
              <a:rPr lang="en-US" sz="3200" b="1" dirty="0">
                <a:latin typeface="Arial" panose="020B0604020202020204" pitchFamily="34" charset="0"/>
                <a:cs typeface="Arial" panose="020B0604020202020204" pitchFamily="34" charset="0"/>
              </a:rPr>
              <a:t>Cost: </a:t>
            </a:r>
            <a:r>
              <a:rPr lang="en-US" sz="3200" dirty="0">
                <a:latin typeface="Arial" panose="020B0604020202020204" pitchFamily="34" charset="0"/>
                <a:cs typeface="Arial" panose="020B0604020202020204" pitchFamily="34" charset="0"/>
              </a:rPr>
              <a:t>$241.52</a:t>
            </a:r>
            <a:endParaRPr lang="en-US" sz="3200" dirty="0">
              <a:latin typeface="Arial" panose="020B0604020202020204" pitchFamily="34" charset="0"/>
              <a:ea typeface="Calibri" panose="020F050202020403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1A0B9FF8-447C-369E-0380-97789B2144CD}"/>
              </a:ext>
            </a:extLst>
          </p:cNvPr>
          <p:cNvPicPr>
            <a:picLocks noChangeAspect="1"/>
          </p:cNvPicPr>
          <p:nvPr/>
        </p:nvPicPr>
        <p:blipFill>
          <a:blip r:embed="rId2"/>
          <a:stretch>
            <a:fillRect/>
          </a:stretch>
        </p:blipFill>
        <p:spPr>
          <a:xfrm>
            <a:off x="718563" y="5862767"/>
            <a:ext cx="5374822" cy="3009900"/>
          </a:xfrm>
          <a:prstGeom prst="rect">
            <a:avLst/>
          </a:prstGeom>
        </p:spPr>
      </p:pic>
      <p:sp>
        <p:nvSpPr>
          <p:cNvPr id="3" name="TextBox 2">
            <a:extLst>
              <a:ext uri="{FF2B5EF4-FFF2-40B4-BE49-F238E27FC236}">
                <a16:creationId xmlns:a16="http://schemas.microsoft.com/office/drawing/2014/main" id="{AE261ADB-52EF-8D85-68B4-D329F6E343F7}"/>
              </a:ext>
            </a:extLst>
          </p:cNvPr>
          <p:cNvSpPr txBox="1"/>
          <p:nvPr/>
        </p:nvSpPr>
        <p:spPr>
          <a:xfrm>
            <a:off x="718563" y="428886"/>
            <a:ext cx="10059902" cy="802848"/>
          </a:xfrm>
          <a:prstGeom prst="rect">
            <a:avLst/>
          </a:prstGeom>
          <a:noFill/>
        </p:spPr>
        <p:txBody>
          <a:bodyPr wrap="square">
            <a:spAutoFit/>
          </a:bodyPr>
          <a:lstStyle/>
          <a:p>
            <a:r>
              <a:rPr lang="en-US" sz="4617" b="1" dirty="0">
                <a:solidFill>
                  <a:srgbClr val="00B485"/>
                </a:solidFill>
                <a:latin typeface="Arial Black" panose="020B0A04020102020204" pitchFamily="34" charset="0"/>
              </a:rPr>
              <a:t>FEDEX</a:t>
            </a:r>
            <a:endParaRPr lang="en-US" sz="4617" dirty="0">
              <a:solidFill>
                <a:srgbClr val="00B485"/>
              </a:solidFill>
              <a:latin typeface="Arial Black" panose="020B0A04020102020204" pitchFamily="34" charset="0"/>
            </a:endParaRPr>
          </a:p>
        </p:txBody>
      </p:sp>
    </p:spTree>
    <p:extLst>
      <p:ext uri="{BB962C8B-B14F-4D97-AF65-F5344CB8AC3E}">
        <p14:creationId xmlns:p14="http://schemas.microsoft.com/office/powerpoint/2010/main" val="97373166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0641275-42F7-0587-61B9-6424F6405E84}"/>
              </a:ext>
            </a:extLst>
          </p:cNvPr>
          <p:cNvSpPr txBox="1"/>
          <p:nvPr/>
        </p:nvSpPr>
        <p:spPr>
          <a:xfrm>
            <a:off x="718563" y="1779149"/>
            <a:ext cx="5931310" cy="2062103"/>
          </a:xfrm>
          <a:prstGeom prst="rect">
            <a:avLst/>
          </a:prstGeom>
          <a:noFill/>
        </p:spPr>
        <p:txBody>
          <a:bodyPr wrap="square" rtlCol="0">
            <a:spAutoFit/>
          </a:bodyPr>
          <a:lstStyle/>
          <a:p>
            <a:r>
              <a:rPr lang="en-US" sz="3200" b="1" dirty="0">
                <a:latin typeface="Arial "/>
              </a:rPr>
              <a:t>Ticker: </a:t>
            </a:r>
            <a:r>
              <a:rPr lang="en-US" sz="3200" dirty="0">
                <a:latin typeface="Arial "/>
              </a:rPr>
              <a:t>FIVE</a:t>
            </a:r>
          </a:p>
          <a:p>
            <a:r>
              <a:rPr lang="en-US" sz="3200" b="1" dirty="0">
                <a:latin typeface="Arial "/>
              </a:rPr>
              <a:t>Purchase Date: </a:t>
            </a:r>
            <a:r>
              <a:rPr lang="en-US" sz="3200" dirty="0">
                <a:latin typeface="Arial "/>
              </a:rPr>
              <a:t>10/31/2023</a:t>
            </a:r>
            <a:endParaRPr lang="en-US" sz="3200" b="1" dirty="0">
              <a:latin typeface="Arial "/>
            </a:endParaRPr>
          </a:p>
          <a:p>
            <a:r>
              <a:rPr lang="en-US" sz="3200" b="1" dirty="0">
                <a:latin typeface="Arial "/>
              </a:rPr>
              <a:t>Shares: </a:t>
            </a:r>
            <a:r>
              <a:rPr lang="en-US" sz="3200" dirty="0">
                <a:latin typeface="Arial "/>
              </a:rPr>
              <a:t>90</a:t>
            </a:r>
            <a:endParaRPr lang="en-US" sz="3200" b="1" dirty="0">
              <a:latin typeface="Arial "/>
            </a:endParaRPr>
          </a:p>
          <a:p>
            <a:r>
              <a:rPr lang="en-US" sz="3200" b="1" dirty="0">
                <a:latin typeface="Arial "/>
              </a:rPr>
              <a:t>Cost: </a:t>
            </a:r>
            <a:r>
              <a:rPr lang="en-US" sz="3200" dirty="0">
                <a:latin typeface="Arial "/>
              </a:rPr>
              <a:t>174.26</a:t>
            </a:r>
            <a:endParaRPr lang="en-US" sz="3200" b="1" dirty="0">
              <a:latin typeface="Arial "/>
            </a:endParaRPr>
          </a:p>
        </p:txBody>
      </p:sp>
      <p:pic>
        <p:nvPicPr>
          <p:cNvPr id="2" name="Picture 1">
            <a:extLst>
              <a:ext uri="{FF2B5EF4-FFF2-40B4-BE49-F238E27FC236}">
                <a16:creationId xmlns:a16="http://schemas.microsoft.com/office/drawing/2014/main" id="{D2547E71-63E4-05DE-84EA-22C30E12839C}"/>
              </a:ext>
            </a:extLst>
          </p:cNvPr>
          <p:cNvPicPr>
            <a:picLocks noChangeAspect="1"/>
          </p:cNvPicPr>
          <p:nvPr/>
        </p:nvPicPr>
        <p:blipFill>
          <a:blip r:embed="rId2"/>
          <a:stretch>
            <a:fillRect/>
          </a:stretch>
        </p:blipFill>
        <p:spPr>
          <a:xfrm>
            <a:off x="718563" y="5623519"/>
            <a:ext cx="3276600" cy="2942951"/>
          </a:xfrm>
          <a:prstGeom prst="rect">
            <a:avLst/>
          </a:prstGeom>
        </p:spPr>
      </p:pic>
      <p:sp>
        <p:nvSpPr>
          <p:cNvPr id="5" name="TextBox 4">
            <a:extLst>
              <a:ext uri="{FF2B5EF4-FFF2-40B4-BE49-F238E27FC236}">
                <a16:creationId xmlns:a16="http://schemas.microsoft.com/office/drawing/2014/main" id="{466DB096-932E-0F65-3969-6CE7B117EF2C}"/>
              </a:ext>
            </a:extLst>
          </p:cNvPr>
          <p:cNvSpPr txBox="1"/>
          <p:nvPr/>
        </p:nvSpPr>
        <p:spPr>
          <a:xfrm>
            <a:off x="6388100" y="1779149"/>
            <a:ext cx="13716000" cy="6309420"/>
          </a:xfrm>
          <a:prstGeom prst="rect">
            <a:avLst/>
          </a:prstGeom>
          <a:noFill/>
        </p:spPr>
        <p:txBody>
          <a:bodyPr wrap="square">
            <a:spAutoFit/>
          </a:bodyPr>
          <a:lstStyle/>
          <a:p>
            <a:r>
              <a:rPr lang="en-US" sz="2500" b="1" u="sng" dirty="0">
                <a:latin typeface="Arial "/>
              </a:rPr>
              <a:t>Overview:</a:t>
            </a:r>
          </a:p>
          <a:p>
            <a:pPr marL="285750" indent="-285750">
              <a:buFont typeface="Arial" panose="020B0604020202020204" pitchFamily="34" charset="0"/>
              <a:buChar char="•"/>
            </a:pPr>
            <a:r>
              <a:rPr lang="en-US" sz="2500" dirty="0">
                <a:latin typeface="Arial "/>
              </a:rPr>
              <a:t>Discounted retailer selling items mostly 5 dollars and below</a:t>
            </a:r>
          </a:p>
          <a:p>
            <a:pPr marL="285750" indent="-285750">
              <a:buFont typeface="Arial" panose="020B0604020202020204" pitchFamily="34" charset="0"/>
              <a:buChar char="•"/>
            </a:pPr>
            <a:r>
              <a:rPr lang="en-US" sz="2500" dirty="0">
                <a:latin typeface="Arial "/>
              </a:rPr>
              <a:t>Operates through segments: leisure, fashion and home, and party and snack</a:t>
            </a:r>
          </a:p>
          <a:p>
            <a:endParaRPr lang="en-US" sz="2500" b="1" u="sng" dirty="0">
              <a:latin typeface="Arial "/>
            </a:endParaRPr>
          </a:p>
          <a:p>
            <a:r>
              <a:rPr lang="en-US" sz="2500" b="1" u="sng" dirty="0">
                <a:latin typeface="Arial "/>
              </a:rPr>
              <a:t>Why:</a:t>
            </a:r>
          </a:p>
          <a:p>
            <a:pPr marL="285750" indent="-285750">
              <a:buFont typeface="Arial" panose="020B0604020202020204" pitchFamily="34" charset="0"/>
              <a:buChar char="•"/>
            </a:pPr>
            <a:r>
              <a:rPr lang="en-US" sz="2500" dirty="0">
                <a:latin typeface="Arial "/>
              </a:rPr>
              <a:t>Bargain stores tend to thrive in a pessimistic market environment, as they are the more affordable alternative.</a:t>
            </a:r>
          </a:p>
          <a:p>
            <a:pPr marL="285750" indent="-285750">
              <a:buFont typeface="Arial" panose="020B0604020202020204" pitchFamily="34" charset="0"/>
              <a:buChar char="•"/>
            </a:pPr>
            <a:r>
              <a:rPr lang="en-US" sz="2500" dirty="0">
                <a:latin typeface="Arial "/>
              </a:rPr>
              <a:t>Revenue has seen an increase to $90 million compared to the previous year.</a:t>
            </a:r>
          </a:p>
          <a:p>
            <a:pPr marL="285750" indent="-285750">
              <a:buFont typeface="Arial" panose="020B0604020202020204" pitchFamily="34" charset="0"/>
              <a:buChar char="•"/>
            </a:pPr>
            <a:r>
              <a:rPr lang="en-US" sz="2500" dirty="0">
                <a:latin typeface="Arial "/>
              </a:rPr>
              <a:t>The gross profit margin has improved from 34.2% to 34.9%</a:t>
            </a:r>
          </a:p>
          <a:p>
            <a:pPr marL="285750" indent="-285750">
              <a:buFont typeface="Arial" panose="020B0604020202020204" pitchFamily="34" charset="0"/>
              <a:buChar char="•"/>
            </a:pPr>
            <a:r>
              <a:rPr lang="en-US" sz="2500" dirty="0">
                <a:latin typeface="Arial "/>
              </a:rPr>
              <a:t>Five Below has held up better than its peers in the retail sector, bouncing sharply off its lows and seeing much less relative downside in Q3</a:t>
            </a:r>
          </a:p>
          <a:p>
            <a:pPr marL="285750" indent="-285750">
              <a:buFont typeface="Arial" panose="020B0604020202020204" pitchFamily="34" charset="0"/>
              <a:buChar char="•"/>
            </a:pPr>
            <a:endParaRPr lang="en-US" dirty="0">
              <a:latin typeface="Arial "/>
            </a:endParaRPr>
          </a:p>
          <a:p>
            <a:pPr marL="285750" indent="-285750">
              <a:buFont typeface="Arial" panose="020B0604020202020204" pitchFamily="34" charset="0"/>
              <a:buChar char="•"/>
            </a:pPr>
            <a:endParaRPr lang="en-US" dirty="0">
              <a:latin typeface="Arial "/>
            </a:endParaRPr>
          </a:p>
          <a:p>
            <a:pPr marL="285750" indent="-285750">
              <a:buFont typeface="Arial" panose="020B0604020202020204" pitchFamily="34" charset="0"/>
              <a:buChar char="•"/>
            </a:pPr>
            <a:endParaRPr lang="en-US" dirty="0"/>
          </a:p>
        </p:txBody>
      </p:sp>
      <p:sp>
        <p:nvSpPr>
          <p:cNvPr id="4" name="TextBox 3">
            <a:extLst>
              <a:ext uri="{FF2B5EF4-FFF2-40B4-BE49-F238E27FC236}">
                <a16:creationId xmlns:a16="http://schemas.microsoft.com/office/drawing/2014/main" id="{D9AF9E12-6EB9-EB65-47B7-E1C5C946BEFE}"/>
              </a:ext>
            </a:extLst>
          </p:cNvPr>
          <p:cNvSpPr txBox="1"/>
          <p:nvPr/>
        </p:nvSpPr>
        <p:spPr>
          <a:xfrm>
            <a:off x="718563" y="428886"/>
            <a:ext cx="10059902" cy="802848"/>
          </a:xfrm>
          <a:prstGeom prst="rect">
            <a:avLst/>
          </a:prstGeom>
          <a:noFill/>
        </p:spPr>
        <p:txBody>
          <a:bodyPr wrap="square">
            <a:spAutoFit/>
          </a:bodyPr>
          <a:lstStyle/>
          <a:p>
            <a:r>
              <a:rPr lang="en-US" sz="4617" b="1" dirty="0">
                <a:solidFill>
                  <a:srgbClr val="00B485"/>
                </a:solidFill>
                <a:latin typeface="Arial Black" panose="020B0A04020102020204" pitchFamily="34" charset="0"/>
              </a:rPr>
              <a:t>FIVE BELOW</a:t>
            </a:r>
            <a:endParaRPr lang="en-US" sz="4617" dirty="0">
              <a:solidFill>
                <a:srgbClr val="00B485"/>
              </a:solidFill>
              <a:latin typeface="Arial Black" panose="020B0A04020102020204" pitchFamily="34" charset="0"/>
            </a:endParaRPr>
          </a:p>
        </p:txBody>
      </p:sp>
    </p:spTree>
    <p:extLst>
      <p:ext uri="{BB962C8B-B14F-4D97-AF65-F5344CB8AC3E}">
        <p14:creationId xmlns:p14="http://schemas.microsoft.com/office/powerpoint/2010/main" val="2712323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ounded Rectangle 13">
            <a:extLst>
              <a:ext uri="{FF2B5EF4-FFF2-40B4-BE49-F238E27FC236}">
                <a16:creationId xmlns:a16="http://schemas.microsoft.com/office/drawing/2014/main" id="{CED16ECC-7DA8-B5F0-6A8C-7A0C49A74742}"/>
              </a:ext>
            </a:extLst>
          </p:cNvPr>
          <p:cNvSpPr/>
          <p:nvPr/>
        </p:nvSpPr>
        <p:spPr>
          <a:xfrm>
            <a:off x="6491560" y="7760414"/>
            <a:ext cx="7065308" cy="1323261"/>
          </a:xfrm>
          <a:prstGeom prst="roundRect">
            <a:avLst/>
          </a:prstGeom>
          <a:solidFill>
            <a:schemeClr val="bg1">
              <a:lumMod val="95000"/>
            </a:schemeClr>
          </a:solidFill>
          <a:ln>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968">
              <a:ln>
                <a:solidFill>
                  <a:schemeClr val="bg1">
                    <a:lumMod val="65000"/>
                  </a:schemeClr>
                </a:solidFill>
              </a:ln>
            </a:endParaRPr>
          </a:p>
        </p:txBody>
      </p:sp>
      <p:sp>
        <p:nvSpPr>
          <p:cNvPr id="6" name="TextBox 5">
            <a:extLst>
              <a:ext uri="{FF2B5EF4-FFF2-40B4-BE49-F238E27FC236}">
                <a16:creationId xmlns:a16="http://schemas.microsoft.com/office/drawing/2014/main" id="{1873ADE2-B6B9-70C3-B7E8-C02B8C9E85D6}"/>
              </a:ext>
            </a:extLst>
          </p:cNvPr>
          <p:cNvSpPr txBox="1"/>
          <p:nvPr/>
        </p:nvSpPr>
        <p:spPr>
          <a:xfrm>
            <a:off x="1319331" y="5501147"/>
            <a:ext cx="17009953" cy="1919243"/>
          </a:xfrm>
          <a:prstGeom prst="rect">
            <a:avLst/>
          </a:prstGeom>
          <a:noFill/>
        </p:spPr>
        <p:txBody>
          <a:bodyPr wrap="square">
            <a:spAutoFit/>
          </a:bodyPr>
          <a:lstStyle/>
          <a:p>
            <a:endParaRPr lang="en-US" sz="2968" dirty="0">
              <a:latin typeface="Arial" panose="020B0604020202020204" pitchFamily="34" charset="0"/>
            </a:endParaRPr>
          </a:p>
          <a:p>
            <a:pPr marL="471202" indent="-471202" algn="ctr">
              <a:buFont typeface="Courier New" panose="02070309020205020404" pitchFamily="49" charset="0"/>
              <a:buChar char="o"/>
            </a:pPr>
            <a:r>
              <a:rPr lang="en-US" sz="2968" dirty="0">
                <a:latin typeface="Arial" panose="020B0604020202020204" pitchFamily="34" charset="0"/>
              </a:rPr>
              <a:t>Managed by 15 students </a:t>
            </a:r>
          </a:p>
          <a:p>
            <a:pPr marL="471202" indent="-471202" algn="ctr">
              <a:buFont typeface="Courier New" panose="02070309020205020404" pitchFamily="49" charset="0"/>
              <a:buChar char="o"/>
            </a:pPr>
            <a:r>
              <a:rPr lang="en-US" sz="2968" dirty="0">
                <a:latin typeface="Arial" panose="020B0604020202020204" pitchFamily="34" charset="0"/>
              </a:rPr>
              <a:t>September 19, 2023 </a:t>
            </a:r>
            <a:r>
              <a:rPr lang="en-US" sz="2968" dirty="0">
                <a:latin typeface="Arial" panose="020B0604020202020204" pitchFamily="34" charset="0"/>
                <a:sym typeface="Wingdings" pitchFamily="2" charset="2"/>
              </a:rPr>
              <a:t></a:t>
            </a:r>
            <a:r>
              <a:rPr lang="en-US" sz="2968" dirty="0">
                <a:latin typeface="Arial" panose="020B0604020202020204" pitchFamily="34" charset="0"/>
              </a:rPr>
              <a:t> December 13, 2023</a:t>
            </a:r>
          </a:p>
          <a:p>
            <a:pPr marL="471202" indent="-471202" algn="ctr">
              <a:buFont typeface="Courier New" panose="02070309020205020404" pitchFamily="49" charset="0"/>
              <a:buChar char="o"/>
            </a:pPr>
            <a:r>
              <a:rPr lang="en-US" sz="2968" dirty="0">
                <a:latin typeface="Arial" panose="020B0604020202020204" pitchFamily="34" charset="0"/>
              </a:rPr>
              <a:t>Beginning assets: $508,135  </a:t>
            </a:r>
            <a:r>
              <a:rPr lang="en-US" sz="2968" dirty="0">
                <a:latin typeface="Arial" panose="020B0604020202020204" pitchFamily="34" charset="0"/>
                <a:sym typeface="Wingdings" pitchFamily="2" charset="2"/>
              </a:rPr>
              <a:t> </a:t>
            </a:r>
            <a:r>
              <a:rPr lang="en-US" sz="2968" dirty="0">
                <a:latin typeface="Arial" panose="020B0604020202020204" pitchFamily="34" charset="0"/>
              </a:rPr>
              <a:t>Ending Assets $533,465 (increase of $25,330).</a:t>
            </a:r>
          </a:p>
        </p:txBody>
      </p:sp>
      <p:sp>
        <p:nvSpPr>
          <p:cNvPr id="8" name="TextBox 7">
            <a:extLst>
              <a:ext uri="{FF2B5EF4-FFF2-40B4-BE49-F238E27FC236}">
                <a16:creationId xmlns:a16="http://schemas.microsoft.com/office/drawing/2014/main" id="{82C2E477-740A-BB4A-B86B-0934D5A3DCBA}"/>
              </a:ext>
            </a:extLst>
          </p:cNvPr>
          <p:cNvSpPr txBox="1"/>
          <p:nvPr/>
        </p:nvSpPr>
        <p:spPr>
          <a:xfrm>
            <a:off x="730343" y="1481055"/>
            <a:ext cx="18587741" cy="3289427"/>
          </a:xfrm>
          <a:prstGeom prst="rect">
            <a:avLst/>
          </a:prstGeom>
          <a:noFill/>
        </p:spPr>
        <p:txBody>
          <a:bodyPr wrap="square">
            <a:spAutoFit/>
          </a:bodyPr>
          <a:lstStyle/>
          <a:p>
            <a:pPr algn="ctr"/>
            <a:r>
              <a:rPr lang="en-US" sz="2968" dirty="0">
                <a:latin typeface="Arial" panose="020B0604020202020204" pitchFamily="34" charset="0"/>
                <a:cs typeface="Arial" panose="020B0604020202020204" pitchFamily="34" charset="0"/>
              </a:rPr>
              <a:t>The </a:t>
            </a:r>
            <a:r>
              <a:rPr lang="en-US" sz="2968" dirty="0" err="1">
                <a:latin typeface="Arial" panose="020B0604020202020204" pitchFamily="34" charset="0"/>
                <a:cs typeface="Arial" panose="020B0604020202020204" pitchFamily="34" charset="0"/>
              </a:rPr>
              <a:t>Sellinger</a:t>
            </a:r>
            <a:r>
              <a:rPr lang="en-US" sz="2968" dirty="0">
                <a:latin typeface="Arial" panose="020B0604020202020204" pitchFamily="34" charset="0"/>
                <a:cs typeface="Arial" panose="020B0604020202020204" pitchFamily="34" charset="0"/>
              </a:rPr>
              <a:t> Applied Portfolio Fund, known as the "SAP Fund," is a student-managed initiative at Loyola University designed to offer hands-on experience in portfolio management. The SAP Fund receives annual funding of up to $500,000 from the University, contributing to the University's endowment. The fund operates on an annual cycle, with all investments liquidated at the end of each course. Students, as a class, actively engage in decision-making processes related to stock selection and trading, gaining practical insights into portfolio management processes such as valuation, diversification, optimization, and risk management. </a:t>
            </a:r>
          </a:p>
          <a:p>
            <a:endParaRPr lang="en-US" sz="2968" dirty="0"/>
          </a:p>
        </p:txBody>
      </p:sp>
      <p:grpSp>
        <p:nvGrpSpPr>
          <p:cNvPr id="4" name="Group 3">
            <a:extLst>
              <a:ext uri="{FF2B5EF4-FFF2-40B4-BE49-F238E27FC236}">
                <a16:creationId xmlns:a16="http://schemas.microsoft.com/office/drawing/2014/main" id="{3A1DAF3F-3DDB-2377-41D7-108581ACEDAB}"/>
              </a:ext>
            </a:extLst>
          </p:cNvPr>
          <p:cNvGrpSpPr/>
          <p:nvPr/>
        </p:nvGrpSpPr>
        <p:grpSpPr>
          <a:xfrm>
            <a:off x="6491560" y="4651451"/>
            <a:ext cx="7065308" cy="968727"/>
            <a:chOff x="6491560" y="4866038"/>
            <a:chExt cx="7065308" cy="968727"/>
          </a:xfrm>
        </p:grpSpPr>
        <p:sp>
          <p:nvSpPr>
            <p:cNvPr id="13" name="Rounded Rectangle 12">
              <a:extLst>
                <a:ext uri="{FF2B5EF4-FFF2-40B4-BE49-F238E27FC236}">
                  <a16:creationId xmlns:a16="http://schemas.microsoft.com/office/drawing/2014/main" id="{093D86C1-22DA-48A8-0E3F-42D9D8A9B71F}"/>
                </a:ext>
              </a:extLst>
            </p:cNvPr>
            <p:cNvSpPr/>
            <p:nvPr/>
          </p:nvSpPr>
          <p:spPr>
            <a:xfrm>
              <a:off x="6491560" y="4866038"/>
              <a:ext cx="7065308" cy="968727"/>
            </a:xfrm>
            <a:prstGeom prst="roundRect">
              <a:avLst/>
            </a:prstGeom>
            <a:solidFill>
              <a:srgbClr val="00B485"/>
            </a:solidFill>
            <a:ln>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968">
                <a:ln>
                  <a:solidFill>
                    <a:schemeClr val="bg1">
                      <a:lumMod val="65000"/>
                    </a:schemeClr>
                  </a:solidFill>
                </a:ln>
              </a:endParaRPr>
            </a:p>
          </p:txBody>
        </p:sp>
        <p:sp>
          <p:nvSpPr>
            <p:cNvPr id="9" name="TextBox 8">
              <a:extLst>
                <a:ext uri="{FF2B5EF4-FFF2-40B4-BE49-F238E27FC236}">
                  <a16:creationId xmlns:a16="http://schemas.microsoft.com/office/drawing/2014/main" id="{4CB0A6AF-30E1-1B5D-AAA4-D15C5B640129}"/>
                </a:ext>
              </a:extLst>
            </p:cNvPr>
            <p:cNvSpPr txBox="1"/>
            <p:nvPr/>
          </p:nvSpPr>
          <p:spPr>
            <a:xfrm>
              <a:off x="8817193" y="5075871"/>
              <a:ext cx="2414042" cy="549061"/>
            </a:xfrm>
            <a:prstGeom prst="rect">
              <a:avLst/>
            </a:prstGeom>
            <a:noFill/>
          </p:spPr>
          <p:txBody>
            <a:bodyPr wrap="square">
              <a:spAutoFit/>
            </a:bodyPr>
            <a:lstStyle/>
            <a:p>
              <a:pPr algn="ctr"/>
              <a:r>
                <a:rPr lang="en-US" sz="2968" dirty="0">
                  <a:latin typeface="Arial" panose="020B0604020202020204" pitchFamily="34" charset="0"/>
                </a:rPr>
                <a:t>SAP Fund </a:t>
              </a:r>
            </a:p>
          </p:txBody>
        </p:sp>
      </p:grpSp>
      <p:sp>
        <p:nvSpPr>
          <p:cNvPr id="11" name="TextBox 10">
            <a:extLst>
              <a:ext uri="{FF2B5EF4-FFF2-40B4-BE49-F238E27FC236}">
                <a16:creationId xmlns:a16="http://schemas.microsoft.com/office/drawing/2014/main" id="{385D4981-D10D-9351-F6AC-90F912F0F578}"/>
              </a:ext>
            </a:extLst>
          </p:cNvPr>
          <p:cNvSpPr txBox="1"/>
          <p:nvPr/>
        </p:nvSpPr>
        <p:spPr>
          <a:xfrm>
            <a:off x="7355298" y="7889160"/>
            <a:ext cx="5393504" cy="1005788"/>
          </a:xfrm>
          <a:prstGeom prst="rect">
            <a:avLst/>
          </a:prstGeom>
          <a:noFill/>
        </p:spPr>
        <p:txBody>
          <a:bodyPr wrap="square">
            <a:spAutoFit/>
          </a:bodyPr>
          <a:lstStyle/>
          <a:p>
            <a:pPr algn="ctr"/>
            <a:r>
              <a:rPr lang="en-US" sz="2968" dirty="0">
                <a:latin typeface="Arial" panose="020B0604020202020204" pitchFamily="34" charset="0"/>
              </a:rPr>
              <a:t>S&amp;P 500 ETF Return: 4.52%</a:t>
            </a:r>
          </a:p>
          <a:p>
            <a:pPr algn="ctr"/>
            <a:r>
              <a:rPr lang="en-US" sz="2968" dirty="0">
                <a:latin typeface="Arial" panose="020B0604020202020204" pitchFamily="34" charset="0"/>
              </a:rPr>
              <a:t>SAP Fund Return: 4.98%</a:t>
            </a:r>
          </a:p>
        </p:txBody>
      </p:sp>
      <p:sp>
        <p:nvSpPr>
          <p:cNvPr id="7" name="TextBox 6">
            <a:extLst>
              <a:ext uri="{FF2B5EF4-FFF2-40B4-BE49-F238E27FC236}">
                <a16:creationId xmlns:a16="http://schemas.microsoft.com/office/drawing/2014/main" id="{3B37AB49-0F14-8748-E100-4E41657D1EF3}"/>
              </a:ext>
            </a:extLst>
          </p:cNvPr>
          <p:cNvSpPr txBox="1"/>
          <p:nvPr/>
        </p:nvSpPr>
        <p:spPr>
          <a:xfrm>
            <a:off x="870962" y="581286"/>
            <a:ext cx="10933687" cy="802848"/>
          </a:xfrm>
          <a:prstGeom prst="rect">
            <a:avLst/>
          </a:prstGeom>
          <a:noFill/>
        </p:spPr>
        <p:txBody>
          <a:bodyPr wrap="square">
            <a:spAutoFit/>
          </a:bodyPr>
          <a:lstStyle/>
          <a:p>
            <a:r>
              <a:rPr lang="en-US" sz="4617" dirty="0">
                <a:solidFill>
                  <a:srgbClr val="00B485"/>
                </a:solidFill>
                <a:latin typeface="Arial Black" panose="020B0A04020102020204" pitchFamily="34" charset="0"/>
              </a:rPr>
              <a:t>BACKGROUND</a:t>
            </a:r>
          </a:p>
        </p:txBody>
      </p:sp>
    </p:spTree>
    <p:extLst>
      <p:ext uri="{BB962C8B-B14F-4D97-AF65-F5344CB8AC3E}">
        <p14:creationId xmlns:p14="http://schemas.microsoft.com/office/powerpoint/2010/main" val="204200881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C74207F-8076-8A1A-7CF9-149278837486}"/>
              </a:ext>
            </a:extLst>
          </p:cNvPr>
          <p:cNvSpPr txBox="1"/>
          <p:nvPr/>
        </p:nvSpPr>
        <p:spPr>
          <a:xfrm>
            <a:off x="718563" y="2098838"/>
            <a:ext cx="10046368" cy="2062103"/>
          </a:xfrm>
          <a:prstGeom prst="rect">
            <a:avLst/>
          </a:prstGeom>
          <a:noFill/>
        </p:spPr>
        <p:txBody>
          <a:bodyPr wrap="square">
            <a:spAutoFit/>
          </a:bodyPr>
          <a:lstStyle/>
          <a:p>
            <a:r>
              <a:rPr lang="en-US" sz="3200" b="1" dirty="0">
                <a:effectLst/>
                <a:latin typeface="Arial" panose="020B0604020202020204" pitchFamily="34" charset="0"/>
              </a:rPr>
              <a:t>Ticker: </a:t>
            </a:r>
            <a:r>
              <a:rPr lang="en-US" sz="3200" dirty="0">
                <a:effectLst/>
                <a:latin typeface="Arial" panose="020B0604020202020204" pitchFamily="34" charset="0"/>
              </a:rPr>
              <a:t>JPM</a:t>
            </a:r>
            <a:br>
              <a:rPr lang="en-US" sz="3200" dirty="0">
                <a:effectLst/>
                <a:latin typeface="ArialMT"/>
              </a:rPr>
            </a:br>
            <a:r>
              <a:rPr lang="en-US" sz="3200" b="1" dirty="0">
                <a:effectLst/>
                <a:latin typeface="Arial" panose="020B0604020202020204" pitchFamily="34" charset="0"/>
              </a:rPr>
              <a:t>Purchase Date: </a:t>
            </a:r>
            <a:r>
              <a:rPr lang="en-US" sz="3200" dirty="0">
                <a:effectLst/>
                <a:latin typeface="Arial" panose="020B0604020202020204" pitchFamily="34" charset="0"/>
              </a:rPr>
              <a:t>10</a:t>
            </a:r>
            <a:r>
              <a:rPr lang="en-US" sz="3200" dirty="0">
                <a:effectLst/>
                <a:latin typeface="ArialMT"/>
              </a:rPr>
              <a:t>/10/2023 </a:t>
            </a:r>
          </a:p>
          <a:p>
            <a:r>
              <a:rPr lang="en-US" sz="3200" b="1" dirty="0">
                <a:effectLst/>
                <a:latin typeface="Arial" panose="020B0604020202020204" pitchFamily="34" charset="0"/>
              </a:rPr>
              <a:t>Shares: </a:t>
            </a:r>
            <a:r>
              <a:rPr lang="en-US" sz="3200" dirty="0">
                <a:effectLst/>
                <a:latin typeface="Arial" panose="020B0604020202020204" pitchFamily="34" charset="0"/>
              </a:rPr>
              <a:t>135</a:t>
            </a:r>
            <a:br>
              <a:rPr lang="en-US" sz="3200" dirty="0">
                <a:effectLst/>
                <a:latin typeface="ArialMT"/>
              </a:rPr>
            </a:br>
            <a:r>
              <a:rPr lang="en-US" sz="3200" b="1" dirty="0">
                <a:effectLst/>
                <a:latin typeface="Arial" panose="020B0604020202020204" pitchFamily="34" charset="0"/>
              </a:rPr>
              <a:t>Cost: </a:t>
            </a:r>
            <a:r>
              <a:rPr lang="en-US" sz="3200" dirty="0">
                <a:effectLst/>
                <a:latin typeface="ArialMT"/>
              </a:rPr>
              <a:t>$145.76</a:t>
            </a:r>
            <a:endParaRPr lang="en-US" sz="3200" dirty="0">
              <a:effectLst/>
            </a:endParaRPr>
          </a:p>
        </p:txBody>
      </p:sp>
      <p:pic>
        <p:nvPicPr>
          <p:cNvPr id="3" name="Picture 2" descr="A blue and white logo&#10;&#10;Description automatically generated">
            <a:extLst>
              <a:ext uri="{FF2B5EF4-FFF2-40B4-BE49-F238E27FC236}">
                <a16:creationId xmlns:a16="http://schemas.microsoft.com/office/drawing/2014/main" id="{AB39108C-33FC-6AD0-5C99-FFF81D14FEE6}"/>
              </a:ext>
            </a:extLst>
          </p:cNvPr>
          <p:cNvPicPr>
            <a:picLocks noChangeAspect="1"/>
          </p:cNvPicPr>
          <p:nvPr/>
        </p:nvPicPr>
        <p:blipFill>
          <a:blip r:embed="rId2"/>
          <a:stretch>
            <a:fillRect/>
          </a:stretch>
        </p:blipFill>
        <p:spPr>
          <a:xfrm>
            <a:off x="718563" y="5959475"/>
            <a:ext cx="3408046" cy="3408046"/>
          </a:xfrm>
          <a:prstGeom prst="rect">
            <a:avLst/>
          </a:prstGeom>
        </p:spPr>
      </p:pic>
      <p:sp>
        <p:nvSpPr>
          <p:cNvPr id="4" name="TextBox 3">
            <a:extLst>
              <a:ext uri="{FF2B5EF4-FFF2-40B4-BE49-F238E27FC236}">
                <a16:creationId xmlns:a16="http://schemas.microsoft.com/office/drawing/2014/main" id="{044B634B-415A-83B7-AFDD-B29A9DCFC4A0}"/>
              </a:ext>
            </a:extLst>
          </p:cNvPr>
          <p:cNvSpPr txBox="1"/>
          <p:nvPr/>
        </p:nvSpPr>
        <p:spPr>
          <a:xfrm>
            <a:off x="5462387" y="4731345"/>
            <a:ext cx="9671584" cy="477054"/>
          </a:xfrm>
          <a:prstGeom prst="rect">
            <a:avLst/>
          </a:prstGeom>
          <a:noFill/>
        </p:spPr>
        <p:txBody>
          <a:bodyPr wrap="square">
            <a:spAutoFit/>
          </a:bodyPr>
          <a:lstStyle/>
          <a:p>
            <a:endParaRPr lang="en-US" sz="2500" dirty="0">
              <a:latin typeface="Arial" panose="020B0604020202020204" pitchFamily="34" charset="0"/>
            </a:endParaRPr>
          </a:p>
        </p:txBody>
      </p:sp>
      <p:pic>
        <p:nvPicPr>
          <p:cNvPr id="5" name="Picture 4" descr="A puzzle pieces with white text&#10;&#10;Description automatically generated">
            <a:extLst>
              <a:ext uri="{FF2B5EF4-FFF2-40B4-BE49-F238E27FC236}">
                <a16:creationId xmlns:a16="http://schemas.microsoft.com/office/drawing/2014/main" id="{EAF84A01-855C-BDF1-452C-7AF9D91057C4}"/>
              </a:ext>
            </a:extLst>
          </p:cNvPr>
          <p:cNvPicPr>
            <a:picLocks noChangeAspect="1"/>
          </p:cNvPicPr>
          <p:nvPr/>
        </p:nvPicPr>
        <p:blipFill>
          <a:blip r:embed="rId3"/>
          <a:stretch>
            <a:fillRect/>
          </a:stretch>
        </p:blipFill>
        <p:spPr>
          <a:xfrm>
            <a:off x="13709650" y="5654675"/>
            <a:ext cx="3753682" cy="3965154"/>
          </a:xfrm>
          <a:prstGeom prst="rect">
            <a:avLst/>
          </a:prstGeom>
        </p:spPr>
      </p:pic>
      <p:sp>
        <p:nvSpPr>
          <p:cNvPr id="6" name="TextBox 5">
            <a:extLst>
              <a:ext uri="{FF2B5EF4-FFF2-40B4-BE49-F238E27FC236}">
                <a16:creationId xmlns:a16="http://schemas.microsoft.com/office/drawing/2014/main" id="{B756D44D-28AE-0C3A-9966-DD5AE5B5D1DE}"/>
              </a:ext>
            </a:extLst>
          </p:cNvPr>
          <p:cNvSpPr txBox="1"/>
          <p:nvPr/>
        </p:nvSpPr>
        <p:spPr>
          <a:xfrm>
            <a:off x="6412164" y="2098838"/>
            <a:ext cx="13716000" cy="4708981"/>
          </a:xfrm>
          <a:prstGeom prst="rect">
            <a:avLst/>
          </a:prstGeom>
          <a:noFill/>
        </p:spPr>
        <p:txBody>
          <a:bodyPr wrap="square" rtlCol="0">
            <a:spAutoFit/>
          </a:bodyPr>
          <a:lstStyle/>
          <a:p>
            <a:r>
              <a:rPr lang="en-US" sz="2500" b="1" u="sng" dirty="0">
                <a:latin typeface="Arial" panose="020B0604020202020204" pitchFamily="34" charset="0"/>
                <a:cs typeface="Arial" panose="020B0604020202020204" pitchFamily="34" charset="0"/>
              </a:rPr>
              <a:t>Overview: </a:t>
            </a:r>
          </a:p>
          <a:p>
            <a:pPr marL="571500" indent="-571500">
              <a:buFont typeface="Arial" panose="020B0604020202020204" pitchFamily="34" charset="0"/>
              <a:buChar char="•"/>
            </a:pPr>
            <a:r>
              <a:rPr lang="en-US" sz="2500" dirty="0">
                <a:latin typeface="Arial" panose="020B0604020202020204" pitchFamily="34" charset="0"/>
                <a:cs typeface="Arial" panose="020B0604020202020204" pitchFamily="34" charset="0"/>
              </a:rPr>
              <a:t>JPM is global financial services firm and leader in investment banking, financial services for consumers and small businesses, commercial banking, financial transaction processing and asset management</a:t>
            </a:r>
          </a:p>
          <a:p>
            <a:pPr marL="571500" indent="-571500">
              <a:buFont typeface="Arial" panose="020B0604020202020204" pitchFamily="34" charset="0"/>
              <a:buChar char="•"/>
            </a:pPr>
            <a:r>
              <a:rPr lang="en-US" sz="2500" dirty="0">
                <a:latin typeface="Arial" panose="020B0604020202020204" pitchFamily="34" charset="0"/>
                <a:cs typeface="Arial" panose="020B0604020202020204" pitchFamily="34" charset="0"/>
              </a:rPr>
              <a:t>Led by CEO, Jamie </a:t>
            </a:r>
            <a:r>
              <a:rPr lang="en-US" sz="2500" dirty="0" err="1">
                <a:latin typeface="Arial" panose="020B0604020202020204" pitchFamily="34" charset="0"/>
                <a:cs typeface="Arial" panose="020B0604020202020204" pitchFamily="34" charset="0"/>
              </a:rPr>
              <a:t>Dimon</a:t>
            </a:r>
            <a:r>
              <a:rPr lang="en-US" sz="2500" dirty="0">
                <a:latin typeface="Arial" panose="020B0604020202020204" pitchFamily="34" charset="0"/>
                <a:cs typeface="Arial" panose="020B0604020202020204" pitchFamily="34" charset="0"/>
              </a:rPr>
              <a:t>, JPM has $3.9 trillion in assets and operates in over 100 countries with more than 308,669  employees worldwide. </a:t>
            </a:r>
          </a:p>
          <a:p>
            <a:r>
              <a:rPr lang="en-US" sz="2500" b="1" u="sng" dirty="0">
                <a:latin typeface="Arial" panose="020B0604020202020204" pitchFamily="34" charset="0"/>
                <a:cs typeface="Arial" panose="020B0604020202020204" pitchFamily="34" charset="0"/>
              </a:rPr>
              <a:t>Why</a:t>
            </a:r>
            <a:r>
              <a:rPr lang="en-US" sz="2500" b="1" dirty="0">
                <a:latin typeface="Arial" panose="020B0604020202020204" pitchFamily="34" charset="0"/>
                <a:cs typeface="Arial" panose="020B0604020202020204" pitchFamily="34" charset="0"/>
              </a:rPr>
              <a:t>: </a:t>
            </a:r>
          </a:p>
          <a:p>
            <a:pPr marL="457200" indent="-457200">
              <a:buFont typeface="Arial" panose="020B0604020202020204" pitchFamily="34" charset="0"/>
              <a:buChar char="•"/>
            </a:pPr>
            <a:r>
              <a:rPr lang="en-US" sz="2500" dirty="0">
                <a:latin typeface="Arial" panose="020B0604020202020204" pitchFamily="34" charset="0"/>
                <a:cs typeface="Arial" panose="020B0604020202020204" pitchFamily="34" charset="0"/>
              </a:rPr>
              <a:t>Roughly 1 in 4 Americans (80mil people + 5.7mil businesses) have a Chase account, and we believe JPM’s access to this data gives them a large competitive advantage, especially considering the current economic uncertainty.</a:t>
            </a:r>
          </a:p>
          <a:p>
            <a:endParaRPr lang="en-US" sz="2500" dirty="0">
              <a:latin typeface="Arial" panose="020B0604020202020204" pitchFamily="34" charset="0"/>
              <a:cs typeface="Arial" panose="020B0604020202020204" pitchFamily="34" charset="0"/>
            </a:endParaRPr>
          </a:p>
          <a:p>
            <a:endParaRPr lang="en-US" sz="250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241BECEC-C550-186C-3207-49256AF74912}"/>
              </a:ext>
            </a:extLst>
          </p:cNvPr>
          <p:cNvSpPr txBox="1"/>
          <p:nvPr/>
        </p:nvSpPr>
        <p:spPr>
          <a:xfrm>
            <a:off x="6448486" y="6037954"/>
            <a:ext cx="6956363" cy="1908215"/>
          </a:xfrm>
          <a:prstGeom prst="rect">
            <a:avLst/>
          </a:prstGeom>
          <a:noFill/>
        </p:spPr>
        <p:txBody>
          <a:bodyPr wrap="square" rtlCol="0">
            <a:spAutoFit/>
          </a:bodyPr>
          <a:lstStyle/>
          <a:p>
            <a:pPr marL="342900" indent="-342900">
              <a:buFont typeface="Arial" panose="020B0604020202020204" pitchFamily="34" charset="0"/>
              <a:buChar char="•"/>
            </a:pPr>
            <a:r>
              <a:rPr lang="en-US" sz="2500" dirty="0">
                <a:latin typeface="Arial" panose="020B0604020202020204" pitchFamily="34" charset="0"/>
              </a:rPr>
              <a:t>JPM has continued to show its value as it has achieved high levels of excellence in virtually all parts of their business, as shown in the diagram to the right:</a:t>
            </a:r>
          </a:p>
          <a:p>
            <a:endParaRPr lang="en-US" dirty="0"/>
          </a:p>
        </p:txBody>
      </p:sp>
      <p:sp>
        <p:nvSpPr>
          <p:cNvPr id="8" name="TextBox 7">
            <a:extLst>
              <a:ext uri="{FF2B5EF4-FFF2-40B4-BE49-F238E27FC236}">
                <a16:creationId xmlns:a16="http://schemas.microsoft.com/office/drawing/2014/main" id="{16B1C02F-DBD3-75C2-F5A2-D72FB9ABA3E4}"/>
              </a:ext>
            </a:extLst>
          </p:cNvPr>
          <p:cNvSpPr txBox="1"/>
          <p:nvPr/>
        </p:nvSpPr>
        <p:spPr>
          <a:xfrm>
            <a:off x="718563" y="428886"/>
            <a:ext cx="10059902" cy="802848"/>
          </a:xfrm>
          <a:prstGeom prst="rect">
            <a:avLst/>
          </a:prstGeom>
          <a:noFill/>
        </p:spPr>
        <p:txBody>
          <a:bodyPr wrap="square">
            <a:spAutoFit/>
          </a:bodyPr>
          <a:lstStyle/>
          <a:p>
            <a:r>
              <a:rPr lang="en-US" sz="4617" b="1" dirty="0">
                <a:solidFill>
                  <a:srgbClr val="00B485"/>
                </a:solidFill>
                <a:latin typeface="Arial Black" panose="020B0A04020102020204" pitchFamily="34" charset="0"/>
              </a:rPr>
              <a:t>JPMORGAN CHASE</a:t>
            </a:r>
            <a:endParaRPr lang="en-US" sz="4617" dirty="0">
              <a:solidFill>
                <a:srgbClr val="00B485"/>
              </a:solidFill>
              <a:latin typeface="Arial Black" panose="020B0A04020102020204" pitchFamily="34" charset="0"/>
            </a:endParaRPr>
          </a:p>
        </p:txBody>
      </p:sp>
    </p:spTree>
    <p:extLst>
      <p:ext uri="{BB962C8B-B14F-4D97-AF65-F5344CB8AC3E}">
        <p14:creationId xmlns:p14="http://schemas.microsoft.com/office/powerpoint/2010/main" val="370718564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D14A337-52B3-E04B-B27C-2D30C036A659}"/>
              </a:ext>
            </a:extLst>
          </p:cNvPr>
          <p:cNvSpPr txBox="1"/>
          <p:nvPr/>
        </p:nvSpPr>
        <p:spPr>
          <a:xfrm>
            <a:off x="6388100" y="1772978"/>
            <a:ext cx="13716000" cy="7472174"/>
          </a:xfrm>
          <a:prstGeom prst="rect">
            <a:avLst/>
          </a:prstGeom>
          <a:noFill/>
        </p:spPr>
        <p:txBody>
          <a:bodyPr wrap="square" rtlCol="0">
            <a:spAutoFit/>
          </a:bodyPr>
          <a:lstStyle/>
          <a:p>
            <a:pPr marR="0" lvl="0">
              <a:lnSpc>
                <a:spcPct val="107000"/>
              </a:lnSpc>
              <a:spcBef>
                <a:spcPts val="0"/>
              </a:spcBef>
              <a:spcAft>
                <a:spcPts val="0"/>
              </a:spcAft>
            </a:pPr>
            <a:r>
              <a:rPr lang="en-US" sz="2500" b="1" u="sng" dirty="0">
                <a:latin typeface="Arial" panose="020B0604020202020204" pitchFamily="34" charset="0"/>
                <a:ea typeface="Calibri" panose="020F0502020204030204" pitchFamily="34" charset="0"/>
                <a:cs typeface="Arial" panose="020B0604020202020204" pitchFamily="34" charset="0"/>
              </a:rPr>
              <a:t>Overview:</a:t>
            </a:r>
          </a:p>
          <a:p>
            <a:pPr marL="457200" indent="-457200">
              <a:lnSpc>
                <a:spcPct val="107000"/>
              </a:lnSpc>
              <a:buFont typeface="Arial" panose="020B0604020202020204" pitchFamily="34" charset="0"/>
              <a:buChar char="•"/>
            </a:pPr>
            <a:r>
              <a:rPr lang="en-US" sz="2500" dirty="0" err="1">
                <a:latin typeface="Arial" panose="020B0604020202020204" pitchFamily="34" charset="0"/>
                <a:ea typeface="Calibri" panose="020F0502020204030204" pitchFamily="34" charset="0"/>
                <a:cs typeface="Arial" panose="020B0604020202020204" pitchFamily="34" charset="0"/>
              </a:rPr>
              <a:t>Nutrien</a:t>
            </a:r>
            <a:r>
              <a:rPr lang="en-US" sz="2500" dirty="0">
                <a:latin typeface="Arial" panose="020B0604020202020204" pitchFamily="34" charset="0"/>
                <a:ea typeface="Calibri" panose="020F0502020204030204" pitchFamily="34" charset="0"/>
                <a:cs typeface="Arial" panose="020B0604020202020204" pitchFamily="34" charset="0"/>
              </a:rPr>
              <a:t> is an agriculture input producer and distributor. They produce and distribute potash, nitrogen, and phosphate products for agricultural, industrial and feed customers worldwide. </a:t>
            </a:r>
            <a:r>
              <a:rPr lang="en-US" sz="2500" dirty="0" err="1">
                <a:latin typeface="Arial" panose="020B0604020202020204" pitchFamily="34" charset="0"/>
                <a:ea typeface="Calibri" panose="020F0502020204030204" pitchFamily="34" charset="0"/>
                <a:cs typeface="Arial" panose="020B0604020202020204" pitchFamily="34" charset="0"/>
              </a:rPr>
              <a:t>Nutrien</a:t>
            </a:r>
            <a:r>
              <a:rPr lang="en-US" sz="2500" dirty="0">
                <a:latin typeface="Arial" panose="020B0604020202020204" pitchFamily="34" charset="0"/>
                <a:ea typeface="Calibri" panose="020F0502020204030204" pitchFamily="34" charset="0"/>
                <a:cs typeface="Arial" panose="020B0604020202020204" pitchFamily="34" charset="0"/>
              </a:rPr>
              <a:t> is the world’s largest provider of crop inputs and services. </a:t>
            </a:r>
          </a:p>
          <a:p>
            <a:pPr marR="0" lvl="0">
              <a:lnSpc>
                <a:spcPct val="107000"/>
              </a:lnSpc>
              <a:spcBef>
                <a:spcPts val="0"/>
              </a:spcBef>
              <a:spcAft>
                <a:spcPts val="0"/>
              </a:spcAft>
            </a:pPr>
            <a:endParaRPr lang="en-US" sz="2500" dirty="0">
              <a:latin typeface="Arial" panose="020B0604020202020204" pitchFamily="34" charset="0"/>
              <a:ea typeface="Calibri" panose="020F0502020204030204" pitchFamily="34" charset="0"/>
              <a:cs typeface="Arial" panose="020B0604020202020204" pitchFamily="34" charset="0"/>
            </a:endParaRPr>
          </a:p>
          <a:p>
            <a:pPr marR="0" lvl="0">
              <a:lnSpc>
                <a:spcPct val="107000"/>
              </a:lnSpc>
              <a:spcBef>
                <a:spcPts val="0"/>
              </a:spcBef>
              <a:spcAft>
                <a:spcPts val="0"/>
              </a:spcAft>
            </a:pPr>
            <a:r>
              <a:rPr lang="en-US" sz="2500" b="1" u="sng" dirty="0">
                <a:latin typeface="Arial" panose="020B0604020202020204" pitchFamily="34" charset="0"/>
                <a:ea typeface="Calibri" panose="020F0502020204030204" pitchFamily="34" charset="0"/>
                <a:cs typeface="Arial" panose="020B0604020202020204" pitchFamily="34" charset="0"/>
              </a:rPr>
              <a:t>Why:</a:t>
            </a:r>
          </a:p>
          <a:p>
            <a:pPr marL="457200" indent="-457200">
              <a:lnSpc>
                <a:spcPct val="107000"/>
              </a:lnSpc>
              <a:buFont typeface="Arial" panose="020B0604020202020204" pitchFamily="34" charset="0"/>
              <a:buChar char="•"/>
            </a:pPr>
            <a:r>
              <a:rPr lang="en-US" sz="2500" dirty="0" err="1">
                <a:solidFill>
                  <a:schemeClr val="tx1"/>
                </a:solidFill>
                <a:latin typeface="Arial" panose="020B0604020202020204" pitchFamily="34" charset="0"/>
                <a:cs typeface="Arial" panose="020B0604020202020204" pitchFamily="34" charset="0"/>
              </a:rPr>
              <a:t>Nutriens</a:t>
            </a:r>
            <a:r>
              <a:rPr lang="en-US" sz="2500" dirty="0">
                <a:solidFill>
                  <a:schemeClr val="tx1"/>
                </a:solidFill>
                <a:latin typeface="Arial" panose="020B0604020202020204" pitchFamily="34" charset="0"/>
                <a:cs typeface="Arial" panose="020B0604020202020204" pitchFamily="34" charset="0"/>
              </a:rPr>
              <a:t> stock performance has mimicked the aggregate equities market over the past 5 years (5Y beta of .99) and we expect this trend to continue </a:t>
            </a:r>
          </a:p>
          <a:p>
            <a:pPr marL="457200" indent="-457200">
              <a:lnSpc>
                <a:spcPct val="107000"/>
              </a:lnSpc>
              <a:buFont typeface="Arial" panose="020B0604020202020204" pitchFamily="34" charset="0"/>
              <a:buChar char="•"/>
            </a:pPr>
            <a:r>
              <a:rPr lang="en-US" sz="2500" dirty="0" err="1">
                <a:latin typeface="Arial" panose="020B0604020202020204" pitchFamily="34" charset="0"/>
                <a:cs typeface="Arial" panose="020B0604020202020204" pitchFamily="34" charset="0"/>
              </a:rPr>
              <a:t>Nutrien</a:t>
            </a:r>
            <a:r>
              <a:rPr lang="en-US" sz="2500" dirty="0">
                <a:latin typeface="Arial" panose="020B0604020202020204" pitchFamily="34" charset="0"/>
                <a:cs typeface="Arial" panose="020B0604020202020204" pitchFamily="34" charset="0"/>
              </a:rPr>
              <a:t> has a large cost advantage due to the location of its mines and its economies of scale, this has allowed the company to stay profitable in times of demand downturn while also using profits to acquire smaller retail businesses and create a stronger digital presence to inorganically increase demand, this retail creates half of their gross profit and is has steady cash flow </a:t>
            </a:r>
          </a:p>
        </p:txBody>
      </p:sp>
      <p:sp>
        <p:nvSpPr>
          <p:cNvPr id="6" name="TextBox 5">
            <a:extLst>
              <a:ext uri="{FF2B5EF4-FFF2-40B4-BE49-F238E27FC236}">
                <a16:creationId xmlns:a16="http://schemas.microsoft.com/office/drawing/2014/main" id="{AED3BD29-2507-6BD6-4171-1BA112E0F825}"/>
              </a:ext>
            </a:extLst>
          </p:cNvPr>
          <p:cNvSpPr txBox="1"/>
          <p:nvPr/>
        </p:nvSpPr>
        <p:spPr>
          <a:xfrm>
            <a:off x="718563" y="1772978"/>
            <a:ext cx="7772400" cy="2173159"/>
          </a:xfrm>
          <a:prstGeom prst="rect">
            <a:avLst/>
          </a:prstGeom>
          <a:noFill/>
        </p:spPr>
        <p:txBody>
          <a:bodyPr wrap="square" rtlCol="0">
            <a:spAutoFit/>
          </a:bodyPr>
          <a:lstStyle/>
          <a:p>
            <a:pPr marR="0" lvl="0">
              <a:lnSpc>
                <a:spcPct val="107000"/>
              </a:lnSpc>
              <a:spcBef>
                <a:spcPts val="0"/>
              </a:spcBef>
              <a:spcAft>
                <a:spcPts val="0"/>
              </a:spcAft>
            </a:pPr>
            <a:r>
              <a:rPr lang="en-US" sz="3200" b="1" dirty="0">
                <a:latin typeface="Arial" panose="020B0604020202020204" pitchFamily="34" charset="0"/>
                <a:cs typeface="Arial" panose="020B0604020202020204" pitchFamily="34" charset="0"/>
              </a:rPr>
              <a:t>Ticker:</a:t>
            </a:r>
            <a:r>
              <a:rPr lang="en-US" sz="3200" dirty="0">
                <a:latin typeface="Arial" panose="020B0604020202020204" pitchFamily="34" charset="0"/>
                <a:cs typeface="Arial" panose="020B0604020202020204" pitchFamily="34" charset="0"/>
              </a:rPr>
              <a:t> NTR</a:t>
            </a:r>
            <a:endParaRPr lang="en-US" sz="3200" dirty="0">
              <a:latin typeface="Arial" panose="020B0604020202020204" pitchFamily="34" charset="0"/>
              <a:ea typeface="Calibri" panose="020F0502020204030204" pitchFamily="34" charset="0"/>
              <a:cs typeface="Arial" panose="020B0604020202020204" pitchFamily="34" charset="0"/>
            </a:endParaRPr>
          </a:p>
          <a:p>
            <a:pPr marR="0" lvl="0">
              <a:lnSpc>
                <a:spcPct val="107000"/>
              </a:lnSpc>
              <a:spcBef>
                <a:spcPts val="0"/>
              </a:spcBef>
              <a:spcAft>
                <a:spcPts val="0"/>
              </a:spcAft>
            </a:pPr>
            <a:r>
              <a:rPr lang="en-US" sz="3200" b="1" dirty="0">
                <a:latin typeface="Arial" panose="020B0604020202020204" pitchFamily="34" charset="0"/>
                <a:cs typeface="Arial" panose="020B0604020202020204" pitchFamily="34" charset="0"/>
              </a:rPr>
              <a:t>Purchase Date: </a:t>
            </a:r>
            <a:r>
              <a:rPr lang="en-US" sz="3200" dirty="0">
                <a:latin typeface="Arial" panose="020B0604020202020204" pitchFamily="34" charset="0"/>
                <a:cs typeface="Arial" panose="020B0604020202020204" pitchFamily="34" charset="0"/>
              </a:rPr>
              <a:t>9/20/23 </a:t>
            </a:r>
          </a:p>
          <a:p>
            <a:pPr marR="0" lvl="0">
              <a:lnSpc>
                <a:spcPct val="107000"/>
              </a:lnSpc>
              <a:spcBef>
                <a:spcPts val="0"/>
              </a:spcBef>
              <a:spcAft>
                <a:spcPts val="0"/>
              </a:spcAft>
            </a:pPr>
            <a:r>
              <a:rPr lang="en-US" sz="3200" b="1" dirty="0">
                <a:latin typeface="Arial" panose="020B0604020202020204" pitchFamily="34" charset="0"/>
                <a:cs typeface="Arial" panose="020B0604020202020204" pitchFamily="34" charset="0"/>
              </a:rPr>
              <a:t>Shares: </a:t>
            </a:r>
            <a:r>
              <a:rPr lang="en-US" sz="3200" dirty="0">
                <a:latin typeface="Arial" panose="020B0604020202020204" pitchFamily="34" charset="0"/>
                <a:cs typeface="Arial" panose="020B0604020202020204" pitchFamily="34" charset="0"/>
              </a:rPr>
              <a:t>160</a:t>
            </a:r>
          </a:p>
          <a:p>
            <a:pPr marR="0" lvl="0">
              <a:lnSpc>
                <a:spcPct val="107000"/>
              </a:lnSpc>
              <a:spcBef>
                <a:spcPts val="0"/>
              </a:spcBef>
              <a:spcAft>
                <a:spcPts val="0"/>
              </a:spcAft>
            </a:pPr>
            <a:r>
              <a:rPr lang="en-US" sz="3200" b="1" dirty="0">
                <a:latin typeface="Arial" panose="020B0604020202020204" pitchFamily="34" charset="0"/>
                <a:cs typeface="Arial" panose="020B0604020202020204" pitchFamily="34" charset="0"/>
              </a:rPr>
              <a:t>Cost: </a:t>
            </a:r>
            <a:r>
              <a:rPr lang="en-US" sz="3200" dirty="0">
                <a:latin typeface="Arial" panose="020B0604020202020204" pitchFamily="34" charset="0"/>
                <a:cs typeface="Arial" panose="020B0604020202020204" pitchFamily="34" charset="0"/>
              </a:rPr>
              <a:t>$63.68</a:t>
            </a:r>
            <a:endParaRPr lang="en-US" sz="3200" dirty="0">
              <a:latin typeface="Arial" panose="020B0604020202020204" pitchFamily="34" charset="0"/>
              <a:ea typeface="Calibri" panose="020F050202020403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C9481E78-651A-B1B4-5401-75A1E64F9794}"/>
              </a:ext>
            </a:extLst>
          </p:cNvPr>
          <p:cNvPicPr>
            <a:picLocks noChangeAspect="1"/>
          </p:cNvPicPr>
          <p:nvPr/>
        </p:nvPicPr>
        <p:blipFill>
          <a:blip r:embed="rId2"/>
          <a:stretch>
            <a:fillRect/>
          </a:stretch>
        </p:blipFill>
        <p:spPr>
          <a:xfrm>
            <a:off x="718563" y="5224446"/>
            <a:ext cx="3890963" cy="3890963"/>
          </a:xfrm>
          <a:prstGeom prst="rect">
            <a:avLst/>
          </a:prstGeom>
        </p:spPr>
      </p:pic>
      <p:sp>
        <p:nvSpPr>
          <p:cNvPr id="4" name="TextBox 3">
            <a:extLst>
              <a:ext uri="{FF2B5EF4-FFF2-40B4-BE49-F238E27FC236}">
                <a16:creationId xmlns:a16="http://schemas.microsoft.com/office/drawing/2014/main" id="{0260540C-5BA3-16A1-C690-C5F1203A67AF}"/>
              </a:ext>
            </a:extLst>
          </p:cNvPr>
          <p:cNvSpPr txBox="1"/>
          <p:nvPr/>
        </p:nvSpPr>
        <p:spPr>
          <a:xfrm>
            <a:off x="718563" y="428886"/>
            <a:ext cx="10059902" cy="802848"/>
          </a:xfrm>
          <a:prstGeom prst="rect">
            <a:avLst/>
          </a:prstGeom>
          <a:noFill/>
        </p:spPr>
        <p:txBody>
          <a:bodyPr wrap="square">
            <a:spAutoFit/>
          </a:bodyPr>
          <a:lstStyle/>
          <a:p>
            <a:r>
              <a:rPr lang="en-US" sz="4617" b="1" dirty="0">
                <a:solidFill>
                  <a:srgbClr val="00B485"/>
                </a:solidFill>
                <a:latin typeface="Arial Black" panose="020B0A04020102020204" pitchFamily="34" charset="0"/>
              </a:rPr>
              <a:t>NUTRIEN</a:t>
            </a:r>
          </a:p>
        </p:txBody>
      </p:sp>
    </p:spTree>
    <p:extLst>
      <p:ext uri="{BB962C8B-B14F-4D97-AF65-F5344CB8AC3E}">
        <p14:creationId xmlns:p14="http://schemas.microsoft.com/office/powerpoint/2010/main" val="73845168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6BBD4D9-0485-05C1-93B9-927A2E6D8FDE}"/>
              </a:ext>
            </a:extLst>
          </p:cNvPr>
          <p:cNvSpPr txBox="1"/>
          <p:nvPr/>
        </p:nvSpPr>
        <p:spPr>
          <a:xfrm>
            <a:off x="1005204" y="1920875"/>
            <a:ext cx="8361045" cy="6539932"/>
          </a:xfrm>
          <a:prstGeom prst="rect">
            <a:avLst/>
          </a:prstGeom>
          <a:noFill/>
        </p:spPr>
        <p:txBody>
          <a:bodyPr wrap="square" rtlCol="0">
            <a:spAutoFit/>
          </a:bodyPr>
          <a:lstStyle/>
          <a:p>
            <a:pPr marL="0" marR="0">
              <a:lnSpc>
                <a:spcPct val="107000"/>
              </a:lnSpc>
              <a:spcBef>
                <a:spcPts val="0"/>
              </a:spcBef>
              <a:spcAft>
                <a:spcPts val="800"/>
              </a:spcAft>
            </a:pPr>
            <a:r>
              <a:rPr lang="en-US" sz="3200" b="1" u="sng" dirty="0">
                <a:effectLst/>
                <a:latin typeface="Arial" panose="020B0604020202020204" pitchFamily="34" charset="0"/>
                <a:ea typeface="Calibri" panose="020F0502020204030204" pitchFamily="34" charset="0"/>
                <a:cs typeface="Arial" panose="020B0604020202020204" pitchFamily="34" charset="0"/>
              </a:rPr>
              <a:t>Buy Criteria for Dividend Strategy Stocks:</a:t>
            </a:r>
            <a:endParaRPr lang="en-US" sz="3200" dirty="0">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lnSpc>
                <a:spcPct val="150000"/>
              </a:lnSpc>
              <a:spcBef>
                <a:spcPts val="0"/>
              </a:spcBef>
              <a:spcAft>
                <a:spcPts val="0"/>
              </a:spcAft>
              <a:buFont typeface="Symbol" pitchFamily="2" charset="2"/>
              <a:buChar char=""/>
            </a:pPr>
            <a:r>
              <a:rPr lang="en-US" sz="3200" dirty="0">
                <a:effectLst/>
                <a:latin typeface="Arial" panose="020B0604020202020204" pitchFamily="34" charset="0"/>
                <a:ea typeface="Calibri" panose="020F0502020204030204" pitchFamily="34" charset="0"/>
                <a:cs typeface="Arial" panose="020B0604020202020204" pitchFamily="34" charset="0"/>
              </a:rPr>
              <a:t>Dividend Yield ≥ SPDR S&amp;P Dividend ETF</a:t>
            </a:r>
          </a:p>
          <a:p>
            <a:pPr marL="342900" marR="0" lvl="0" indent="-342900">
              <a:lnSpc>
                <a:spcPct val="150000"/>
              </a:lnSpc>
              <a:spcBef>
                <a:spcPts val="0"/>
              </a:spcBef>
              <a:spcAft>
                <a:spcPts val="0"/>
              </a:spcAft>
              <a:buFont typeface="Symbol" pitchFamily="2" charset="2"/>
              <a:buChar char=""/>
            </a:pPr>
            <a:r>
              <a:rPr lang="en-US" sz="3200" dirty="0">
                <a:effectLst/>
                <a:latin typeface="Arial" panose="020B0604020202020204" pitchFamily="34" charset="0"/>
                <a:ea typeface="Calibri" panose="020F0502020204030204" pitchFamily="34" charset="0"/>
                <a:cs typeface="Arial" panose="020B0604020202020204" pitchFamily="34" charset="0"/>
              </a:rPr>
              <a:t>Quick Ratio ≥ Industry Average</a:t>
            </a:r>
          </a:p>
          <a:p>
            <a:pPr marL="342900" marR="0" lvl="0" indent="-342900">
              <a:lnSpc>
                <a:spcPct val="150000"/>
              </a:lnSpc>
              <a:spcBef>
                <a:spcPts val="0"/>
              </a:spcBef>
              <a:spcAft>
                <a:spcPts val="0"/>
              </a:spcAft>
              <a:buFont typeface="Symbol" pitchFamily="2" charset="2"/>
              <a:buChar char=""/>
            </a:pPr>
            <a:r>
              <a:rPr lang="en-US" sz="3200" dirty="0">
                <a:effectLst/>
                <a:latin typeface="Arial" panose="020B0604020202020204" pitchFamily="34" charset="0"/>
                <a:ea typeface="Calibri" panose="020F0502020204030204" pitchFamily="34" charset="0"/>
                <a:cs typeface="Arial" panose="020B0604020202020204" pitchFamily="34" charset="0"/>
              </a:rPr>
              <a:t>Positive total cash dividends paid annually</a:t>
            </a:r>
          </a:p>
          <a:p>
            <a:pPr marL="342900" marR="0" lvl="0" indent="-342900">
              <a:lnSpc>
                <a:spcPct val="150000"/>
              </a:lnSpc>
              <a:spcBef>
                <a:spcPts val="0"/>
              </a:spcBef>
              <a:spcAft>
                <a:spcPts val="0"/>
              </a:spcAft>
              <a:buFont typeface="Symbol" pitchFamily="2" charset="2"/>
              <a:buChar char=""/>
            </a:pPr>
            <a:r>
              <a:rPr lang="en-US" sz="3200" dirty="0">
                <a:effectLst/>
                <a:latin typeface="Arial" panose="020B0604020202020204" pitchFamily="34" charset="0"/>
                <a:ea typeface="Calibri" panose="020F0502020204030204" pitchFamily="34" charset="0"/>
                <a:cs typeface="Arial" panose="020B0604020202020204" pitchFamily="34" charset="0"/>
              </a:rPr>
              <a:t>Positive total cash from investing activities</a:t>
            </a:r>
          </a:p>
          <a:p>
            <a:pPr marL="342900" marR="0" lvl="0" indent="-342900">
              <a:lnSpc>
                <a:spcPct val="150000"/>
              </a:lnSpc>
              <a:spcBef>
                <a:spcPts val="0"/>
              </a:spcBef>
              <a:spcAft>
                <a:spcPts val="0"/>
              </a:spcAft>
              <a:buFont typeface="Symbol" pitchFamily="2" charset="2"/>
              <a:buChar char=""/>
            </a:pPr>
            <a:r>
              <a:rPr lang="en-US" sz="3200" dirty="0">
                <a:effectLst/>
                <a:latin typeface="Arial" panose="020B0604020202020204" pitchFamily="34" charset="0"/>
                <a:ea typeface="Calibri" panose="020F0502020204030204" pitchFamily="34" charset="0"/>
                <a:cs typeface="Arial" panose="020B0604020202020204" pitchFamily="34" charset="0"/>
              </a:rPr>
              <a:t>Positive total cash from operating activities</a:t>
            </a:r>
          </a:p>
          <a:p>
            <a:pPr marL="342900" marR="0" lvl="0" indent="-342900">
              <a:lnSpc>
                <a:spcPct val="150000"/>
              </a:lnSpc>
              <a:spcBef>
                <a:spcPts val="0"/>
              </a:spcBef>
              <a:spcAft>
                <a:spcPts val="0"/>
              </a:spcAft>
              <a:buFont typeface="Symbol" pitchFamily="2" charset="2"/>
              <a:buChar char=""/>
            </a:pPr>
            <a:r>
              <a:rPr lang="en-US" sz="3200" dirty="0">
                <a:effectLst/>
                <a:latin typeface="Arial" panose="020B0604020202020204" pitchFamily="34" charset="0"/>
                <a:ea typeface="Calibri" panose="020F0502020204030204" pitchFamily="34" charset="0"/>
                <a:cs typeface="Arial" panose="020B0604020202020204" pitchFamily="34" charset="0"/>
              </a:rPr>
              <a:t>Constant dividend </a:t>
            </a:r>
          </a:p>
          <a:p>
            <a:pPr marL="342900" marR="0" lvl="0" indent="-342900">
              <a:lnSpc>
                <a:spcPct val="150000"/>
              </a:lnSpc>
              <a:spcBef>
                <a:spcPts val="0"/>
              </a:spcBef>
              <a:spcAft>
                <a:spcPts val="0"/>
              </a:spcAft>
              <a:buFont typeface="Symbol" pitchFamily="2" charset="2"/>
              <a:buChar char=""/>
            </a:pPr>
            <a:r>
              <a:rPr lang="en-US" sz="3200" dirty="0">
                <a:effectLst/>
                <a:latin typeface="Arial" panose="020B0604020202020204" pitchFamily="34" charset="0"/>
                <a:ea typeface="Calibri" panose="020F0502020204030204" pitchFamily="34" charset="0"/>
                <a:cs typeface="Arial" panose="020B0604020202020204" pitchFamily="34" charset="0"/>
              </a:rPr>
              <a:t>Historical and potential dividend growth</a:t>
            </a:r>
          </a:p>
          <a:p>
            <a:pPr marL="342900" marR="0" lvl="0" indent="-342900">
              <a:lnSpc>
                <a:spcPct val="150000"/>
              </a:lnSpc>
              <a:spcBef>
                <a:spcPts val="0"/>
              </a:spcBef>
              <a:spcAft>
                <a:spcPts val="800"/>
              </a:spcAft>
              <a:buFont typeface="Symbol" pitchFamily="2" charset="2"/>
              <a:buChar char=""/>
            </a:pPr>
            <a:r>
              <a:rPr lang="en-US" sz="3200" dirty="0">
                <a:effectLst/>
                <a:latin typeface="Arial" panose="020B0604020202020204" pitchFamily="34" charset="0"/>
                <a:ea typeface="Calibri" panose="020F0502020204030204" pitchFamily="34" charset="0"/>
                <a:cs typeface="Arial" panose="020B0604020202020204" pitchFamily="34" charset="0"/>
              </a:rPr>
              <a:t>Report Beta (Less than 1.5 preferred)</a:t>
            </a:r>
          </a:p>
        </p:txBody>
      </p:sp>
      <p:sp>
        <p:nvSpPr>
          <p:cNvPr id="3" name="TextBox 2">
            <a:extLst>
              <a:ext uri="{FF2B5EF4-FFF2-40B4-BE49-F238E27FC236}">
                <a16:creationId xmlns:a16="http://schemas.microsoft.com/office/drawing/2014/main" id="{2FB4323E-6D46-C043-A767-A3FCC5226613}"/>
              </a:ext>
            </a:extLst>
          </p:cNvPr>
          <p:cNvSpPr txBox="1"/>
          <p:nvPr/>
        </p:nvSpPr>
        <p:spPr>
          <a:xfrm>
            <a:off x="10077784" y="1920875"/>
            <a:ext cx="7903846" cy="2469587"/>
          </a:xfrm>
          <a:prstGeom prst="rect">
            <a:avLst/>
          </a:prstGeom>
          <a:noFill/>
        </p:spPr>
        <p:txBody>
          <a:bodyPr wrap="square" rtlCol="0">
            <a:spAutoFit/>
          </a:bodyPr>
          <a:lstStyle/>
          <a:p>
            <a:pPr marL="0" marR="0">
              <a:lnSpc>
                <a:spcPct val="107000"/>
              </a:lnSpc>
              <a:spcBef>
                <a:spcPts val="0"/>
              </a:spcBef>
              <a:spcAft>
                <a:spcPts val="800"/>
              </a:spcAft>
            </a:pPr>
            <a:r>
              <a:rPr lang="en-US" sz="3200" b="1" u="sng" dirty="0">
                <a:effectLst/>
                <a:latin typeface="Arial" panose="020B0604020202020204" pitchFamily="34" charset="0"/>
                <a:ea typeface="Calibri" panose="020F0502020204030204" pitchFamily="34" charset="0"/>
                <a:cs typeface="Arial" panose="020B0604020202020204" pitchFamily="34" charset="0"/>
              </a:rPr>
              <a:t>Stocks Selected</a:t>
            </a:r>
          </a:p>
          <a:p>
            <a:pPr marL="457200" indent="-457200">
              <a:lnSpc>
                <a:spcPct val="107000"/>
              </a:lnSpc>
              <a:spcAft>
                <a:spcPts val="800"/>
              </a:spcAft>
              <a:buFont typeface="Arial" panose="020B0604020202020204" pitchFamily="34" charset="0"/>
              <a:buChar char="•"/>
            </a:pPr>
            <a:r>
              <a:rPr lang="en-US" sz="3200" dirty="0">
                <a:latin typeface="Arial" panose="020B0604020202020204" pitchFamily="34" charset="0"/>
                <a:cs typeface="Arial" panose="020B0604020202020204" pitchFamily="34" charset="0"/>
              </a:rPr>
              <a:t>Spok Holdings, Inc. (SPOK)</a:t>
            </a:r>
          </a:p>
          <a:p>
            <a:pPr marL="457200" marR="0" indent="-457200">
              <a:lnSpc>
                <a:spcPct val="107000"/>
              </a:lnSpc>
              <a:spcBef>
                <a:spcPts val="0"/>
              </a:spcBef>
              <a:spcAft>
                <a:spcPts val="800"/>
              </a:spcAft>
              <a:buFont typeface="Arial" panose="020B0604020202020204" pitchFamily="34" charset="0"/>
              <a:buChar char="•"/>
            </a:pPr>
            <a:endParaRPr lang="en-US" sz="32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endParaRPr lang="en-US" sz="3200" dirty="0">
              <a:effectLst/>
              <a:latin typeface="Arial" panose="020B0604020202020204" pitchFamily="34" charset="0"/>
              <a:ea typeface="Calibri" panose="020F0502020204030204" pitchFamily="34" charset="0"/>
              <a:cs typeface="Arial" panose="020B0604020202020204" pitchFamily="34" charset="0"/>
            </a:endParaRPr>
          </a:p>
        </p:txBody>
      </p:sp>
      <p:sp>
        <p:nvSpPr>
          <p:cNvPr id="4" name="TextBox 3">
            <a:extLst>
              <a:ext uri="{FF2B5EF4-FFF2-40B4-BE49-F238E27FC236}">
                <a16:creationId xmlns:a16="http://schemas.microsoft.com/office/drawing/2014/main" id="{48A356D4-2D1B-22C5-61C6-5B12731DD291}"/>
              </a:ext>
            </a:extLst>
          </p:cNvPr>
          <p:cNvSpPr txBox="1"/>
          <p:nvPr/>
        </p:nvSpPr>
        <p:spPr>
          <a:xfrm>
            <a:off x="718563" y="428886"/>
            <a:ext cx="10059902" cy="802848"/>
          </a:xfrm>
          <a:prstGeom prst="rect">
            <a:avLst/>
          </a:prstGeom>
          <a:noFill/>
        </p:spPr>
        <p:txBody>
          <a:bodyPr wrap="square">
            <a:spAutoFit/>
          </a:bodyPr>
          <a:lstStyle/>
          <a:p>
            <a:r>
              <a:rPr lang="en-US" sz="4617" b="1" dirty="0">
                <a:solidFill>
                  <a:srgbClr val="00B485"/>
                </a:solidFill>
                <a:latin typeface="Arial Black" panose="020B0A04020102020204" pitchFamily="34" charset="0"/>
              </a:rPr>
              <a:t>DIVIDEND STRATEGY</a:t>
            </a:r>
            <a:endParaRPr lang="en-US" sz="4617" dirty="0">
              <a:solidFill>
                <a:srgbClr val="00B485"/>
              </a:solidFill>
              <a:latin typeface="Arial Black" panose="020B0A04020102020204" pitchFamily="34" charset="0"/>
            </a:endParaRPr>
          </a:p>
        </p:txBody>
      </p:sp>
    </p:spTree>
    <p:extLst>
      <p:ext uri="{BB962C8B-B14F-4D97-AF65-F5344CB8AC3E}">
        <p14:creationId xmlns:p14="http://schemas.microsoft.com/office/powerpoint/2010/main" val="249626388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0641275-42F7-0587-61B9-6424F6405E84}"/>
              </a:ext>
            </a:extLst>
          </p:cNvPr>
          <p:cNvSpPr txBox="1"/>
          <p:nvPr/>
        </p:nvSpPr>
        <p:spPr>
          <a:xfrm>
            <a:off x="718562" y="1844675"/>
            <a:ext cx="5752087" cy="2062103"/>
          </a:xfrm>
          <a:prstGeom prst="rect">
            <a:avLst/>
          </a:prstGeom>
          <a:noFill/>
        </p:spPr>
        <p:txBody>
          <a:bodyPr wrap="square" rtlCol="0">
            <a:spAutoFit/>
          </a:bodyPr>
          <a:lstStyle/>
          <a:p>
            <a:r>
              <a:rPr lang="en-US" sz="3200" b="1" dirty="0">
                <a:latin typeface="Arial "/>
              </a:rPr>
              <a:t>Ticker: </a:t>
            </a:r>
            <a:r>
              <a:rPr lang="en-US" sz="3200" dirty="0">
                <a:latin typeface="Arial "/>
              </a:rPr>
              <a:t>SPOK</a:t>
            </a:r>
          </a:p>
          <a:p>
            <a:r>
              <a:rPr lang="en-US" sz="3200" b="1" dirty="0">
                <a:latin typeface="Arial "/>
              </a:rPr>
              <a:t>Purchase Date: </a:t>
            </a:r>
            <a:r>
              <a:rPr lang="en-US" sz="3200" dirty="0">
                <a:latin typeface="Arial "/>
              </a:rPr>
              <a:t>10/17/2023 </a:t>
            </a:r>
          </a:p>
          <a:p>
            <a:r>
              <a:rPr lang="en-US" sz="3200" b="1" dirty="0">
                <a:latin typeface="Arial "/>
              </a:rPr>
              <a:t>Shares: </a:t>
            </a:r>
            <a:r>
              <a:rPr lang="en-US" sz="3200" dirty="0">
                <a:latin typeface="Arial "/>
              </a:rPr>
              <a:t>1,0000</a:t>
            </a:r>
          </a:p>
          <a:p>
            <a:r>
              <a:rPr lang="en-US" sz="3200" b="1" dirty="0">
                <a:latin typeface="Arial "/>
              </a:rPr>
              <a:t>Cost: </a:t>
            </a:r>
            <a:r>
              <a:rPr lang="en-US" sz="3200" dirty="0">
                <a:latin typeface="Arial "/>
              </a:rPr>
              <a:t>$14.92</a:t>
            </a:r>
          </a:p>
        </p:txBody>
      </p:sp>
      <p:pic>
        <p:nvPicPr>
          <p:cNvPr id="2" name="Picture 1">
            <a:extLst>
              <a:ext uri="{FF2B5EF4-FFF2-40B4-BE49-F238E27FC236}">
                <a16:creationId xmlns:a16="http://schemas.microsoft.com/office/drawing/2014/main" id="{D84AD4BB-3835-BDAE-258A-9E2969482E68}"/>
              </a:ext>
            </a:extLst>
          </p:cNvPr>
          <p:cNvPicPr>
            <a:picLocks noChangeAspect="1"/>
          </p:cNvPicPr>
          <p:nvPr/>
        </p:nvPicPr>
        <p:blipFill>
          <a:blip r:embed="rId2"/>
          <a:stretch>
            <a:fillRect/>
          </a:stretch>
        </p:blipFill>
        <p:spPr>
          <a:xfrm>
            <a:off x="718563" y="5730875"/>
            <a:ext cx="2819400" cy="2819400"/>
          </a:xfrm>
          <a:prstGeom prst="rect">
            <a:avLst/>
          </a:prstGeom>
        </p:spPr>
      </p:pic>
      <p:sp>
        <p:nvSpPr>
          <p:cNvPr id="5" name="TextBox 4">
            <a:extLst>
              <a:ext uri="{FF2B5EF4-FFF2-40B4-BE49-F238E27FC236}">
                <a16:creationId xmlns:a16="http://schemas.microsoft.com/office/drawing/2014/main" id="{F2CB137E-71DC-605C-D20F-46D8205459ED}"/>
              </a:ext>
            </a:extLst>
          </p:cNvPr>
          <p:cNvSpPr txBox="1"/>
          <p:nvPr/>
        </p:nvSpPr>
        <p:spPr>
          <a:xfrm>
            <a:off x="6388100" y="1844675"/>
            <a:ext cx="13716000" cy="6909584"/>
          </a:xfrm>
          <a:prstGeom prst="rect">
            <a:avLst/>
          </a:prstGeom>
          <a:noFill/>
        </p:spPr>
        <p:txBody>
          <a:bodyPr wrap="square">
            <a:spAutoFit/>
          </a:bodyPr>
          <a:lstStyle/>
          <a:p>
            <a:r>
              <a:rPr lang="en-US" sz="2500" b="1" u="sng" dirty="0">
                <a:latin typeface="Arial "/>
              </a:rPr>
              <a:t>Overview:</a:t>
            </a:r>
          </a:p>
          <a:p>
            <a:pPr marL="285750" indent="-285750">
              <a:buFont typeface="Arial" panose="020B0604020202020204" pitchFamily="34" charset="0"/>
              <a:buChar char="•"/>
            </a:pPr>
            <a:r>
              <a:rPr lang="en-US" sz="2500" dirty="0">
                <a:latin typeface="Arial "/>
              </a:rPr>
              <a:t>Spok Holdings engages in the provision of communication solutions around the world mostly in healthcare.</a:t>
            </a:r>
          </a:p>
          <a:p>
            <a:pPr marL="285750" indent="-285750">
              <a:buFont typeface="Arial" panose="020B0604020202020204" pitchFamily="34" charset="0"/>
              <a:buChar char="•"/>
            </a:pPr>
            <a:r>
              <a:rPr lang="en-US" sz="2500" dirty="0">
                <a:latin typeface="Arial "/>
              </a:rPr>
              <a:t>Develops and markets enterprise-wide systems for healthcare firms, which helps them to automate and standardize clinical communications.</a:t>
            </a:r>
          </a:p>
          <a:p>
            <a:pPr marL="285750" indent="-285750">
              <a:buFont typeface="Arial" panose="020B0604020202020204" pitchFamily="34" charset="0"/>
              <a:buChar char="•"/>
            </a:pPr>
            <a:r>
              <a:rPr lang="en-US" sz="2500" dirty="0">
                <a:latin typeface="Arial "/>
              </a:rPr>
              <a:t>Provides call center operations, clinical alerting and notifications, one-way advanced and two-way wireless messaging services, mobile communications and public safety solutions</a:t>
            </a:r>
          </a:p>
          <a:p>
            <a:endParaRPr lang="en-US" sz="2500" b="1" u="sng" dirty="0">
              <a:latin typeface="Arial "/>
            </a:endParaRPr>
          </a:p>
          <a:p>
            <a:r>
              <a:rPr lang="en-US" sz="2500" b="1" u="sng" dirty="0">
                <a:latin typeface="Arial "/>
              </a:rPr>
              <a:t>Why:</a:t>
            </a:r>
          </a:p>
          <a:p>
            <a:pPr marL="285750" indent="-285750">
              <a:buFont typeface="Arial" panose="020B0604020202020204" pitchFamily="34" charset="0"/>
              <a:buChar char="•"/>
            </a:pPr>
            <a:r>
              <a:rPr lang="en-US" sz="2500" dirty="0">
                <a:latin typeface="Arial "/>
              </a:rPr>
              <a:t>Largest wireless paging network in the country with 800,000+ units</a:t>
            </a:r>
          </a:p>
          <a:p>
            <a:pPr marL="285750" indent="-285750">
              <a:buFont typeface="Arial" panose="020B0604020202020204" pitchFamily="34" charset="0"/>
              <a:buChar char="•"/>
            </a:pPr>
            <a:r>
              <a:rPr lang="en-US" sz="2500" dirty="0">
                <a:latin typeface="Arial "/>
              </a:rPr>
              <a:t>Stable re-occurring wireless and software maintenance with opportunities to grow total revenue </a:t>
            </a:r>
          </a:p>
          <a:p>
            <a:pPr marL="285750" indent="-285750">
              <a:buFont typeface="Arial" panose="020B0604020202020204" pitchFamily="34" charset="0"/>
              <a:buChar char="•"/>
            </a:pPr>
            <a:r>
              <a:rPr lang="en-US" sz="2500" dirty="0">
                <a:latin typeface="Arial "/>
              </a:rPr>
              <a:t>No debt, $30.9 billion cash balance, significant deferred tax assets, funding 85% + of dividend from free cash flow, substantial dividend yield </a:t>
            </a:r>
          </a:p>
          <a:p>
            <a:pPr marL="285750" indent="-285750">
              <a:buFont typeface="Arial" panose="020B0604020202020204" pitchFamily="34" charset="0"/>
              <a:buChar char="•"/>
            </a:pPr>
            <a:endParaRPr lang="en-US" sz="2500" dirty="0">
              <a:solidFill>
                <a:srgbClr val="333333"/>
              </a:solidFill>
              <a:latin typeface="Arial "/>
            </a:endParaRPr>
          </a:p>
          <a:p>
            <a:pPr marL="285750" indent="-285750">
              <a:buFont typeface="Arial" panose="020B0604020202020204" pitchFamily="34" charset="0"/>
              <a:buChar char="•"/>
            </a:pPr>
            <a:endParaRPr lang="en-US" sz="2500" dirty="0">
              <a:solidFill>
                <a:srgbClr val="333333"/>
              </a:solidFill>
              <a:latin typeface="Arial "/>
            </a:endParaRPr>
          </a:p>
          <a:p>
            <a:pPr marL="285750" indent="-285750">
              <a:buFont typeface="Arial" panose="020B0604020202020204" pitchFamily="34" charset="0"/>
              <a:buChar char="•"/>
            </a:pPr>
            <a:endParaRPr lang="en-US" sz="2500" dirty="0">
              <a:solidFill>
                <a:srgbClr val="333333"/>
              </a:solidFill>
              <a:latin typeface="Arial "/>
            </a:endParaRPr>
          </a:p>
          <a:p>
            <a:endParaRPr lang="en-US" b="1" u="sng" dirty="0"/>
          </a:p>
        </p:txBody>
      </p:sp>
      <p:sp>
        <p:nvSpPr>
          <p:cNvPr id="4" name="TextBox 3">
            <a:extLst>
              <a:ext uri="{FF2B5EF4-FFF2-40B4-BE49-F238E27FC236}">
                <a16:creationId xmlns:a16="http://schemas.microsoft.com/office/drawing/2014/main" id="{72BFF8F8-2916-E25E-F349-D10BA239982F}"/>
              </a:ext>
            </a:extLst>
          </p:cNvPr>
          <p:cNvSpPr txBox="1"/>
          <p:nvPr/>
        </p:nvSpPr>
        <p:spPr>
          <a:xfrm>
            <a:off x="718563" y="428886"/>
            <a:ext cx="10059902" cy="802848"/>
          </a:xfrm>
          <a:prstGeom prst="rect">
            <a:avLst/>
          </a:prstGeom>
          <a:noFill/>
        </p:spPr>
        <p:txBody>
          <a:bodyPr wrap="square">
            <a:spAutoFit/>
          </a:bodyPr>
          <a:lstStyle/>
          <a:p>
            <a:r>
              <a:rPr lang="en-US" sz="4617" b="1" dirty="0">
                <a:solidFill>
                  <a:srgbClr val="00B485"/>
                </a:solidFill>
                <a:latin typeface="Arial Black" panose="020B0A04020102020204" pitchFamily="34" charset="0"/>
              </a:rPr>
              <a:t>SPOK HOLDINGS</a:t>
            </a:r>
            <a:endParaRPr lang="en-US" sz="4617" dirty="0">
              <a:solidFill>
                <a:srgbClr val="00B485"/>
              </a:solidFill>
              <a:latin typeface="Arial Black" panose="020B0A04020102020204" pitchFamily="34" charset="0"/>
            </a:endParaRPr>
          </a:p>
        </p:txBody>
      </p:sp>
    </p:spTree>
    <p:extLst>
      <p:ext uri="{BB962C8B-B14F-4D97-AF65-F5344CB8AC3E}">
        <p14:creationId xmlns:p14="http://schemas.microsoft.com/office/powerpoint/2010/main" val="153687237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A24C26F-2F05-CF1C-4D7D-3967F2202E1C}"/>
              </a:ext>
            </a:extLst>
          </p:cNvPr>
          <p:cNvSpPr/>
          <p:nvPr/>
        </p:nvSpPr>
        <p:spPr>
          <a:xfrm>
            <a:off x="0" y="0"/>
            <a:ext cx="20104100" cy="9769475"/>
          </a:xfrm>
          <a:prstGeom prst="rect">
            <a:avLst/>
          </a:prstGeom>
          <a:solidFill>
            <a:srgbClr val="004E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1">
            <a:extLst>
              <a:ext uri="{FF2B5EF4-FFF2-40B4-BE49-F238E27FC236}">
                <a16:creationId xmlns:a16="http://schemas.microsoft.com/office/drawing/2014/main" id="{A81C1BFC-022D-F646-A08F-BED9F4FDE8A4}"/>
              </a:ext>
            </a:extLst>
          </p:cNvPr>
          <p:cNvSpPr>
            <a:spLocks noGrp="1"/>
          </p:cNvSpPr>
          <p:nvPr>
            <p:ph type="ctrTitle"/>
          </p:nvPr>
        </p:nvSpPr>
        <p:spPr>
          <a:xfrm>
            <a:off x="1670050" y="3140075"/>
            <a:ext cx="17754600" cy="1935351"/>
          </a:xfrm>
        </p:spPr>
        <p:txBody>
          <a:bodyPr lIns="91440" tIns="45720" rIns="91440" bIns="45720" anchor="ctr"/>
          <a:lstStyle/>
          <a:p>
            <a:r>
              <a:rPr lang="en-US" sz="9900" dirty="0">
                <a:solidFill>
                  <a:schemeClr val="bg1"/>
                </a:solidFill>
              </a:rPr>
              <a:t>Risk analysis</a:t>
            </a:r>
          </a:p>
        </p:txBody>
      </p:sp>
      <p:pic>
        <p:nvPicPr>
          <p:cNvPr id="5" name="Picture 4">
            <a:extLst>
              <a:ext uri="{FF2B5EF4-FFF2-40B4-BE49-F238E27FC236}">
                <a16:creationId xmlns:a16="http://schemas.microsoft.com/office/drawing/2014/main" id="{75443D4C-D108-4658-4209-07805B192D69}"/>
              </a:ext>
            </a:extLst>
          </p:cNvPr>
          <p:cNvPicPr>
            <a:picLocks noChangeAspect="1"/>
          </p:cNvPicPr>
          <p:nvPr/>
        </p:nvPicPr>
        <p:blipFill rotWithShape="1">
          <a:blip r:embed="rId2">
            <a:extLst>
              <a:ext uri="{28A0092B-C50C-407E-A947-70E740481C1C}">
                <a14:useLocalDpi xmlns:a14="http://schemas.microsoft.com/office/drawing/2010/main" val="0"/>
              </a:ext>
            </a:extLst>
          </a:blip>
          <a:srcRect l="10322" t="62317" r="12879" b="34193"/>
          <a:stretch/>
        </p:blipFill>
        <p:spPr>
          <a:xfrm>
            <a:off x="11033469" y="15875"/>
            <a:ext cx="9070632" cy="533400"/>
          </a:xfrm>
          <a:prstGeom prst="rect">
            <a:avLst/>
          </a:prstGeom>
        </p:spPr>
      </p:pic>
      <p:pic>
        <p:nvPicPr>
          <p:cNvPr id="7" name="Picture 6">
            <a:extLst>
              <a:ext uri="{FF2B5EF4-FFF2-40B4-BE49-F238E27FC236}">
                <a16:creationId xmlns:a16="http://schemas.microsoft.com/office/drawing/2014/main" id="{B22C093E-7AFA-F1FF-3821-92338D48C1B5}"/>
              </a:ext>
            </a:extLst>
          </p:cNvPr>
          <p:cNvPicPr>
            <a:picLocks noChangeAspect="1"/>
          </p:cNvPicPr>
          <p:nvPr/>
        </p:nvPicPr>
        <p:blipFill rotWithShape="1">
          <a:blip r:embed="rId2">
            <a:extLst>
              <a:ext uri="{28A0092B-C50C-407E-A947-70E740481C1C}">
                <a14:useLocalDpi xmlns:a14="http://schemas.microsoft.com/office/drawing/2010/main" val="0"/>
              </a:ext>
            </a:extLst>
          </a:blip>
          <a:srcRect l="10322" t="62317" r="12879" b="34193"/>
          <a:stretch/>
        </p:blipFill>
        <p:spPr>
          <a:xfrm>
            <a:off x="11033468" y="15875"/>
            <a:ext cx="9070632" cy="533400"/>
          </a:xfrm>
          <a:prstGeom prst="rect">
            <a:avLst/>
          </a:prstGeom>
        </p:spPr>
      </p:pic>
    </p:spTree>
    <p:extLst>
      <p:ext uri="{BB962C8B-B14F-4D97-AF65-F5344CB8AC3E}">
        <p14:creationId xmlns:p14="http://schemas.microsoft.com/office/powerpoint/2010/main" val="227989255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BA10000-68A2-DA75-F1B7-846DC5BD0076}"/>
              </a:ext>
            </a:extLst>
          </p:cNvPr>
          <p:cNvSpPr>
            <a:spLocks noGrp="1"/>
          </p:cNvSpPr>
          <p:nvPr>
            <p:ph idx="1"/>
          </p:nvPr>
        </p:nvSpPr>
        <p:spPr>
          <a:xfrm>
            <a:off x="908050" y="2378075"/>
            <a:ext cx="5617845" cy="4430254"/>
          </a:xfrm>
        </p:spPr>
        <p:txBody>
          <a:bodyPr/>
          <a:lstStyle/>
          <a:p>
            <a:r>
              <a:rPr lang="en-US" sz="3600" dirty="0">
                <a:latin typeface="Arial "/>
              </a:rPr>
              <a:t>Beta of SAP:1.038</a:t>
            </a:r>
          </a:p>
          <a:p>
            <a:endParaRPr lang="en-US" sz="3600" dirty="0">
              <a:latin typeface="Arial "/>
            </a:endParaRPr>
          </a:p>
          <a:p>
            <a:r>
              <a:rPr lang="en-US" sz="3600" dirty="0">
                <a:latin typeface="Arial "/>
              </a:rPr>
              <a:t>Beta of S&amp;P 500: 1.000</a:t>
            </a:r>
          </a:p>
          <a:p>
            <a:endParaRPr lang="en-US" sz="3600" dirty="0">
              <a:latin typeface="Arial "/>
            </a:endParaRPr>
          </a:p>
          <a:p>
            <a:r>
              <a:rPr lang="en-US" sz="3600" dirty="0">
                <a:latin typeface="Arial "/>
              </a:rPr>
              <a:t>Highest Beta in the SAP Fund: NVIDIA Corporation (NVDA)</a:t>
            </a:r>
          </a:p>
          <a:p>
            <a:endParaRPr lang="en-US" sz="3600" dirty="0">
              <a:latin typeface="Arial "/>
            </a:endParaRPr>
          </a:p>
          <a:p>
            <a:r>
              <a:rPr lang="en-US" sz="3600" dirty="0">
                <a:latin typeface="Arial "/>
              </a:rPr>
              <a:t>Highest Beta of ETF: Technology Select Sector SPDR Fund (XLV)</a:t>
            </a:r>
          </a:p>
        </p:txBody>
      </p:sp>
      <p:pic>
        <p:nvPicPr>
          <p:cNvPr id="9" name="Picture 8">
            <a:extLst>
              <a:ext uri="{FF2B5EF4-FFF2-40B4-BE49-F238E27FC236}">
                <a16:creationId xmlns:a16="http://schemas.microsoft.com/office/drawing/2014/main" id="{196B5A78-FB46-06F4-20FA-91AB1BE5838D}"/>
              </a:ext>
            </a:extLst>
          </p:cNvPr>
          <p:cNvPicPr>
            <a:picLocks noChangeAspect="1"/>
          </p:cNvPicPr>
          <p:nvPr/>
        </p:nvPicPr>
        <p:blipFill>
          <a:blip r:embed="rId2"/>
          <a:stretch>
            <a:fillRect/>
          </a:stretch>
        </p:blipFill>
        <p:spPr>
          <a:xfrm>
            <a:off x="7156450" y="1387475"/>
            <a:ext cx="12478625" cy="7620000"/>
          </a:xfrm>
          <a:prstGeom prst="rect">
            <a:avLst/>
          </a:prstGeom>
        </p:spPr>
      </p:pic>
      <p:sp>
        <p:nvSpPr>
          <p:cNvPr id="6" name="TextBox 5">
            <a:extLst>
              <a:ext uri="{FF2B5EF4-FFF2-40B4-BE49-F238E27FC236}">
                <a16:creationId xmlns:a16="http://schemas.microsoft.com/office/drawing/2014/main" id="{ED3E5FE7-9530-B0EE-B5AC-A60AA54FE409}"/>
              </a:ext>
            </a:extLst>
          </p:cNvPr>
          <p:cNvSpPr txBox="1"/>
          <p:nvPr/>
        </p:nvSpPr>
        <p:spPr>
          <a:xfrm>
            <a:off x="718563" y="428886"/>
            <a:ext cx="10059902" cy="802848"/>
          </a:xfrm>
          <a:prstGeom prst="rect">
            <a:avLst/>
          </a:prstGeom>
          <a:noFill/>
        </p:spPr>
        <p:txBody>
          <a:bodyPr wrap="square">
            <a:spAutoFit/>
          </a:bodyPr>
          <a:lstStyle/>
          <a:p>
            <a:r>
              <a:rPr lang="en-US" sz="4617" b="1" dirty="0">
                <a:solidFill>
                  <a:srgbClr val="00B485"/>
                </a:solidFill>
                <a:latin typeface="Arial Black" panose="020B0A04020102020204" pitchFamily="34" charset="0"/>
              </a:rPr>
              <a:t>BETA</a:t>
            </a:r>
            <a:endParaRPr lang="en-US" sz="4617" dirty="0">
              <a:solidFill>
                <a:srgbClr val="00B485"/>
              </a:solidFill>
              <a:latin typeface="Arial Black" panose="020B0A04020102020204" pitchFamily="34" charset="0"/>
            </a:endParaRPr>
          </a:p>
        </p:txBody>
      </p:sp>
    </p:spTree>
    <p:extLst>
      <p:ext uri="{BB962C8B-B14F-4D97-AF65-F5344CB8AC3E}">
        <p14:creationId xmlns:p14="http://schemas.microsoft.com/office/powerpoint/2010/main" val="146848925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F3E4416-ED0C-6A19-BE4B-7FF0D26CEF16}"/>
              </a:ext>
            </a:extLst>
          </p:cNvPr>
          <p:cNvGrpSpPr/>
          <p:nvPr/>
        </p:nvGrpSpPr>
        <p:grpSpPr>
          <a:xfrm>
            <a:off x="349602" y="2760018"/>
            <a:ext cx="19404896" cy="6030225"/>
            <a:chOff x="349602" y="2760018"/>
            <a:chExt cx="19404896" cy="6030225"/>
          </a:xfrm>
        </p:grpSpPr>
        <p:pic>
          <p:nvPicPr>
            <p:cNvPr id="3" name="Picture 2">
              <a:extLst>
                <a:ext uri="{FF2B5EF4-FFF2-40B4-BE49-F238E27FC236}">
                  <a16:creationId xmlns:a16="http://schemas.microsoft.com/office/drawing/2014/main" id="{BE0BE93E-2EAC-8D85-1CF5-B3AAB73238BA}"/>
                </a:ext>
              </a:extLst>
            </p:cNvPr>
            <p:cNvPicPr>
              <a:picLocks noChangeAspect="1"/>
            </p:cNvPicPr>
            <p:nvPr/>
          </p:nvPicPr>
          <p:blipFill>
            <a:blip r:embed="rId2"/>
            <a:stretch>
              <a:fillRect/>
            </a:stretch>
          </p:blipFill>
          <p:spPr>
            <a:xfrm>
              <a:off x="349602" y="2760018"/>
              <a:ext cx="19404896" cy="5587966"/>
            </a:xfrm>
            <a:prstGeom prst="rect">
              <a:avLst/>
            </a:prstGeom>
          </p:spPr>
        </p:pic>
        <p:sp>
          <p:nvSpPr>
            <p:cNvPr id="4" name="TextBox 3">
              <a:extLst>
                <a:ext uri="{FF2B5EF4-FFF2-40B4-BE49-F238E27FC236}">
                  <a16:creationId xmlns:a16="http://schemas.microsoft.com/office/drawing/2014/main" id="{11835BD8-27E8-E8B1-D491-5BE5DE96D5D8}"/>
                </a:ext>
              </a:extLst>
            </p:cNvPr>
            <p:cNvSpPr txBox="1"/>
            <p:nvPr/>
          </p:nvSpPr>
          <p:spPr>
            <a:xfrm>
              <a:off x="6809817" y="8374745"/>
              <a:ext cx="6484467" cy="415498"/>
            </a:xfrm>
            <a:prstGeom prst="rect">
              <a:avLst/>
            </a:prstGeom>
            <a:noFill/>
          </p:spPr>
          <p:txBody>
            <a:bodyPr wrap="none" rtlCol="0">
              <a:spAutoFit/>
            </a:bodyPr>
            <a:lstStyle/>
            <a:p>
              <a:r>
                <a:rPr lang="en-US" sz="2100" b="1" dirty="0">
                  <a:latin typeface="Arial Narrow" panose="020B0606020202030204" pitchFamily="34" charset="0"/>
                </a:rPr>
                <a:t>Based on historical prices for the period of 9/19/23 - 12/8/23</a:t>
              </a:r>
            </a:p>
          </p:txBody>
        </p:sp>
      </p:grpSp>
      <p:sp>
        <p:nvSpPr>
          <p:cNvPr id="5" name="TextBox 4">
            <a:extLst>
              <a:ext uri="{FF2B5EF4-FFF2-40B4-BE49-F238E27FC236}">
                <a16:creationId xmlns:a16="http://schemas.microsoft.com/office/drawing/2014/main" id="{570E589E-9802-B6FA-1A8A-686B5A94D177}"/>
              </a:ext>
            </a:extLst>
          </p:cNvPr>
          <p:cNvSpPr txBox="1"/>
          <p:nvPr/>
        </p:nvSpPr>
        <p:spPr>
          <a:xfrm>
            <a:off x="718563" y="428886"/>
            <a:ext cx="10059902" cy="802848"/>
          </a:xfrm>
          <a:prstGeom prst="rect">
            <a:avLst/>
          </a:prstGeom>
          <a:noFill/>
        </p:spPr>
        <p:txBody>
          <a:bodyPr wrap="square">
            <a:spAutoFit/>
          </a:bodyPr>
          <a:lstStyle/>
          <a:p>
            <a:r>
              <a:rPr lang="en-US" sz="4617" b="1" dirty="0">
                <a:solidFill>
                  <a:srgbClr val="00B485"/>
                </a:solidFill>
                <a:latin typeface="Arial Black" panose="020B0A04020102020204" pitchFamily="34" charset="0"/>
              </a:rPr>
              <a:t>CORRELATION MATRIX</a:t>
            </a:r>
            <a:endParaRPr lang="en-US" sz="4617" dirty="0">
              <a:solidFill>
                <a:srgbClr val="00B485"/>
              </a:solidFill>
              <a:latin typeface="Arial Black" panose="020B0A04020102020204" pitchFamily="34" charset="0"/>
            </a:endParaRPr>
          </a:p>
        </p:txBody>
      </p:sp>
    </p:spTree>
    <p:extLst>
      <p:ext uri="{BB962C8B-B14F-4D97-AF65-F5344CB8AC3E}">
        <p14:creationId xmlns:p14="http://schemas.microsoft.com/office/powerpoint/2010/main" val="49807010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1931C56A-0D49-3D66-B068-D8125D4D2E64}"/>
              </a:ext>
            </a:extLst>
          </p:cNvPr>
          <p:cNvGrpSpPr/>
          <p:nvPr/>
        </p:nvGrpSpPr>
        <p:grpSpPr>
          <a:xfrm>
            <a:off x="349602" y="3161230"/>
            <a:ext cx="19404895" cy="4986889"/>
            <a:chOff x="349603" y="3803354"/>
            <a:chExt cx="19404895" cy="4986889"/>
          </a:xfrm>
        </p:grpSpPr>
        <p:sp>
          <p:nvSpPr>
            <p:cNvPr id="4" name="TextBox 3">
              <a:extLst>
                <a:ext uri="{FF2B5EF4-FFF2-40B4-BE49-F238E27FC236}">
                  <a16:creationId xmlns:a16="http://schemas.microsoft.com/office/drawing/2014/main" id="{11835BD8-27E8-E8B1-D491-5BE5DE96D5D8}"/>
                </a:ext>
              </a:extLst>
            </p:cNvPr>
            <p:cNvSpPr txBox="1"/>
            <p:nvPr/>
          </p:nvSpPr>
          <p:spPr>
            <a:xfrm>
              <a:off x="6809817" y="8374745"/>
              <a:ext cx="6054863" cy="415498"/>
            </a:xfrm>
            <a:prstGeom prst="rect">
              <a:avLst/>
            </a:prstGeom>
            <a:noFill/>
          </p:spPr>
          <p:txBody>
            <a:bodyPr wrap="none" rtlCol="0">
              <a:spAutoFit/>
            </a:bodyPr>
            <a:lstStyle/>
            <a:p>
              <a:r>
                <a:rPr lang="en-US" sz="2100" b="1" dirty="0">
                  <a:latin typeface="Arial Narrow" panose="020B0606020202030204" pitchFamily="34" charset="0"/>
                </a:rPr>
                <a:t>Based on daily returns for the period of 9/19/23 - 12/8/23</a:t>
              </a:r>
            </a:p>
          </p:txBody>
        </p:sp>
        <p:pic>
          <p:nvPicPr>
            <p:cNvPr id="6" name="Picture 5">
              <a:extLst>
                <a:ext uri="{FF2B5EF4-FFF2-40B4-BE49-F238E27FC236}">
                  <a16:creationId xmlns:a16="http://schemas.microsoft.com/office/drawing/2014/main" id="{50802D40-008E-9FA4-7349-5A25A2694749}"/>
                </a:ext>
              </a:extLst>
            </p:cNvPr>
            <p:cNvPicPr>
              <a:picLocks noChangeAspect="1"/>
            </p:cNvPicPr>
            <p:nvPr/>
          </p:nvPicPr>
          <p:blipFill>
            <a:blip r:embed="rId2"/>
            <a:stretch>
              <a:fillRect/>
            </a:stretch>
          </p:blipFill>
          <p:spPr>
            <a:xfrm>
              <a:off x="349603" y="3803354"/>
              <a:ext cx="19404895" cy="4544630"/>
            </a:xfrm>
            <a:prstGeom prst="rect">
              <a:avLst/>
            </a:prstGeom>
          </p:spPr>
        </p:pic>
      </p:grpSp>
      <p:sp>
        <p:nvSpPr>
          <p:cNvPr id="2" name="TextBox 1">
            <a:extLst>
              <a:ext uri="{FF2B5EF4-FFF2-40B4-BE49-F238E27FC236}">
                <a16:creationId xmlns:a16="http://schemas.microsoft.com/office/drawing/2014/main" id="{25E9B17B-C8EE-3043-BE36-171DA02EE35C}"/>
              </a:ext>
            </a:extLst>
          </p:cNvPr>
          <p:cNvSpPr txBox="1"/>
          <p:nvPr/>
        </p:nvSpPr>
        <p:spPr>
          <a:xfrm>
            <a:off x="718563" y="428886"/>
            <a:ext cx="10059902" cy="802848"/>
          </a:xfrm>
          <a:prstGeom prst="rect">
            <a:avLst/>
          </a:prstGeom>
          <a:noFill/>
        </p:spPr>
        <p:txBody>
          <a:bodyPr wrap="square">
            <a:spAutoFit/>
          </a:bodyPr>
          <a:lstStyle/>
          <a:p>
            <a:r>
              <a:rPr lang="en-US" sz="4617" b="1" dirty="0">
                <a:solidFill>
                  <a:srgbClr val="00B485"/>
                </a:solidFill>
                <a:latin typeface="Arial Black" panose="020B0A04020102020204" pitchFamily="34" charset="0"/>
              </a:rPr>
              <a:t>COVARIANCE MATRIX</a:t>
            </a:r>
            <a:endParaRPr lang="en-US" sz="4617" dirty="0">
              <a:solidFill>
                <a:srgbClr val="00B485"/>
              </a:solidFill>
              <a:latin typeface="Arial Black" panose="020B0A04020102020204" pitchFamily="34" charset="0"/>
            </a:endParaRPr>
          </a:p>
        </p:txBody>
      </p:sp>
    </p:spTree>
    <p:extLst>
      <p:ext uri="{BB962C8B-B14F-4D97-AF65-F5344CB8AC3E}">
        <p14:creationId xmlns:p14="http://schemas.microsoft.com/office/powerpoint/2010/main" val="309130819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A24C26F-2F05-CF1C-4D7D-3967F2202E1C}"/>
              </a:ext>
            </a:extLst>
          </p:cNvPr>
          <p:cNvSpPr/>
          <p:nvPr/>
        </p:nvSpPr>
        <p:spPr>
          <a:xfrm>
            <a:off x="0" y="0"/>
            <a:ext cx="20104100" cy="9769475"/>
          </a:xfrm>
          <a:prstGeom prst="rect">
            <a:avLst/>
          </a:prstGeom>
          <a:solidFill>
            <a:srgbClr val="004E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1">
            <a:extLst>
              <a:ext uri="{FF2B5EF4-FFF2-40B4-BE49-F238E27FC236}">
                <a16:creationId xmlns:a16="http://schemas.microsoft.com/office/drawing/2014/main" id="{A81C1BFC-022D-F646-A08F-BED9F4FDE8A4}"/>
              </a:ext>
            </a:extLst>
          </p:cNvPr>
          <p:cNvSpPr>
            <a:spLocks noGrp="1"/>
          </p:cNvSpPr>
          <p:nvPr>
            <p:ph type="ctrTitle"/>
          </p:nvPr>
        </p:nvSpPr>
        <p:spPr>
          <a:xfrm>
            <a:off x="1670050" y="3140075"/>
            <a:ext cx="17754600" cy="1935351"/>
          </a:xfrm>
        </p:spPr>
        <p:txBody>
          <a:bodyPr lIns="91440" tIns="45720" rIns="91440" bIns="45720" anchor="ctr"/>
          <a:lstStyle/>
          <a:p>
            <a:r>
              <a:rPr lang="en-US" sz="9900" dirty="0">
                <a:solidFill>
                  <a:schemeClr val="bg1"/>
                </a:solidFill>
              </a:rPr>
              <a:t>Performance review</a:t>
            </a:r>
          </a:p>
        </p:txBody>
      </p:sp>
      <p:pic>
        <p:nvPicPr>
          <p:cNvPr id="5" name="Picture 4">
            <a:extLst>
              <a:ext uri="{FF2B5EF4-FFF2-40B4-BE49-F238E27FC236}">
                <a16:creationId xmlns:a16="http://schemas.microsoft.com/office/drawing/2014/main" id="{75443D4C-D108-4658-4209-07805B192D69}"/>
              </a:ext>
            </a:extLst>
          </p:cNvPr>
          <p:cNvPicPr>
            <a:picLocks noChangeAspect="1"/>
          </p:cNvPicPr>
          <p:nvPr/>
        </p:nvPicPr>
        <p:blipFill rotWithShape="1">
          <a:blip r:embed="rId2">
            <a:extLst>
              <a:ext uri="{28A0092B-C50C-407E-A947-70E740481C1C}">
                <a14:useLocalDpi xmlns:a14="http://schemas.microsoft.com/office/drawing/2010/main" val="0"/>
              </a:ext>
            </a:extLst>
          </a:blip>
          <a:srcRect l="10322" t="62317" r="12879" b="34193"/>
          <a:stretch/>
        </p:blipFill>
        <p:spPr>
          <a:xfrm>
            <a:off x="11033469" y="15875"/>
            <a:ext cx="9070632" cy="533400"/>
          </a:xfrm>
          <a:prstGeom prst="rect">
            <a:avLst/>
          </a:prstGeom>
        </p:spPr>
      </p:pic>
      <p:pic>
        <p:nvPicPr>
          <p:cNvPr id="7" name="Picture 6">
            <a:extLst>
              <a:ext uri="{FF2B5EF4-FFF2-40B4-BE49-F238E27FC236}">
                <a16:creationId xmlns:a16="http://schemas.microsoft.com/office/drawing/2014/main" id="{B22C093E-7AFA-F1FF-3821-92338D48C1B5}"/>
              </a:ext>
            </a:extLst>
          </p:cNvPr>
          <p:cNvPicPr>
            <a:picLocks noChangeAspect="1"/>
          </p:cNvPicPr>
          <p:nvPr/>
        </p:nvPicPr>
        <p:blipFill rotWithShape="1">
          <a:blip r:embed="rId2">
            <a:extLst>
              <a:ext uri="{28A0092B-C50C-407E-A947-70E740481C1C}">
                <a14:useLocalDpi xmlns:a14="http://schemas.microsoft.com/office/drawing/2010/main" val="0"/>
              </a:ext>
            </a:extLst>
          </a:blip>
          <a:srcRect l="10322" t="62317" r="12879" b="34193"/>
          <a:stretch/>
        </p:blipFill>
        <p:spPr>
          <a:xfrm>
            <a:off x="11033468" y="15875"/>
            <a:ext cx="9070632" cy="533400"/>
          </a:xfrm>
          <a:prstGeom prst="rect">
            <a:avLst/>
          </a:prstGeom>
        </p:spPr>
      </p:pic>
    </p:spTree>
    <p:extLst>
      <p:ext uri="{BB962C8B-B14F-4D97-AF65-F5344CB8AC3E}">
        <p14:creationId xmlns:p14="http://schemas.microsoft.com/office/powerpoint/2010/main" val="393124323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06E3D80-E26B-C19F-163F-52D75F095E01}"/>
              </a:ext>
            </a:extLst>
          </p:cNvPr>
          <p:cNvSpPr txBox="1"/>
          <p:nvPr/>
        </p:nvSpPr>
        <p:spPr>
          <a:xfrm>
            <a:off x="1212850" y="2301875"/>
            <a:ext cx="18059400" cy="3416320"/>
          </a:xfrm>
          <a:prstGeom prst="rect">
            <a:avLst/>
          </a:prstGeom>
          <a:noFill/>
        </p:spPr>
        <p:txBody>
          <a:bodyPr wrap="square" rtlCol="0">
            <a:spAutoFit/>
          </a:bodyPr>
          <a:lstStyle/>
          <a:p>
            <a:pPr marL="342900" indent="-342900">
              <a:buFont typeface="Arial" panose="020B0604020202020204" pitchFamily="34" charset="0"/>
              <a:buChar char="•"/>
            </a:pPr>
            <a:r>
              <a:rPr lang="en-US" sz="3600" dirty="0">
                <a:latin typeface="Arial" panose="020B0604020202020204" pitchFamily="34" charset="0"/>
                <a:cs typeface="Arial" panose="020B0604020202020204" pitchFamily="34" charset="0"/>
              </a:rPr>
              <a:t>This performance review will analyze the portfolio for the Fall Session of 2023</a:t>
            </a:r>
          </a:p>
          <a:p>
            <a:pPr marL="342900" indent="-342900">
              <a:buFont typeface="Arial" panose="020B0604020202020204" pitchFamily="34" charset="0"/>
              <a:buChar char="•"/>
            </a:pPr>
            <a:r>
              <a:rPr lang="en-US" sz="3600" dirty="0">
                <a:latin typeface="Arial" panose="020B0604020202020204" pitchFamily="34" charset="0"/>
                <a:cs typeface="Arial" panose="020B0604020202020204" pitchFamily="34" charset="0"/>
              </a:rPr>
              <a:t>This section will detail the following:</a:t>
            </a:r>
          </a:p>
          <a:p>
            <a:pPr marL="1199927" lvl="1" indent="-742950">
              <a:buFont typeface="+mj-lt"/>
              <a:buAutoNum type="arabicPeriod"/>
            </a:pPr>
            <a:r>
              <a:rPr lang="en-US" sz="3600" dirty="0">
                <a:latin typeface="Arial" panose="020B0604020202020204" pitchFamily="34" charset="0"/>
                <a:cs typeface="Arial" panose="020B0604020202020204" pitchFamily="34" charset="0"/>
              </a:rPr>
              <a:t>Performance against the index</a:t>
            </a:r>
          </a:p>
          <a:p>
            <a:pPr marL="1199927" lvl="1" indent="-742950">
              <a:buFont typeface="+mj-lt"/>
              <a:buAutoNum type="arabicPeriod"/>
            </a:pPr>
            <a:r>
              <a:rPr lang="en-US" sz="3600" dirty="0">
                <a:latin typeface="Arial" panose="020B0604020202020204" pitchFamily="34" charset="0"/>
                <a:cs typeface="Arial" panose="020B0604020202020204" pitchFamily="34" charset="0"/>
              </a:rPr>
              <a:t>Overview of the best and worst performers</a:t>
            </a:r>
          </a:p>
          <a:p>
            <a:pPr marL="342900" indent="-342900">
              <a:buFont typeface="Arial" panose="020B0604020202020204" pitchFamily="34" charset="0"/>
              <a:buChar char="•"/>
            </a:pPr>
            <a:r>
              <a:rPr lang="en-US" sz="3600" dirty="0">
                <a:latin typeface="Arial" panose="020B0604020202020204" pitchFamily="34" charset="0"/>
                <a:cs typeface="Arial" panose="020B0604020202020204" pitchFamily="34" charset="0"/>
              </a:rPr>
              <a:t>This review will analyze data from 9/19/2023 through 12/11/2023</a:t>
            </a:r>
          </a:p>
          <a:p>
            <a:pPr marL="342900" indent="-342900">
              <a:buFont typeface="Arial" panose="020B0604020202020204" pitchFamily="34" charset="0"/>
              <a:buChar char="•"/>
            </a:pPr>
            <a:r>
              <a:rPr lang="en-US" sz="3600" dirty="0">
                <a:latin typeface="Arial" panose="020B0604020202020204" pitchFamily="34" charset="0"/>
                <a:cs typeface="Arial" panose="020B0604020202020204" pitchFamily="34" charset="0"/>
              </a:rPr>
              <a:t>Active Management began with recommendations and trade execution on 9/20/2023</a:t>
            </a:r>
          </a:p>
        </p:txBody>
      </p:sp>
      <p:sp>
        <p:nvSpPr>
          <p:cNvPr id="3" name="TextBox 2">
            <a:extLst>
              <a:ext uri="{FF2B5EF4-FFF2-40B4-BE49-F238E27FC236}">
                <a16:creationId xmlns:a16="http://schemas.microsoft.com/office/drawing/2014/main" id="{62080997-6919-3FB5-748D-2D7109708317}"/>
              </a:ext>
            </a:extLst>
          </p:cNvPr>
          <p:cNvSpPr txBox="1"/>
          <p:nvPr/>
        </p:nvSpPr>
        <p:spPr>
          <a:xfrm>
            <a:off x="718563" y="428886"/>
            <a:ext cx="10059902" cy="802848"/>
          </a:xfrm>
          <a:prstGeom prst="rect">
            <a:avLst/>
          </a:prstGeom>
          <a:noFill/>
        </p:spPr>
        <p:txBody>
          <a:bodyPr wrap="square">
            <a:spAutoFit/>
          </a:bodyPr>
          <a:lstStyle/>
          <a:p>
            <a:r>
              <a:rPr lang="en-US" sz="4617" b="1" dirty="0">
                <a:solidFill>
                  <a:srgbClr val="00B485"/>
                </a:solidFill>
                <a:latin typeface="Arial Black" panose="020B0A04020102020204" pitchFamily="34" charset="0"/>
              </a:rPr>
              <a:t>PERFORMANCE REVIEW</a:t>
            </a:r>
            <a:endParaRPr lang="en-US" sz="4617" dirty="0">
              <a:solidFill>
                <a:srgbClr val="00B485"/>
              </a:solidFill>
              <a:latin typeface="Arial Black" panose="020B0A04020102020204" pitchFamily="34" charset="0"/>
            </a:endParaRPr>
          </a:p>
        </p:txBody>
      </p:sp>
    </p:spTree>
    <p:extLst>
      <p:ext uri="{BB962C8B-B14F-4D97-AF65-F5344CB8AC3E}">
        <p14:creationId xmlns:p14="http://schemas.microsoft.com/office/powerpoint/2010/main" val="16586630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ight Arrow 20">
            <a:extLst>
              <a:ext uri="{FF2B5EF4-FFF2-40B4-BE49-F238E27FC236}">
                <a16:creationId xmlns:a16="http://schemas.microsoft.com/office/drawing/2014/main" id="{537356AA-28FF-2A36-55CF-7A4DD588A4A2}"/>
              </a:ext>
            </a:extLst>
          </p:cNvPr>
          <p:cNvSpPr/>
          <p:nvPr/>
        </p:nvSpPr>
        <p:spPr>
          <a:xfrm>
            <a:off x="2322765" y="7127971"/>
            <a:ext cx="15700247" cy="1522531"/>
          </a:xfrm>
          <a:prstGeom prst="rightArrow">
            <a:avLst/>
          </a:prstGeom>
          <a:solidFill>
            <a:schemeClr val="bg1">
              <a:lumMod val="75000"/>
            </a:schemeClr>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968" dirty="0"/>
          </a:p>
        </p:txBody>
      </p:sp>
      <p:sp>
        <p:nvSpPr>
          <p:cNvPr id="17" name="Rounded Rectangle 16">
            <a:extLst>
              <a:ext uri="{FF2B5EF4-FFF2-40B4-BE49-F238E27FC236}">
                <a16:creationId xmlns:a16="http://schemas.microsoft.com/office/drawing/2014/main" id="{610A2A36-A9FC-99F5-94A4-DEC2F40550CA}"/>
              </a:ext>
            </a:extLst>
          </p:cNvPr>
          <p:cNvSpPr/>
          <p:nvPr/>
        </p:nvSpPr>
        <p:spPr>
          <a:xfrm>
            <a:off x="11407901" y="1377528"/>
            <a:ext cx="7065308" cy="968727"/>
          </a:xfrm>
          <a:prstGeom prst="roundRect">
            <a:avLst/>
          </a:prstGeom>
          <a:solidFill>
            <a:srgbClr val="00B485"/>
          </a:solidFill>
          <a:ln>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968">
              <a:ln>
                <a:solidFill>
                  <a:schemeClr val="bg1">
                    <a:lumMod val="65000"/>
                  </a:schemeClr>
                </a:solidFill>
              </a:ln>
            </a:endParaRPr>
          </a:p>
        </p:txBody>
      </p:sp>
      <p:sp>
        <p:nvSpPr>
          <p:cNvPr id="16" name="Rounded Rectangle 15">
            <a:extLst>
              <a:ext uri="{FF2B5EF4-FFF2-40B4-BE49-F238E27FC236}">
                <a16:creationId xmlns:a16="http://schemas.microsoft.com/office/drawing/2014/main" id="{D02A0DC2-53F2-0683-7C2B-B81499F75809}"/>
              </a:ext>
            </a:extLst>
          </p:cNvPr>
          <p:cNvSpPr/>
          <p:nvPr/>
        </p:nvSpPr>
        <p:spPr>
          <a:xfrm>
            <a:off x="1339334" y="1400547"/>
            <a:ext cx="7065308" cy="968727"/>
          </a:xfrm>
          <a:prstGeom prst="roundRect">
            <a:avLst/>
          </a:prstGeom>
          <a:solidFill>
            <a:srgbClr val="00B485"/>
          </a:solidFill>
          <a:ln>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968">
              <a:ln>
                <a:solidFill>
                  <a:schemeClr val="bg1">
                    <a:lumMod val="65000"/>
                  </a:schemeClr>
                </a:solidFill>
              </a:ln>
            </a:endParaRPr>
          </a:p>
        </p:txBody>
      </p:sp>
      <p:sp>
        <p:nvSpPr>
          <p:cNvPr id="2" name="Subtitle 1">
            <a:extLst>
              <a:ext uri="{FF2B5EF4-FFF2-40B4-BE49-F238E27FC236}">
                <a16:creationId xmlns:a16="http://schemas.microsoft.com/office/drawing/2014/main" id="{9A0662C5-FD91-D8C8-6AAB-DFDCB4987DA3}"/>
              </a:ext>
            </a:extLst>
          </p:cNvPr>
          <p:cNvSpPr>
            <a:spLocks noGrp="1"/>
          </p:cNvSpPr>
          <p:nvPr>
            <p:ph type="subTitle" idx="1"/>
          </p:nvPr>
        </p:nvSpPr>
        <p:spPr>
          <a:xfrm>
            <a:off x="11683752" y="2850724"/>
            <a:ext cx="6565354" cy="3538684"/>
          </a:xfrm>
        </p:spPr>
        <p:txBody>
          <a:bodyPr/>
          <a:lstStyle/>
          <a:p>
            <a:pPr marL="471202" indent="-471202">
              <a:buFont typeface="Arial" panose="020B0604020202020204" pitchFamily="34" charset="0"/>
              <a:buChar char="•"/>
            </a:pPr>
            <a:r>
              <a:rPr lang="en-US" sz="2968" dirty="0">
                <a:latin typeface="Arial" panose="020B0604020202020204" pitchFamily="34" charset="0"/>
                <a:cs typeface="Arial" panose="020B0604020202020204" pitchFamily="34" charset="0"/>
              </a:rPr>
              <a:t>U.S. exchange listed stocks, including ADRs</a:t>
            </a:r>
          </a:p>
          <a:p>
            <a:pPr marL="471202" indent="-471202">
              <a:buFont typeface="Arial" panose="020B0604020202020204" pitchFamily="34" charset="0"/>
              <a:buChar char="•"/>
            </a:pPr>
            <a:r>
              <a:rPr lang="en-US" sz="2968" dirty="0">
                <a:latin typeface="Arial" panose="020B0604020202020204" pitchFamily="34" charset="0"/>
                <a:cs typeface="Arial" panose="020B0604020202020204" pitchFamily="34" charset="0"/>
              </a:rPr>
              <a:t>Unleveraged ETFs, including stock index ETFs and commodity ETFs</a:t>
            </a:r>
          </a:p>
          <a:p>
            <a:pPr marL="471202" indent="-471202">
              <a:buFont typeface="Arial" panose="020B0604020202020204" pitchFamily="34" charset="0"/>
              <a:buChar char="•"/>
            </a:pPr>
            <a:r>
              <a:rPr lang="en-US" sz="2968" dirty="0">
                <a:latin typeface="Arial" panose="020B0604020202020204" pitchFamily="34" charset="0"/>
                <a:cs typeface="Arial" panose="020B0604020202020204" pitchFamily="34" charset="0"/>
              </a:rPr>
              <a:t>Only investment grade securities</a:t>
            </a:r>
            <a:br>
              <a:rPr lang="en-US" sz="2638" dirty="0">
                <a:latin typeface="Arial" panose="020B0604020202020204" pitchFamily="34" charset="0"/>
              </a:rPr>
            </a:br>
            <a:endParaRPr lang="en-US" sz="2638" dirty="0">
              <a:latin typeface="Arial" panose="020B0604020202020204" pitchFamily="34" charset="0"/>
            </a:endParaRPr>
          </a:p>
          <a:p>
            <a:br>
              <a:rPr lang="en-US" sz="2638" dirty="0">
                <a:latin typeface="Arial" panose="020B0604020202020204" pitchFamily="34" charset="0"/>
              </a:rPr>
            </a:br>
            <a:endParaRPr lang="en-US" sz="2638" dirty="0">
              <a:latin typeface="Arial" panose="020B0604020202020204" pitchFamily="34" charset="0"/>
            </a:endParaRPr>
          </a:p>
          <a:p>
            <a:endParaRPr lang="en-US" dirty="0"/>
          </a:p>
        </p:txBody>
      </p:sp>
      <p:sp>
        <p:nvSpPr>
          <p:cNvPr id="9" name="TextBox 8">
            <a:extLst>
              <a:ext uri="{FF2B5EF4-FFF2-40B4-BE49-F238E27FC236}">
                <a16:creationId xmlns:a16="http://schemas.microsoft.com/office/drawing/2014/main" id="{B2A7DBF3-6A16-4590-D5EB-DF18182149FE}"/>
              </a:ext>
            </a:extLst>
          </p:cNvPr>
          <p:cNvSpPr txBox="1"/>
          <p:nvPr/>
        </p:nvSpPr>
        <p:spPr>
          <a:xfrm>
            <a:off x="1063485" y="2408120"/>
            <a:ext cx="7617008" cy="4659609"/>
          </a:xfrm>
          <a:prstGeom prst="rect">
            <a:avLst/>
          </a:prstGeom>
          <a:noFill/>
        </p:spPr>
        <p:txBody>
          <a:bodyPr wrap="square">
            <a:spAutoFit/>
          </a:bodyPr>
          <a:lstStyle/>
          <a:p>
            <a:pPr marL="471202" indent="-471202">
              <a:buFont typeface="Arial" panose="020B0604020202020204" pitchFamily="34" charset="0"/>
              <a:buChar char="•"/>
            </a:pPr>
            <a:r>
              <a:rPr lang="en-US" sz="2968" dirty="0">
                <a:latin typeface="Arial" panose="020B0604020202020204" pitchFamily="34" charset="0"/>
              </a:rPr>
              <a:t>Diversification across sectors </a:t>
            </a:r>
          </a:p>
          <a:p>
            <a:pPr marL="471202" indent="-471202">
              <a:buFont typeface="Arial" panose="020B0604020202020204" pitchFamily="34" charset="0"/>
              <a:buChar char="•"/>
            </a:pPr>
            <a:r>
              <a:rPr lang="en-US" sz="2968" dirty="0">
                <a:latin typeface="Arial" panose="020B0604020202020204" pitchFamily="34" charset="0"/>
              </a:rPr>
              <a:t>Asset strategy</a:t>
            </a:r>
          </a:p>
          <a:p>
            <a:pPr marL="1319365" lvl="1" indent="-565442">
              <a:buFont typeface="Courier New" panose="02070309020205020404" pitchFamily="49" charset="0"/>
              <a:buChar char="o"/>
            </a:pPr>
            <a:r>
              <a:rPr lang="en-US" sz="2968" dirty="0">
                <a:latin typeface="Arial" panose="020B0604020202020204" pitchFamily="34" charset="0"/>
              </a:rPr>
              <a:t>Not more than 10% will be invested in any one stock</a:t>
            </a:r>
          </a:p>
          <a:p>
            <a:pPr marL="1319365" lvl="1" indent="-565442">
              <a:buFont typeface="Courier New" panose="02070309020205020404" pitchFamily="49" charset="0"/>
              <a:buChar char="o"/>
            </a:pPr>
            <a:r>
              <a:rPr lang="en-US" sz="2968" dirty="0">
                <a:latin typeface="Arial" panose="020B0604020202020204" pitchFamily="34" charset="0"/>
              </a:rPr>
              <a:t>Not more than 25% will be invested in a single index</a:t>
            </a:r>
          </a:p>
          <a:p>
            <a:pPr marL="1319365" lvl="1" indent="-565442">
              <a:buFont typeface="Courier New" panose="02070309020205020404" pitchFamily="49" charset="0"/>
              <a:buChar char="o"/>
            </a:pPr>
            <a:r>
              <a:rPr lang="en-US" sz="2968" dirty="0">
                <a:latin typeface="Arial" panose="020B0604020202020204" pitchFamily="34" charset="0"/>
              </a:rPr>
              <a:t>Not more than 30% will be invested in a single sector</a:t>
            </a:r>
          </a:p>
          <a:p>
            <a:pPr marL="471202" indent="-471202">
              <a:buFont typeface="Arial" panose="020B0604020202020204" pitchFamily="34" charset="0"/>
              <a:buChar char="•"/>
            </a:pPr>
            <a:r>
              <a:rPr lang="en-US" sz="2968" dirty="0">
                <a:latin typeface="Arial" panose="020B0604020202020204" pitchFamily="34" charset="0"/>
              </a:rPr>
              <a:t>Three Investment Strategies</a:t>
            </a:r>
          </a:p>
          <a:p>
            <a:pPr marL="1319365" lvl="1" indent="-565442">
              <a:buFont typeface="Courier New" panose="02070309020205020404" pitchFamily="49" charset="0"/>
              <a:buChar char="o"/>
            </a:pPr>
            <a:r>
              <a:rPr lang="en-US" sz="2968" dirty="0">
                <a:latin typeface="Arial" panose="020B0604020202020204" pitchFamily="34" charset="0"/>
              </a:rPr>
              <a:t>Growth  </a:t>
            </a:r>
            <a:r>
              <a:rPr lang="en-US" sz="2968" dirty="0">
                <a:latin typeface="Arial" panose="020B0604020202020204" pitchFamily="34" charset="0"/>
                <a:sym typeface="Wingdings" pitchFamily="2" charset="2"/>
              </a:rPr>
              <a:t> </a:t>
            </a:r>
            <a:r>
              <a:rPr lang="en-US" sz="2968" dirty="0">
                <a:latin typeface="Arial" panose="020B0604020202020204" pitchFamily="34" charset="0"/>
              </a:rPr>
              <a:t>Value   </a:t>
            </a:r>
            <a:r>
              <a:rPr lang="en-US" sz="2968" dirty="0">
                <a:latin typeface="Arial" panose="020B0604020202020204" pitchFamily="34" charset="0"/>
                <a:sym typeface="Wingdings" pitchFamily="2" charset="2"/>
              </a:rPr>
              <a:t> </a:t>
            </a:r>
            <a:r>
              <a:rPr lang="en-US" sz="2968" dirty="0">
                <a:latin typeface="Arial" panose="020B0604020202020204" pitchFamily="34" charset="0"/>
              </a:rPr>
              <a:t>Dividend </a:t>
            </a:r>
          </a:p>
        </p:txBody>
      </p:sp>
      <p:sp>
        <p:nvSpPr>
          <p:cNvPr id="11" name="TextBox 10">
            <a:extLst>
              <a:ext uri="{FF2B5EF4-FFF2-40B4-BE49-F238E27FC236}">
                <a16:creationId xmlns:a16="http://schemas.microsoft.com/office/drawing/2014/main" id="{3C21FDAF-0745-C17B-2C45-8487D4F5E753}"/>
              </a:ext>
            </a:extLst>
          </p:cNvPr>
          <p:cNvSpPr txBox="1"/>
          <p:nvPr/>
        </p:nvSpPr>
        <p:spPr>
          <a:xfrm>
            <a:off x="7560749" y="7562025"/>
            <a:ext cx="4966895" cy="549061"/>
          </a:xfrm>
          <a:prstGeom prst="rect">
            <a:avLst/>
          </a:prstGeom>
          <a:noFill/>
        </p:spPr>
        <p:txBody>
          <a:bodyPr wrap="square">
            <a:spAutoFit/>
          </a:bodyPr>
          <a:lstStyle/>
          <a:p>
            <a:r>
              <a:rPr lang="en-US" sz="2968" b="1" dirty="0">
                <a:solidFill>
                  <a:schemeClr val="bg1"/>
                </a:solidFill>
                <a:latin typeface="Arial" panose="020B0604020202020204" pitchFamily="34" charset="0"/>
                <a:cs typeface="Arial" panose="020B0604020202020204" pitchFamily="34" charset="0"/>
              </a:rPr>
              <a:t>Process for SAP Fund </a:t>
            </a:r>
          </a:p>
        </p:txBody>
      </p:sp>
      <p:sp>
        <p:nvSpPr>
          <p:cNvPr id="13" name="TextBox 12">
            <a:extLst>
              <a:ext uri="{FF2B5EF4-FFF2-40B4-BE49-F238E27FC236}">
                <a16:creationId xmlns:a16="http://schemas.microsoft.com/office/drawing/2014/main" id="{C279DBFB-A01B-E3F0-BEF4-D1B33D78A7C4}"/>
              </a:ext>
            </a:extLst>
          </p:cNvPr>
          <p:cNvSpPr txBox="1"/>
          <p:nvPr/>
        </p:nvSpPr>
        <p:spPr>
          <a:xfrm>
            <a:off x="12668264" y="1578623"/>
            <a:ext cx="4843945" cy="549061"/>
          </a:xfrm>
          <a:prstGeom prst="rect">
            <a:avLst/>
          </a:prstGeom>
          <a:noFill/>
        </p:spPr>
        <p:txBody>
          <a:bodyPr wrap="square">
            <a:spAutoFit/>
          </a:bodyPr>
          <a:lstStyle/>
          <a:p>
            <a:r>
              <a:rPr lang="en-US" sz="2968" b="1" dirty="0">
                <a:solidFill>
                  <a:schemeClr val="bg1"/>
                </a:solidFill>
                <a:latin typeface="Arial" panose="020B0604020202020204" pitchFamily="34" charset="0"/>
                <a:cs typeface="Arial" panose="020B0604020202020204" pitchFamily="34" charset="0"/>
              </a:rPr>
              <a:t>Investment Philosophy</a:t>
            </a:r>
          </a:p>
        </p:txBody>
      </p:sp>
      <p:sp>
        <p:nvSpPr>
          <p:cNvPr id="15" name="TextBox 14">
            <a:extLst>
              <a:ext uri="{FF2B5EF4-FFF2-40B4-BE49-F238E27FC236}">
                <a16:creationId xmlns:a16="http://schemas.microsoft.com/office/drawing/2014/main" id="{7B49FEF6-E7DF-38B6-9537-A6A556CE19DB}"/>
              </a:ext>
            </a:extLst>
          </p:cNvPr>
          <p:cNvSpPr txBox="1"/>
          <p:nvPr/>
        </p:nvSpPr>
        <p:spPr>
          <a:xfrm>
            <a:off x="2792038" y="1578623"/>
            <a:ext cx="4390381" cy="549061"/>
          </a:xfrm>
          <a:prstGeom prst="rect">
            <a:avLst/>
          </a:prstGeom>
          <a:noFill/>
        </p:spPr>
        <p:txBody>
          <a:bodyPr wrap="square">
            <a:spAutoFit/>
          </a:bodyPr>
          <a:lstStyle/>
          <a:p>
            <a:r>
              <a:rPr lang="en-US" sz="2968" b="1" dirty="0">
                <a:solidFill>
                  <a:schemeClr val="bg1"/>
                </a:solidFill>
                <a:latin typeface="Arial" panose="020B0604020202020204" pitchFamily="34" charset="0"/>
                <a:cs typeface="Arial" panose="020B0604020202020204" pitchFamily="34" charset="0"/>
              </a:rPr>
              <a:t>Investment Strategies</a:t>
            </a:r>
          </a:p>
        </p:txBody>
      </p:sp>
      <p:sp>
        <p:nvSpPr>
          <p:cNvPr id="22" name="TextBox 21">
            <a:extLst>
              <a:ext uri="{FF2B5EF4-FFF2-40B4-BE49-F238E27FC236}">
                <a16:creationId xmlns:a16="http://schemas.microsoft.com/office/drawing/2014/main" id="{64FDCBCB-456E-39BE-24E3-D5DF9EE5C2B3}"/>
              </a:ext>
            </a:extLst>
          </p:cNvPr>
          <p:cNvSpPr txBox="1"/>
          <p:nvPr/>
        </p:nvSpPr>
        <p:spPr>
          <a:xfrm>
            <a:off x="2971760" y="8390997"/>
            <a:ext cx="4225022" cy="1158394"/>
          </a:xfrm>
          <a:prstGeom prst="rect">
            <a:avLst/>
          </a:prstGeom>
          <a:noFill/>
        </p:spPr>
        <p:txBody>
          <a:bodyPr wrap="square">
            <a:spAutoFit/>
          </a:bodyPr>
          <a:lstStyle/>
          <a:p>
            <a:pPr algn="ctr"/>
            <a:r>
              <a:rPr lang="en-US" sz="2309" dirty="0">
                <a:latin typeface="Arial" panose="020B0604020202020204" pitchFamily="34" charset="0"/>
              </a:rPr>
              <a:t>Research</a:t>
            </a:r>
          </a:p>
          <a:p>
            <a:r>
              <a:rPr lang="en-US" sz="2309" dirty="0">
                <a:latin typeface="Arial" panose="020B0604020202020204" pitchFamily="34" charset="0"/>
              </a:rPr>
              <a:t>-  Finding undervalued stocks</a:t>
            </a:r>
          </a:p>
          <a:p>
            <a:r>
              <a:rPr lang="en-US" sz="2309" dirty="0">
                <a:latin typeface="Arial" panose="020B0604020202020204" pitchFamily="34" charset="0"/>
              </a:rPr>
              <a:t>-  sector overviews </a:t>
            </a:r>
          </a:p>
        </p:txBody>
      </p:sp>
      <p:sp>
        <p:nvSpPr>
          <p:cNvPr id="23" name="TextBox 22">
            <a:extLst>
              <a:ext uri="{FF2B5EF4-FFF2-40B4-BE49-F238E27FC236}">
                <a16:creationId xmlns:a16="http://schemas.microsoft.com/office/drawing/2014/main" id="{7A6FABD6-2EFB-B2F8-597F-8E10731130E4}"/>
              </a:ext>
            </a:extLst>
          </p:cNvPr>
          <p:cNvSpPr txBox="1"/>
          <p:nvPr/>
        </p:nvSpPr>
        <p:spPr>
          <a:xfrm>
            <a:off x="7926244" y="8390997"/>
            <a:ext cx="3757509" cy="1158394"/>
          </a:xfrm>
          <a:prstGeom prst="rect">
            <a:avLst/>
          </a:prstGeom>
          <a:noFill/>
        </p:spPr>
        <p:txBody>
          <a:bodyPr wrap="square">
            <a:spAutoFit/>
          </a:bodyPr>
          <a:lstStyle/>
          <a:p>
            <a:pPr algn="ctr"/>
            <a:r>
              <a:rPr lang="en-US" sz="2309" dirty="0">
                <a:latin typeface="Arial" panose="020B0604020202020204" pitchFamily="34" charset="0"/>
              </a:rPr>
              <a:t>Team Pitches</a:t>
            </a:r>
          </a:p>
          <a:p>
            <a:r>
              <a:rPr lang="en-US" sz="2309" dirty="0">
                <a:latin typeface="Arial" panose="020B0604020202020204" pitchFamily="34" charset="0"/>
              </a:rPr>
              <a:t>-  Stock recommendation</a:t>
            </a:r>
          </a:p>
          <a:p>
            <a:r>
              <a:rPr lang="en-US" sz="2309" dirty="0">
                <a:latin typeface="Arial" panose="020B0604020202020204" pitchFamily="34" charset="0"/>
              </a:rPr>
              <a:t>-  Current events </a:t>
            </a:r>
          </a:p>
        </p:txBody>
      </p:sp>
      <p:sp>
        <p:nvSpPr>
          <p:cNvPr id="24" name="TextBox 23">
            <a:extLst>
              <a:ext uri="{FF2B5EF4-FFF2-40B4-BE49-F238E27FC236}">
                <a16:creationId xmlns:a16="http://schemas.microsoft.com/office/drawing/2014/main" id="{3CBC988C-5D60-A1EB-23CC-1BCEEB3B1072}"/>
              </a:ext>
            </a:extLst>
          </p:cNvPr>
          <p:cNvSpPr txBox="1"/>
          <p:nvPr/>
        </p:nvSpPr>
        <p:spPr>
          <a:xfrm>
            <a:off x="11978130" y="8410769"/>
            <a:ext cx="6224208" cy="803040"/>
          </a:xfrm>
          <a:prstGeom prst="rect">
            <a:avLst/>
          </a:prstGeom>
          <a:noFill/>
        </p:spPr>
        <p:txBody>
          <a:bodyPr wrap="square">
            <a:spAutoFit/>
          </a:bodyPr>
          <a:lstStyle/>
          <a:p>
            <a:pPr algn="ctr"/>
            <a:r>
              <a:rPr lang="en-US" sz="2309" dirty="0">
                <a:latin typeface="Arial" panose="020B0604020202020204" pitchFamily="34" charset="0"/>
              </a:rPr>
              <a:t>Investment Voting </a:t>
            </a:r>
          </a:p>
          <a:p>
            <a:r>
              <a:rPr lang="en-US" sz="2309" dirty="0">
                <a:latin typeface="Arial" panose="020B0604020202020204" pitchFamily="34" charset="0"/>
              </a:rPr>
              <a:t>-  Class votes on stock recommendations </a:t>
            </a:r>
          </a:p>
        </p:txBody>
      </p:sp>
      <p:sp>
        <p:nvSpPr>
          <p:cNvPr id="30" name="Oval 29">
            <a:extLst>
              <a:ext uri="{FF2B5EF4-FFF2-40B4-BE49-F238E27FC236}">
                <a16:creationId xmlns:a16="http://schemas.microsoft.com/office/drawing/2014/main" id="{7DFA7153-083A-68FC-0A3E-1DDA3010F7ED}"/>
              </a:ext>
            </a:extLst>
          </p:cNvPr>
          <p:cNvSpPr/>
          <p:nvPr/>
        </p:nvSpPr>
        <p:spPr>
          <a:xfrm>
            <a:off x="9560557" y="8125632"/>
            <a:ext cx="300686" cy="352714"/>
          </a:xfrm>
          <a:prstGeom prst="ellipse">
            <a:avLst/>
          </a:prstGeom>
          <a:solidFill>
            <a:srgbClr val="00B48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968"/>
          </a:p>
        </p:txBody>
      </p:sp>
      <p:sp>
        <p:nvSpPr>
          <p:cNvPr id="31" name="Oval 30">
            <a:extLst>
              <a:ext uri="{FF2B5EF4-FFF2-40B4-BE49-F238E27FC236}">
                <a16:creationId xmlns:a16="http://schemas.microsoft.com/office/drawing/2014/main" id="{D349AC1C-297E-FAF8-37E5-CD73B0AC562A}"/>
              </a:ext>
            </a:extLst>
          </p:cNvPr>
          <p:cNvSpPr/>
          <p:nvPr/>
        </p:nvSpPr>
        <p:spPr>
          <a:xfrm>
            <a:off x="4911455" y="8141330"/>
            <a:ext cx="300686" cy="352714"/>
          </a:xfrm>
          <a:prstGeom prst="ellipse">
            <a:avLst/>
          </a:prstGeom>
          <a:solidFill>
            <a:srgbClr val="00B48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968"/>
          </a:p>
        </p:txBody>
      </p:sp>
      <p:sp>
        <p:nvSpPr>
          <p:cNvPr id="32" name="Oval 31">
            <a:extLst>
              <a:ext uri="{FF2B5EF4-FFF2-40B4-BE49-F238E27FC236}">
                <a16:creationId xmlns:a16="http://schemas.microsoft.com/office/drawing/2014/main" id="{41BBF27F-F960-A999-8779-88212D6FB513}"/>
              </a:ext>
            </a:extLst>
          </p:cNvPr>
          <p:cNvSpPr/>
          <p:nvPr/>
        </p:nvSpPr>
        <p:spPr>
          <a:xfrm>
            <a:off x="14853611" y="8117771"/>
            <a:ext cx="300686" cy="352714"/>
          </a:xfrm>
          <a:prstGeom prst="ellipse">
            <a:avLst/>
          </a:prstGeom>
          <a:solidFill>
            <a:srgbClr val="00B48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968"/>
          </a:p>
        </p:txBody>
      </p:sp>
      <p:sp>
        <p:nvSpPr>
          <p:cNvPr id="5" name="TextBox 4">
            <a:extLst>
              <a:ext uri="{FF2B5EF4-FFF2-40B4-BE49-F238E27FC236}">
                <a16:creationId xmlns:a16="http://schemas.microsoft.com/office/drawing/2014/main" id="{7244E8A3-EFEA-13AC-7D70-225D40619506}"/>
              </a:ext>
            </a:extLst>
          </p:cNvPr>
          <p:cNvSpPr txBox="1"/>
          <p:nvPr/>
        </p:nvSpPr>
        <p:spPr>
          <a:xfrm>
            <a:off x="870962" y="581286"/>
            <a:ext cx="10933687" cy="802848"/>
          </a:xfrm>
          <a:prstGeom prst="rect">
            <a:avLst/>
          </a:prstGeom>
          <a:noFill/>
        </p:spPr>
        <p:txBody>
          <a:bodyPr wrap="square">
            <a:spAutoFit/>
          </a:bodyPr>
          <a:lstStyle/>
          <a:p>
            <a:r>
              <a:rPr lang="en-US" sz="4617" dirty="0">
                <a:solidFill>
                  <a:srgbClr val="00B485"/>
                </a:solidFill>
                <a:latin typeface="Arial Black" panose="020B0A04020102020204" pitchFamily="34" charset="0"/>
              </a:rPr>
              <a:t>INVESTMENT STRATEGIES</a:t>
            </a:r>
          </a:p>
        </p:txBody>
      </p:sp>
    </p:spTree>
    <p:extLst>
      <p:ext uri="{BB962C8B-B14F-4D97-AF65-F5344CB8AC3E}">
        <p14:creationId xmlns:p14="http://schemas.microsoft.com/office/powerpoint/2010/main" val="254269952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FD20A3E-EFF9-2D13-A648-0A4261982D6B}"/>
              </a:ext>
            </a:extLst>
          </p:cNvPr>
          <p:cNvPicPr>
            <a:picLocks noChangeAspect="1"/>
          </p:cNvPicPr>
          <p:nvPr/>
        </p:nvPicPr>
        <p:blipFill>
          <a:blip r:embed="rId2"/>
          <a:stretch>
            <a:fillRect/>
          </a:stretch>
        </p:blipFill>
        <p:spPr>
          <a:xfrm>
            <a:off x="7042152" y="2149475"/>
            <a:ext cx="12573000" cy="4191000"/>
          </a:xfrm>
          <a:prstGeom prst="rect">
            <a:avLst/>
          </a:prstGeom>
        </p:spPr>
      </p:pic>
      <p:graphicFrame>
        <p:nvGraphicFramePr>
          <p:cNvPr id="6" name="Chart 5">
            <a:extLst>
              <a:ext uri="{FF2B5EF4-FFF2-40B4-BE49-F238E27FC236}">
                <a16:creationId xmlns:a16="http://schemas.microsoft.com/office/drawing/2014/main" id="{D6BBC54F-0EB3-D6FE-27D4-BCEEA9605021}"/>
              </a:ext>
            </a:extLst>
          </p:cNvPr>
          <p:cNvGraphicFramePr>
            <a:graphicFrameLocks/>
          </p:cNvGraphicFramePr>
          <p:nvPr>
            <p:extLst>
              <p:ext uri="{D42A27DB-BD31-4B8C-83A1-F6EECF244321}">
                <p14:modId xmlns:p14="http://schemas.microsoft.com/office/powerpoint/2010/main" val="2096391602"/>
              </p:ext>
            </p:extLst>
          </p:nvPr>
        </p:nvGraphicFramePr>
        <p:xfrm>
          <a:off x="374650" y="2149475"/>
          <a:ext cx="6400800" cy="6781800"/>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a:extLst>
              <a:ext uri="{FF2B5EF4-FFF2-40B4-BE49-F238E27FC236}">
                <a16:creationId xmlns:a16="http://schemas.microsoft.com/office/drawing/2014/main" id="{417139E6-451A-DB61-B8CF-4A9309E86C4D}"/>
              </a:ext>
            </a:extLst>
          </p:cNvPr>
          <p:cNvSpPr txBox="1"/>
          <p:nvPr/>
        </p:nvSpPr>
        <p:spPr>
          <a:xfrm>
            <a:off x="718563" y="428886"/>
            <a:ext cx="10059902" cy="802848"/>
          </a:xfrm>
          <a:prstGeom prst="rect">
            <a:avLst/>
          </a:prstGeom>
          <a:noFill/>
        </p:spPr>
        <p:txBody>
          <a:bodyPr wrap="square">
            <a:spAutoFit/>
          </a:bodyPr>
          <a:lstStyle/>
          <a:p>
            <a:r>
              <a:rPr lang="en-US" sz="4617" b="1" dirty="0">
                <a:solidFill>
                  <a:srgbClr val="00B485"/>
                </a:solidFill>
                <a:latin typeface="Arial Black" panose="020B0A04020102020204" pitchFamily="34" charset="0"/>
              </a:rPr>
              <a:t>PORTFOLIO CONTRBUTIONS</a:t>
            </a:r>
            <a:endParaRPr lang="en-US" sz="4617" dirty="0">
              <a:solidFill>
                <a:srgbClr val="00B485"/>
              </a:solidFill>
              <a:latin typeface="Arial Black" panose="020B0A04020102020204" pitchFamily="34" charset="0"/>
            </a:endParaRPr>
          </a:p>
        </p:txBody>
      </p:sp>
    </p:spTree>
    <p:extLst>
      <p:ext uri="{BB962C8B-B14F-4D97-AF65-F5344CB8AC3E}">
        <p14:creationId xmlns:p14="http://schemas.microsoft.com/office/powerpoint/2010/main" val="169098740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E8C981C-44A6-AB67-E149-09C6E63A0C42}"/>
              </a:ext>
            </a:extLst>
          </p:cNvPr>
          <p:cNvSpPr txBox="1"/>
          <p:nvPr/>
        </p:nvSpPr>
        <p:spPr>
          <a:xfrm>
            <a:off x="1136650" y="2530475"/>
            <a:ext cx="18059400" cy="3170099"/>
          </a:xfrm>
          <a:prstGeom prst="rect">
            <a:avLst/>
          </a:prstGeom>
          <a:noFill/>
        </p:spPr>
        <p:txBody>
          <a:bodyPr wrap="square" rtlCol="0">
            <a:spAutoFit/>
          </a:bodyPr>
          <a:lstStyle/>
          <a:p>
            <a:pPr marL="285750" indent="-285750">
              <a:buFont typeface="Wingdings" pitchFamily="2" charset="2"/>
              <a:buChar char="v"/>
            </a:pPr>
            <a:r>
              <a:rPr lang="en-US" sz="4000" dirty="0">
                <a:latin typeface="Arial" panose="020B0604020202020204" pitchFamily="34" charset="0"/>
                <a:cs typeface="Arial" panose="020B0604020202020204" pitchFamily="34" charset="0"/>
              </a:rPr>
              <a:t>Top overall performers were highly concentrated in technology and consumer discretionary </a:t>
            </a:r>
          </a:p>
          <a:p>
            <a:pPr marL="285750" indent="-285750">
              <a:buFont typeface="Wingdings" pitchFamily="2" charset="2"/>
              <a:buChar char="v"/>
            </a:pPr>
            <a:r>
              <a:rPr lang="en-US" sz="4000" dirty="0">
                <a:latin typeface="Arial" panose="020B0604020202020204" pitchFamily="34" charset="0"/>
                <a:cs typeface="Arial" panose="020B0604020202020204" pitchFamily="34" charset="0"/>
              </a:rPr>
              <a:t>All ETFs finished positive except Consumer Staples and Energy</a:t>
            </a:r>
          </a:p>
          <a:p>
            <a:pPr marL="742727" lvl="1" indent="-285750">
              <a:buFont typeface="Wingdings" pitchFamily="2" charset="2"/>
              <a:buChar char="v"/>
            </a:pPr>
            <a:r>
              <a:rPr lang="en-US" sz="4000" dirty="0">
                <a:latin typeface="Arial" panose="020B0604020202020204" pitchFamily="34" charset="0"/>
                <a:cs typeface="Arial" panose="020B0604020202020204" pitchFamily="34" charset="0"/>
              </a:rPr>
              <a:t>The class decided to avoid allocation to Real Estate and Utilities </a:t>
            </a:r>
          </a:p>
          <a:p>
            <a:pPr marL="285750" indent="-285750">
              <a:buFont typeface="Wingdings" pitchFamily="2" charset="2"/>
              <a:buChar char="v"/>
            </a:pPr>
            <a:r>
              <a:rPr lang="en-US" sz="4000" dirty="0">
                <a:latin typeface="Arial" panose="020B0604020202020204" pitchFamily="34" charset="0"/>
                <a:cs typeface="Arial" panose="020B0604020202020204" pitchFamily="34" charset="0"/>
              </a:rPr>
              <a:t>Limited cases of underperformance at the single stock level</a:t>
            </a:r>
          </a:p>
        </p:txBody>
      </p:sp>
      <p:sp>
        <p:nvSpPr>
          <p:cNvPr id="4" name="TextBox 3">
            <a:extLst>
              <a:ext uri="{FF2B5EF4-FFF2-40B4-BE49-F238E27FC236}">
                <a16:creationId xmlns:a16="http://schemas.microsoft.com/office/drawing/2014/main" id="{0C3466FD-FAFE-A9E5-D1A0-49975176FD19}"/>
              </a:ext>
            </a:extLst>
          </p:cNvPr>
          <p:cNvSpPr txBox="1"/>
          <p:nvPr/>
        </p:nvSpPr>
        <p:spPr>
          <a:xfrm>
            <a:off x="718563" y="428886"/>
            <a:ext cx="10059902" cy="802848"/>
          </a:xfrm>
          <a:prstGeom prst="rect">
            <a:avLst/>
          </a:prstGeom>
          <a:noFill/>
        </p:spPr>
        <p:txBody>
          <a:bodyPr wrap="square">
            <a:spAutoFit/>
          </a:bodyPr>
          <a:lstStyle/>
          <a:p>
            <a:r>
              <a:rPr lang="en-US" sz="4617" b="1" dirty="0">
                <a:solidFill>
                  <a:srgbClr val="00B485"/>
                </a:solidFill>
                <a:latin typeface="Arial Black" panose="020B0A04020102020204" pitchFamily="34" charset="0"/>
              </a:rPr>
              <a:t>OVERALL RETURN ANALYSIS</a:t>
            </a:r>
            <a:endParaRPr lang="en-US" sz="4617" dirty="0">
              <a:solidFill>
                <a:srgbClr val="00B485"/>
              </a:solidFill>
              <a:latin typeface="Arial Black" panose="020B0A04020102020204" pitchFamily="34" charset="0"/>
            </a:endParaRPr>
          </a:p>
        </p:txBody>
      </p:sp>
    </p:spTree>
    <p:extLst>
      <p:ext uri="{BB962C8B-B14F-4D97-AF65-F5344CB8AC3E}">
        <p14:creationId xmlns:p14="http://schemas.microsoft.com/office/powerpoint/2010/main" val="334078488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28C2BF-DE4E-0686-7916-2585BEF26947}"/>
              </a:ext>
            </a:extLst>
          </p:cNvPr>
          <p:cNvSpPr>
            <a:spLocks noGrp="1"/>
          </p:cNvSpPr>
          <p:nvPr>
            <p:ph type="ctrTitle"/>
          </p:nvPr>
        </p:nvSpPr>
        <p:spPr>
          <a:xfrm>
            <a:off x="755650" y="701675"/>
            <a:ext cx="18093690" cy="1178254"/>
          </a:xfrm>
        </p:spPr>
        <p:txBody>
          <a:bodyPr/>
          <a:lstStyle/>
          <a:p>
            <a:br>
              <a:rPr lang="en-US" dirty="0"/>
            </a:br>
            <a:r>
              <a:rPr lang="en-US" sz="1800" dirty="0"/>
              <a:t>Reflects total return from Acquisition through 12/8/23</a:t>
            </a:r>
            <a:endParaRPr lang="en-US" dirty="0"/>
          </a:p>
        </p:txBody>
      </p:sp>
      <p:pic>
        <p:nvPicPr>
          <p:cNvPr id="3074" name="Picture 2" descr="Microsoft Font is → Segoe Ui">
            <a:extLst>
              <a:ext uri="{FF2B5EF4-FFF2-40B4-BE49-F238E27FC236}">
                <a16:creationId xmlns:a16="http://schemas.microsoft.com/office/drawing/2014/main" id="{64665796-B63E-5F8E-51B2-3944823762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9837" y="2415974"/>
            <a:ext cx="3505200" cy="2673838"/>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Texas Roadhouse Logo PNG Vector (EPS) Free Download">
            <a:extLst>
              <a:ext uri="{FF2B5EF4-FFF2-40B4-BE49-F238E27FC236}">
                <a16:creationId xmlns:a16="http://schemas.microsoft.com/office/drawing/2014/main" id="{D8074B61-6FB4-897B-2771-06C3E58BA7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02016" y="2661700"/>
            <a:ext cx="4101210" cy="21463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FedEx Logo and symbol, meaning, history, PNG, brand">
            <a:extLst>
              <a:ext uri="{FF2B5EF4-FFF2-40B4-BE49-F238E27FC236}">
                <a16:creationId xmlns:a16="http://schemas.microsoft.com/office/drawing/2014/main" id="{A6767181-C885-044F-EE06-C029D5F9B82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182620" y="2580625"/>
            <a:ext cx="4724400" cy="2657662"/>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Five Below logo and symbol, meaning, history, PNG">
            <a:extLst>
              <a:ext uri="{FF2B5EF4-FFF2-40B4-BE49-F238E27FC236}">
                <a16:creationId xmlns:a16="http://schemas.microsoft.com/office/drawing/2014/main" id="{6F98C23C-5B85-3F17-E2ED-71D84AC54EA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4866" y="5687519"/>
            <a:ext cx="5655142" cy="3299798"/>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Download Meta Platforms Logo in SVG Vector or PNG File Format - Logo.wine">
            <a:extLst>
              <a:ext uri="{FF2B5EF4-FFF2-40B4-BE49-F238E27FC236}">
                <a16:creationId xmlns:a16="http://schemas.microsoft.com/office/drawing/2014/main" id="{BB90E515-95A3-0A8E-78B1-760E2E1DC7E9}"/>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32248" b="31732"/>
          <a:stretch/>
        </p:blipFill>
        <p:spPr bwMode="auto">
          <a:xfrm>
            <a:off x="12457728" y="6178313"/>
            <a:ext cx="7305652" cy="175432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D6444D26-5145-7BD2-F28F-C0A96A393C26}"/>
              </a:ext>
            </a:extLst>
          </p:cNvPr>
          <p:cNvSpPr txBox="1"/>
          <p:nvPr/>
        </p:nvSpPr>
        <p:spPr>
          <a:xfrm>
            <a:off x="2168037" y="5027234"/>
            <a:ext cx="1828800" cy="861774"/>
          </a:xfrm>
          <a:prstGeom prst="rect">
            <a:avLst/>
          </a:prstGeom>
          <a:noFill/>
        </p:spPr>
        <p:txBody>
          <a:bodyPr wrap="square" rtlCol="0">
            <a:spAutoFit/>
          </a:bodyPr>
          <a:lstStyle/>
          <a:p>
            <a:r>
              <a:rPr lang="en-US" sz="3200" dirty="0">
                <a:solidFill>
                  <a:srgbClr val="00B050"/>
                </a:solidFill>
                <a:latin typeface="Arial" panose="020B0604020202020204" pitchFamily="34" charset="0"/>
                <a:cs typeface="Arial" panose="020B0604020202020204" pitchFamily="34" charset="0"/>
              </a:rPr>
              <a:t>+17.94%</a:t>
            </a:r>
          </a:p>
          <a:p>
            <a:pPr algn="ctr"/>
            <a:r>
              <a:rPr lang="en-US" dirty="0">
                <a:latin typeface="Arial" panose="020B0604020202020204" pitchFamily="34" charset="0"/>
                <a:cs typeface="Arial" panose="020B0604020202020204" pitchFamily="34" charset="0"/>
              </a:rPr>
              <a:t>9/29-12/8</a:t>
            </a:r>
          </a:p>
        </p:txBody>
      </p:sp>
      <p:sp>
        <p:nvSpPr>
          <p:cNvPr id="6" name="TextBox 5">
            <a:extLst>
              <a:ext uri="{FF2B5EF4-FFF2-40B4-BE49-F238E27FC236}">
                <a16:creationId xmlns:a16="http://schemas.microsoft.com/office/drawing/2014/main" id="{96051316-8DE4-4BCB-FBE4-8062C3E90AFF}"/>
              </a:ext>
            </a:extLst>
          </p:cNvPr>
          <p:cNvSpPr txBox="1"/>
          <p:nvPr/>
        </p:nvSpPr>
        <p:spPr>
          <a:xfrm>
            <a:off x="8438221" y="5008736"/>
            <a:ext cx="1828800" cy="861774"/>
          </a:xfrm>
          <a:prstGeom prst="rect">
            <a:avLst/>
          </a:prstGeom>
          <a:noFill/>
        </p:spPr>
        <p:txBody>
          <a:bodyPr wrap="square" rtlCol="0">
            <a:spAutoFit/>
          </a:bodyPr>
          <a:lstStyle/>
          <a:p>
            <a:r>
              <a:rPr lang="en-US" sz="3200" dirty="0">
                <a:solidFill>
                  <a:srgbClr val="00B050"/>
                </a:solidFill>
                <a:latin typeface="Arial" panose="020B0604020202020204" pitchFamily="34" charset="0"/>
                <a:cs typeface="Arial" panose="020B0604020202020204" pitchFamily="34" charset="0"/>
              </a:rPr>
              <a:t>+17.76%</a:t>
            </a:r>
          </a:p>
          <a:p>
            <a:pPr algn="ctr"/>
            <a:r>
              <a:rPr lang="en-US" dirty="0">
                <a:latin typeface="Arial" panose="020B0604020202020204" pitchFamily="34" charset="0"/>
                <a:cs typeface="Arial" panose="020B0604020202020204" pitchFamily="34" charset="0"/>
              </a:rPr>
              <a:t>10/4-12/8</a:t>
            </a:r>
          </a:p>
        </p:txBody>
      </p:sp>
      <p:sp>
        <p:nvSpPr>
          <p:cNvPr id="7" name="TextBox 6">
            <a:extLst>
              <a:ext uri="{FF2B5EF4-FFF2-40B4-BE49-F238E27FC236}">
                <a16:creationId xmlns:a16="http://schemas.microsoft.com/office/drawing/2014/main" id="{31B25A00-4B3D-5944-7E14-86BFF46E8369}"/>
              </a:ext>
            </a:extLst>
          </p:cNvPr>
          <p:cNvSpPr txBox="1"/>
          <p:nvPr/>
        </p:nvSpPr>
        <p:spPr>
          <a:xfrm>
            <a:off x="15630420" y="4825745"/>
            <a:ext cx="1828800" cy="861774"/>
          </a:xfrm>
          <a:prstGeom prst="rect">
            <a:avLst/>
          </a:prstGeom>
          <a:noFill/>
        </p:spPr>
        <p:txBody>
          <a:bodyPr wrap="square" rtlCol="0">
            <a:spAutoFit/>
          </a:bodyPr>
          <a:lstStyle/>
          <a:p>
            <a:r>
              <a:rPr lang="en-US" sz="3200">
                <a:solidFill>
                  <a:srgbClr val="00B050"/>
                </a:solidFill>
                <a:latin typeface="Arial" panose="020B0604020202020204" pitchFamily="34" charset="0"/>
                <a:cs typeface="Arial" panose="020B0604020202020204" pitchFamily="34" charset="0"/>
              </a:rPr>
              <a:t>+12.71%</a:t>
            </a:r>
          </a:p>
          <a:p>
            <a:pPr algn="ctr"/>
            <a:r>
              <a:rPr lang="en-US">
                <a:latin typeface="Arial" panose="020B0604020202020204" pitchFamily="34" charset="0"/>
                <a:cs typeface="Arial" panose="020B0604020202020204" pitchFamily="34" charset="0"/>
              </a:rPr>
              <a:t>10/24-12/8</a:t>
            </a:r>
          </a:p>
        </p:txBody>
      </p:sp>
      <p:sp>
        <p:nvSpPr>
          <p:cNvPr id="8" name="TextBox 7">
            <a:extLst>
              <a:ext uri="{FF2B5EF4-FFF2-40B4-BE49-F238E27FC236}">
                <a16:creationId xmlns:a16="http://schemas.microsoft.com/office/drawing/2014/main" id="{89A2D1AD-9D63-158B-E8AA-719B56E3BE83}"/>
              </a:ext>
            </a:extLst>
          </p:cNvPr>
          <p:cNvSpPr txBox="1"/>
          <p:nvPr/>
        </p:nvSpPr>
        <p:spPr>
          <a:xfrm>
            <a:off x="15196154" y="7837872"/>
            <a:ext cx="1828800" cy="861774"/>
          </a:xfrm>
          <a:prstGeom prst="rect">
            <a:avLst/>
          </a:prstGeom>
          <a:noFill/>
        </p:spPr>
        <p:txBody>
          <a:bodyPr wrap="square" rtlCol="0">
            <a:spAutoFit/>
          </a:bodyPr>
          <a:lstStyle/>
          <a:p>
            <a:pPr algn="ctr"/>
            <a:r>
              <a:rPr lang="en-US" sz="3200" dirty="0">
                <a:solidFill>
                  <a:srgbClr val="00B050"/>
                </a:solidFill>
                <a:latin typeface="Arial" panose="020B0604020202020204" pitchFamily="34" charset="0"/>
                <a:cs typeface="Arial" panose="020B0604020202020204" pitchFamily="34" charset="0"/>
              </a:rPr>
              <a:t>+9.43%</a:t>
            </a:r>
          </a:p>
          <a:p>
            <a:pPr algn="ctr"/>
            <a:r>
              <a:rPr lang="en-US" dirty="0">
                <a:latin typeface="Arial" panose="020B0604020202020204" pitchFamily="34" charset="0"/>
                <a:cs typeface="Arial" panose="020B0604020202020204" pitchFamily="34" charset="0"/>
              </a:rPr>
              <a:t>10/4-12/8</a:t>
            </a:r>
          </a:p>
        </p:txBody>
      </p:sp>
      <p:sp>
        <p:nvSpPr>
          <p:cNvPr id="9" name="TextBox 8">
            <a:extLst>
              <a:ext uri="{FF2B5EF4-FFF2-40B4-BE49-F238E27FC236}">
                <a16:creationId xmlns:a16="http://schemas.microsoft.com/office/drawing/2014/main" id="{AE9E77D7-A098-A248-744C-1EC9BCD3B37B}"/>
              </a:ext>
            </a:extLst>
          </p:cNvPr>
          <p:cNvSpPr txBox="1"/>
          <p:nvPr/>
        </p:nvSpPr>
        <p:spPr>
          <a:xfrm>
            <a:off x="8438221" y="7754859"/>
            <a:ext cx="1828800" cy="861774"/>
          </a:xfrm>
          <a:prstGeom prst="rect">
            <a:avLst/>
          </a:prstGeom>
          <a:noFill/>
        </p:spPr>
        <p:txBody>
          <a:bodyPr wrap="square" rtlCol="0">
            <a:spAutoFit/>
          </a:bodyPr>
          <a:lstStyle/>
          <a:p>
            <a:r>
              <a:rPr lang="en-US" sz="3200" dirty="0">
                <a:solidFill>
                  <a:srgbClr val="00B050"/>
                </a:solidFill>
                <a:latin typeface="Arial" panose="020B0604020202020204" pitchFamily="34" charset="0"/>
                <a:cs typeface="Arial" panose="020B0604020202020204" pitchFamily="34" charset="0"/>
              </a:rPr>
              <a:t>+10.76%</a:t>
            </a:r>
          </a:p>
          <a:p>
            <a:pPr algn="ctr"/>
            <a:r>
              <a:rPr lang="en-US" dirty="0">
                <a:latin typeface="Arial" panose="020B0604020202020204" pitchFamily="34" charset="0"/>
                <a:cs typeface="Arial" panose="020B0604020202020204" pitchFamily="34" charset="0"/>
              </a:rPr>
              <a:t>10/24-12/8</a:t>
            </a:r>
          </a:p>
        </p:txBody>
      </p:sp>
      <p:sp>
        <p:nvSpPr>
          <p:cNvPr id="10" name="TextBox 9">
            <a:extLst>
              <a:ext uri="{FF2B5EF4-FFF2-40B4-BE49-F238E27FC236}">
                <a16:creationId xmlns:a16="http://schemas.microsoft.com/office/drawing/2014/main" id="{230B9DAB-C9B4-F435-4570-CF93364A60DC}"/>
              </a:ext>
            </a:extLst>
          </p:cNvPr>
          <p:cNvSpPr txBox="1"/>
          <p:nvPr/>
        </p:nvSpPr>
        <p:spPr>
          <a:xfrm>
            <a:off x="2168037" y="7837872"/>
            <a:ext cx="1828800" cy="861774"/>
          </a:xfrm>
          <a:prstGeom prst="rect">
            <a:avLst/>
          </a:prstGeom>
          <a:noFill/>
        </p:spPr>
        <p:txBody>
          <a:bodyPr wrap="square" rtlCol="0">
            <a:spAutoFit/>
          </a:bodyPr>
          <a:lstStyle/>
          <a:p>
            <a:r>
              <a:rPr lang="en-US" sz="3200" dirty="0">
                <a:solidFill>
                  <a:srgbClr val="00B050"/>
                </a:solidFill>
                <a:latin typeface="Arial" panose="020B0604020202020204" pitchFamily="34" charset="0"/>
                <a:cs typeface="Arial" panose="020B0604020202020204" pitchFamily="34" charset="0"/>
              </a:rPr>
              <a:t>+11.80%</a:t>
            </a:r>
          </a:p>
          <a:p>
            <a:pPr algn="ctr"/>
            <a:r>
              <a:rPr lang="en-US" dirty="0">
                <a:latin typeface="Arial" panose="020B0604020202020204" pitchFamily="34" charset="0"/>
                <a:cs typeface="Arial" panose="020B0604020202020204" pitchFamily="34" charset="0"/>
              </a:rPr>
              <a:t>10/31-12/8</a:t>
            </a:r>
          </a:p>
        </p:txBody>
      </p:sp>
      <p:pic>
        <p:nvPicPr>
          <p:cNvPr id="1026" name="Picture 2">
            <a:extLst>
              <a:ext uri="{FF2B5EF4-FFF2-40B4-BE49-F238E27FC236}">
                <a16:creationId xmlns:a16="http://schemas.microsoft.com/office/drawing/2014/main" id="{308911A7-578D-F666-B09E-EDF3269F6AC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25050" y="5907076"/>
            <a:ext cx="5655142" cy="202556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7B0AEBE-93EF-2B91-005D-E2704E13958B}"/>
              </a:ext>
            </a:extLst>
          </p:cNvPr>
          <p:cNvSpPr txBox="1"/>
          <p:nvPr/>
        </p:nvSpPr>
        <p:spPr>
          <a:xfrm>
            <a:off x="718563" y="428886"/>
            <a:ext cx="10059902" cy="802848"/>
          </a:xfrm>
          <a:prstGeom prst="rect">
            <a:avLst/>
          </a:prstGeom>
          <a:noFill/>
        </p:spPr>
        <p:txBody>
          <a:bodyPr wrap="square">
            <a:spAutoFit/>
          </a:bodyPr>
          <a:lstStyle/>
          <a:p>
            <a:r>
              <a:rPr lang="en-US" sz="4617" b="1" dirty="0">
                <a:solidFill>
                  <a:srgbClr val="00B485"/>
                </a:solidFill>
                <a:latin typeface="Arial Black" panose="020B0A04020102020204" pitchFamily="34" charset="0"/>
              </a:rPr>
              <a:t>BEST RETURNS FALL 2023</a:t>
            </a:r>
            <a:endParaRPr lang="en-US" sz="4617" dirty="0">
              <a:solidFill>
                <a:srgbClr val="00B485"/>
              </a:solidFill>
              <a:latin typeface="Arial Black" panose="020B0A04020102020204" pitchFamily="34" charset="0"/>
            </a:endParaRPr>
          </a:p>
        </p:txBody>
      </p:sp>
    </p:spTree>
    <p:extLst>
      <p:ext uri="{BB962C8B-B14F-4D97-AF65-F5344CB8AC3E}">
        <p14:creationId xmlns:p14="http://schemas.microsoft.com/office/powerpoint/2010/main" val="60562696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28C2BF-DE4E-0686-7916-2585BEF26947}"/>
              </a:ext>
            </a:extLst>
          </p:cNvPr>
          <p:cNvSpPr>
            <a:spLocks noGrp="1"/>
          </p:cNvSpPr>
          <p:nvPr>
            <p:ph type="ctrTitle"/>
          </p:nvPr>
        </p:nvSpPr>
        <p:spPr>
          <a:xfrm>
            <a:off x="755650" y="701675"/>
            <a:ext cx="18093690" cy="1178254"/>
          </a:xfrm>
        </p:spPr>
        <p:txBody>
          <a:bodyPr/>
          <a:lstStyle/>
          <a:p>
            <a:br>
              <a:rPr lang="en-US" dirty="0"/>
            </a:br>
            <a:r>
              <a:rPr lang="en-US" sz="1800" dirty="0"/>
              <a:t>Reflects total return from Acquisition through 12/8/23</a:t>
            </a:r>
            <a:endParaRPr lang="en-US" dirty="0"/>
          </a:p>
        </p:txBody>
      </p:sp>
      <p:pic>
        <p:nvPicPr>
          <p:cNvPr id="4098" name="Picture 2" descr="Logos &amp; Branding | Nutrien">
            <a:extLst>
              <a:ext uri="{FF2B5EF4-FFF2-40B4-BE49-F238E27FC236}">
                <a16:creationId xmlns:a16="http://schemas.microsoft.com/office/drawing/2014/main" id="{94559ECC-9B47-6E6C-855B-695FBCE5C6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46249" y="3524252"/>
            <a:ext cx="7156450" cy="155290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spok-20211231">
            <a:extLst>
              <a:ext uri="{FF2B5EF4-FFF2-40B4-BE49-F238E27FC236}">
                <a16:creationId xmlns:a16="http://schemas.microsoft.com/office/drawing/2014/main" id="{D6069C57-E1A0-5FBC-E462-2650A41980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52050" y="2307224"/>
            <a:ext cx="7700858" cy="349408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7B4CDC1-9B1C-68F6-DC52-994E8E14B50C}"/>
              </a:ext>
            </a:extLst>
          </p:cNvPr>
          <p:cNvSpPr txBox="1"/>
          <p:nvPr/>
        </p:nvSpPr>
        <p:spPr>
          <a:xfrm>
            <a:off x="4316132" y="6012101"/>
            <a:ext cx="2016685" cy="861774"/>
          </a:xfrm>
          <a:prstGeom prst="rect">
            <a:avLst/>
          </a:prstGeom>
          <a:noFill/>
        </p:spPr>
        <p:txBody>
          <a:bodyPr wrap="square" rtlCol="0">
            <a:spAutoFit/>
          </a:bodyPr>
          <a:lstStyle/>
          <a:p>
            <a:pPr algn="ctr"/>
            <a:r>
              <a:rPr lang="en-US" sz="3200" dirty="0">
                <a:solidFill>
                  <a:srgbClr val="C00000"/>
                </a:solidFill>
                <a:latin typeface="Arial" panose="020B0604020202020204" pitchFamily="34" charset="0"/>
                <a:cs typeface="Arial" panose="020B0604020202020204" pitchFamily="34" charset="0"/>
              </a:rPr>
              <a:t>-14.50%</a:t>
            </a:r>
          </a:p>
          <a:p>
            <a:pPr algn="ctr"/>
            <a:r>
              <a:rPr lang="en-US" dirty="0">
                <a:latin typeface="Arial" panose="020B0604020202020204" pitchFamily="34" charset="0"/>
                <a:cs typeface="Arial" panose="020B0604020202020204" pitchFamily="34" charset="0"/>
              </a:rPr>
              <a:t>9/20-12/8</a:t>
            </a:r>
          </a:p>
        </p:txBody>
      </p:sp>
      <p:sp>
        <p:nvSpPr>
          <p:cNvPr id="5" name="TextBox 4">
            <a:extLst>
              <a:ext uri="{FF2B5EF4-FFF2-40B4-BE49-F238E27FC236}">
                <a16:creationId xmlns:a16="http://schemas.microsoft.com/office/drawing/2014/main" id="{68C356E9-41F8-B398-2FE5-520A146E27F3}"/>
              </a:ext>
            </a:extLst>
          </p:cNvPr>
          <p:cNvSpPr txBox="1"/>
          <p:nvPr/>
        </p:nvSpPr>
        <p:spPr>
          <a:xfrm>
            <a:off x="13098817" y="6012101"/>
            <a:ext cx="1607325" cy="861774"/>
          </a:xfrm>
          <a:prstGeom prst="rect">
            <a:avLst/>
          </a:prstGeom>
          <a:noFill/>
        </p:spPr>
        <p:txBody>
          <a:bodyPr wrap="square" rtlCol="0">
            <a:spAutoFit/>
          </a:bodyPr>
          <a:lstStyle/>
          <a:p>
            <a:pPr algn="ctr"/>
            <a:r>
              <a:rPr lang="en-US" sz="3200" dirty="0">
                <a:solidFill>
                  <a:srgbClr val="C00000"/>
                </a:solidFill>
                <a:latin typeface="Arial" panose="020B0604020202020204" pitchFamily="34" charset="0"/>
                <a:cs typeface="Arial" panose="020B0604020202020204" pitchFamily="34" charset="0"/>
              </a:rPr>
              <a:t>-1.01%</a:t>
            </a:r>
          </a:p>
          <a:p>
            <a:pPr algn="ctr"/>
            <a:r>
              <a:rPr lang="en-US" dirty="0">
                <a:latin typeface="Arial" panose="020B0604020202020204" pitchFamily="34" charset="0"/>
                <a:cs typeface="Arial" panose="020B0604020202020204" pitchFamily="34" charset="0"/>
              </a:rPr>
              <a:t>10/17-12/8</a:t>
            </a:r>
          </a:p>
        </p:txBody>
      </p:sp>
      <p:sp>
        <p:nvSpPr>
          <p:cNvPr id="2" name="TextBox 1">
            <a:extLst>
              <a:ext uri="{FF2B5EF4-FFF2-40B4-BE49-F238E27FC236}">
                <a16:creationId xmlns:a16="http://schemas.microsoft.com/office/drawing/2014/main" id="{004F9359-8FDB-58D2-EEFA-46FAB5033E07}"/>
              </a:ext>
            </a:extLst>
          </p:cNvPr>
          <p:cNvSpPr txBox="1"/>
          <p:nvPr/>
        </p:nvSpPr>
        <p:spPr>
          <a:xfrm>
            <a:off x="718563" y="428886"/>
            <a:ext cx="10059902" cy="802848"/>
          </a:xfrm>
          <a:prstGeom prst="rect">
            <a:avLst/>
          </a:prstGeom>
          <a:noFill/>
        </p:spPr>
        <p:txBody>
          <a:bodyPr wrap="square">
            <a:spAutoFit/>
          </a:bodyPr>
          <a:lstStyle/>
          <a:p>
            <a:r>
              <a:rPr lang="en-US" sz="4617" b="1" dirty="0">
                <a:solidFill>
                  <a:srgbClr val="00B485"/>
                </a:solidFill>
                <a:latin typeface="Arial Black" panose="020B0A04020102020204" pitchFamily="34" charset="0"/>
              </a:rPr>
              <a:t>WORST RETURNS FALL 2023</a:t>
            </a:r>
            <a:endParaRPr lang="en-US" sz="4617" dirty="0">
              <a:solidFill>
                <a:srgbClr val="00B485"/>
              </a:solidFill>
              <a:latin typeface="Arial Black" panose="020B0A04020102020204" pitchFamily="34" charset="0"/>
            </a:endParaRPr>
          </a:p>
        </p:txBody>
      </p:sp>
    </p:spTree>
    <p:extLst>
      <p:ext uri="{BB962C8B-B14F-4D97-AF65-F5344CB8AC3E}">
        <p14:creationId xmlns:p14="http://schemas.microsoft.com/office/powerpoint/2010/main" val="382336932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A81C1BFC-022D-F646-A08F-BED9F4FDE8A4}"/>
              </a:ext>
            </a:extLst>
          </p:cNvPr>
          <p:cNvSpPr>
            <a:spLocks noGrp="1"/>
          </p:cNvSpPr>
          <p:nvPr>
            <p:ph type="ctrTitle"/>
          </p:nvPr>
        </p:nvSpPr>
        <p:spPr>
          <a:xfrm>
            <a:off x="1136650" y="1396302"/>
            <a:ext cx="14713016" cy="969604"/>
          </a:xfrm>
        </p:spPr>
        <p:txBody>
          <a:bodyPr lIns="91440" tIns="45720" rIns="91440" bIns="45720" anchor="b"/>
          <a:lstStyle/>
          <a:p>
            <a:r>
              <a:rPr lang="en-US" sz="4000" dirty="0">
                <a:solidFill>
                  <a:srgbClr val="004E30"/>
                </a:solidFill>
                <a:latin typeface="Arial Black"/>
              </a:rPr>
              <a:t>Industry Headwinds lead to </a:t>
            </a:r>
            <a:r>
              <a:rPr lang="en-US" sz="4000" dirty="0" err="1">
                <a:solidFill>
                  <a:srgbClr val="004E30"/>
                </a:solidFill>
                <a:latin typeface="Arial Black"/>
              </a:rPr>
              <a:t>Nutrien</a:t>
            </a:r>
            <a:r>
              <a:rPr lang="en-US" sz="4000" dirty="0">
                <a:solidFill>
                  <a:srgbClr val="004E30"/>
                </a:solidFill>
                <a:latin typeface="Arial Black"/>
              </a:rPr>
              <a:t> Losses</a:t>
            </a:r>
            <a:endParaRPr lang="en-US" dirty="0">
              <a:solidFill>
                <a:srgbClr val="004E30"/>
              </a:solidFill>
            </a:endParaRPr>
          </a:p>
        </p:txBody>
      </p:sp>
      <p:sp>
        <p:nvSpPr>
          <p:cNvPr id="2" name="TextBox 1">
            <a:extLst>
              <a:ext uri="{FF2B5EF4-FFF2-40B4-BE49-F238E27FC236}">
                <a16:creationId xmlns:a16="http://schemas.microsoft.com/office/drawing/2014/main" id="{AF7D13E8-9C8A-BAB7-64BD-013B4ACC432D}"/>
              </a:ext>
            </a:extLst>
          </p:cNvPr>
          <p:cNvSpPr txBox="1"/>
          <p:nvPr/>
        </p:nvSpPr>
        <p:spPr>
          <a:xfrm>
            <a:off x="1136650" y="2530475"/>
            <a:ext cx="18059400" cy="5786199"/>
          </a:xfrm>
          <a:prstGeom prst="rect">
            <a:avLst/>
          </a:prstGeom>
          <a:noFill/>
        </p:spPr>
        <p:txBody>
          <a:bodyPr wrap="square" rtlCol="0">
            <a:spAutoFit/>
          </a:bodyPr>
          <a:lstStyle/>
          <a:p>
            <a:pPr marL="285750" indent="-285750">
              <a:spcAft>
                <a:spcPts val="1200"/>
              </a:spcAft>
              <a:buFont typeface="Wingdings" pitchFamily="2" charset="2"/>
              <a:buChar char="v"/>
            </a:pPr>
            <a:r>
              <a:rPr lang="en-US" sz="3200" dirty="0">
                <a:latin typeface="Arial" panose="020B0604020202020204" pitchFamily="34" charset="0"/>
                <a:cs typeface="Arial" panose="020B0604020202020204" pitchFamily="34" charset="0"/>
              </a:rPr>
              <a:t>Profit and Revenue miss in the third quarter, and downward revenue guidance adjustments scare investors</a:t>
            </a:r>
          </a:p>
          <a:p>
            <a:pPr marL="285750" indent="-285750">
              <a:spcAft>
                <a:spcPts val="1200"/>
              </a:spcAft>
              <a:buFont typeface="Wingdings" pitchFamily="2" charset="2"/>
              <a:buChar char="v"/>
            </a:pPr>
            <a:r>
              <a:rPr lang="en-US" sz="3200" dirty="0" err="1">
                <a:latin typeface="Arial" panose="020B0604020202020204" pitchFamily="34" charset="0"/>
                <a:cs typeface="Arial" panose="020B0604020202020204" pitchFamily="34" charset="0"/>
              </a:rPr>
              <a:t>Nutrien</a:t>
            </a:r>
            <a:r>
              <a:rPr lang="en-US" sz="3200" dirty="0">
                <a:latin typeface="Arial" panose="020B0604020202020204" pitchFamily="34" charset="0"/>
                <a:cs typeface="Arial" panose="020B0604020202020204" pitchFamily="34" charset="0"/>
              </a:rPr>
              <a:t> as a fertilizer company is adversely affected by global supply conditions. With shipments from Russia and Belarus freeing up after the Ukraine invasion, potash prices have been falling.</a:t>
            </a:r>
          </a:p>
          <a:p>
            <a:pPr marL="285750" indent="-285750">
              <a:spcAft>
                <a:spcPts val="1200"/>
              </a:spcAft>
              <a:buFont typeface="Wingdings" pitchFamily="2" charset="2"/>
              <a:buChar char="v"/>
            </a:pPr>
            <a:r>
              <a:rPr lang="en-US" sz="3200" dirty="0">
                <a:latin typeface="Arial" panose="020B0604020202020204" pitchFamily="34" charset="0"/>
                <a:cs typeface="Arial" panose="020B0604020202020204" pitchFamily="34" charset="0"/>
              </a:rPr>
              <a:t>Lower demand for fertilizer due to high prices have kept farmers waiting to buy.</a:t>
            </a:r>
          </a:p>
          <a:p>
            <a:pPr marL="285750" indent="-285750">
              <a:spcAft>
                <a:spcPts val="1200"/>
              </a:spcAft>
              <a:buFont typeface="Wingdings" pitchFamily="2" charset="2"/>
              <a:buChar char="v"/>
            </a:pPr>
            <a:r>
              <a:rPr lang="en-US" sz="3200" dirty="0">
                <a:latin typeface="Arial" panose="020B0604020202020204" pitchFamily="34" charset="0"/>
                <a:cs typeface="Arial" panose="020B0604020202020204" pitchFamily="34" charset="0"/>
              </a:rPr>
              <a:t>Continued global conflicts in the Middle East and between Russia and Ukraine increase fertilizer industry volatility.</a:t>
            </a:r>
          </a:p>
          <a:p>
            <a:pPr marL="285750" indent="-285750">
              <a:spcAft>
                <a:spcPts val="1200"/>
              </a:spcAft>
              <a:buFont typeface="Wingdings" pitchFamily="2" charset="2"/>
              <a:buChar char="v"/>
            </a:pPr>
            <a:r>
              <a:rPr lang="en-US" sz="3200" dirty="0">
                <a:latin typeface="Arial" panose="020B0604020202020204" pitchFamily="34" charset="0"/>
                <a:cs typeface="Arial" panose="020B0604020202020204" pitchFamily="34" charset="0"/>
              </a:rPr>
              <a:t>Potential US legislation is being introduced targeting the anticompetitive nature of the fertilizer industry in the US.</a:t>
            </a:r>
          </a:p>
          <a:p>
            <a:pPr marL="285750" indent="-285750">
              <a:buFont typeface="Wingdings" pitchFamily="2" charset="2"/>
              <a:buChar char="v"/>
            </a:pPr>
            <a:endParaRPr lang="en-US" sz="3200"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B09C50BB-64EB-A99E-D184-6E10C376C17D}"/>
              </a:ext>
            </a:extLst>
          </p:cNvPr>
          <p:cNvSpPr txBox="1"/>
          <p:nvPr/>
        </p:nvSpPr>
        <p:spPr>
          <a:xfrm>
            <a:off x="718563" y="428886"/>
            <a:ext cx="10059902" cy="802848"/>
          </a:xfrm>
          <a:prstGeom prst="rect">
            <a:avLst/>
          </a:prstGeom>
          <a:noFill/>
        </p:spPr>
        <p:txBody>
          <a:bodyPr wrap="square">
            <a:spAutoFit/>
          </a:bodyPr>
          <a:lstStyle/>
          <a:p>
            <a:r>
              <a:rPr lang="en-US" sz="4617" b="1" dirty="0">
                <a:solidFill>
                  <a:srgbClr val="00B485"/>
                </a:solidFill>
                <a:latin typeface="Arial Black" panose="020B0A04020102020204" pitchFamily="34" charset="0"/>
              </a:rPr>
              <a:t>BIGGEST LOSS</a:t>
            </a:r>
            <a:endParaRPr lang="en-US" sz="4617" dirty="0">
              <a:solidFill>
                <a:srgbClr val="00B485"/>
              </a:solidFill>
              <a:latin typeface="Arial Black" panose="020B0A04020102020204" pitchFamily="34" charset="0"/>
            </a:endParaRPr>
          </a:p>
        </p:txBody>
      </p:sp>
    </p:spTree>
    <p:extLst>
      <p:ext uri="{BB962C8B-B14F-4D97-AF65-F5344CB8AC3E}">
        <p14:creationId xmlns:p14="http://schemas.microsoft.com/office/powerpoint/2010/main" val="376434408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AC7BDCDF-F106-CA99-CE8E-7F6518E2E35B}"/>
              </a:ext>
            </a:extLst>
          </p:cNvPr>
          <p:cNvGrpSpPr/>
          <p:nvPr/>
        </p:nvGrpSpPr>
        <p:grpSpPr>
          <a:xfrm>
            <a:off x="2750108" y="2760018"/>
            <a:ext cx="14603885" cy="6030225"/>
            <a:chOff x="2750108" y="2760018"/>
            <a:chExt cx="14603885" cy="6030225"/>
          </a:xfrm>
        </p:grpSpPr>
        <p:sp>
          <p:nvSpPr>
            <p:cNvPr id="10" name="TextBox 9">
              <a:extLst>
                <a:ext uri="{FF2B5EF4-FFF2-40B4-BE49-F238E27FC236}">
                  <a16:creationId xmlns:a16="http://schemas.microsoft.com/office/drawing/2014/main" id="{424D4164-D637-3CD2-ADD5-6A8184764B71}"/>
                </a:ext>
              </a:extLst>
            </p:cNvPr>
            <p:cNvSpPr txBox="1"/>
            <p:nvPr/>
          </p:nvSpPr>
          <p:spPr>
            <a:xfrm>
              <a:off x="7299534" y="8374745"/>
              <a:ext cx="6662401" cy="415498"/>
            </a:xfrm>
            <a:prstGeom prst="rect">
              <a:avLst/>
            </a:prstGeom>
            <a:noFill/>
          </p:spPr>
          <p:txBody>
            <a:bodyPr wrap="none" rtlCol="0">
              <a:spAutoFit/>
            </a:bodyPr>
            <a:lstStyle/>
            <a:p>
              <a:r>
                <a:rPr lang="en-US" sz="2100" b="1" dirty="0">
                  <a:latin typeface="Arial" panose="020B0604020202020204" pitchFamily="34" charset="0"/>
                  <a:cs typeface="Arial" panose="020B0604020202020204" pitchFamily="34" charset="0"/>
                </a:rPr>
                <a:t>Reflects returns for the purchase date until 12/8/23</a:t>
              </a:r>
            </a:p>
          </p:txBody>
        </p:sp>
        <p:pic>
          <p:nvPicPr>
            <p:cNvPr id="14" name="Picture 13">
              <a:extLst>
                <a:ext uri="{FF2B5EF4-FFF2-40B4-BE49-F238E27FC236}">
                  <a16:creationId xmlns:a16="http://schemas.microsoft.com/office/drawing/2014/main" id="{1518643E-3F27-354C-7B33-82F24033F148}"/>
                </a:ext>
              </a:extLst>
            </p:cNvPr>
            <p:cNvPicPr>
              <a:picLocks noChangeAspect="1"/>
            </p:cNvPicPr>
            <p:nvPr/>
          </p:nvPicPr>
          <p:blipFill>
            <a:blip r:embed="rId2"/>
            <a:stretch>
              <a:fillRect/>
            </a:stretch>
          </p:blipFill>
          <p:spPr>
            <a:xfrm>
              <a:off x="2750108" y="2760018"/>
              <a:ext cx="14603885" cy="5593320"/>
            </a:xfrm>
            <a:prstGeom prst="rect">
              <a:avLst/>
            </a:prstGeom>
          </p:spPr>
        </p:pic>
      </p:grpSp>
      <p:sp>
        <p:nvSpPr>
          <p:cNvPr id="2" name="TextBox 1">
            <a:extLst>
              <a:ext uri="{FF2B5EF4-FFF2-40B4-BE49-F238E27FC236}">
                <a16:creationId xmlns:a16="http://schemas.microsoft.com/office/drawing/2014/main" id="{1C588FBA-D8B6-763E-4C79-2D8D97CF9E82}"/>
              </a:ext>
            </a:extLst>
          </p:cNvPr>
          <p:cNvSpPr txBox="1"/>
          <p:nvPr/>
        </p:nvSpPr>
        <p:spPr>
          <a:xfrm>
            <a:off x="718563" y="428886"/>
            <a:ext cx="10059902" cy="802848"/>
          </a:xfrm>
          <a:prstGeom prst="rect">
            <a:avLst/>
          </a:prstGeom>
          <a:noFill/>
        </p:spPr>
        <p:txBody>
          <a:bodyPr wrap="square">
            <a:spAutoFit/>
          </a:bodyPr>
          <a:lstStyle/>
          <a:p>
            <a:r>
              <a:rPr lang="en-US" sz="4617" b="1" dirty="0">
                <a:solidFill>
                  <a:srgbClr val="00B485"/>
                </a:solidFill>
                <a:latin typeface="Arial Black" panose="020B0A04020102020204" pitchFamily="34" charset="0"/>
              </a:rPr>
              <a:t>INDIVIDUAL RETURNS</a:t>
            </a:r>
            <a:endParaRPr lang="en-US" sz="4617" dirty="0">
              <a:solidFill>
                <a:srgbClr val="00B485"/>
              </a:solidFill>
              <a:latin typeface="Arial Black" panose="020B0A04020102020204" pitchFamily="34" charset="0"/>
            </a:endParaRPr>
          </a:p>
        </p:txBody>
      </p:sp>
    </p:spTree>
    <p:extLst>
      <p:ext uri="{BB962C8B-B14F-4D97-AF65-F5344CB8AC3E}">
        <p14:creationId xmlns:p14="http://schemas.microsoft.com/office/powerpoint/2010/main" val="154690650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19766828-4A15-3740-D850-3EEF5F414C87}"/>
              </a:ext>
            </a:extLst>
          </p:cNvPr>
          <p:cNvGrpSpPr/>
          <p:nvPr/>
        </p:nvGrpSpPr>
        <p:grpSpPr>
          <a:xfrm>
            <a:off x="449153" y="3926974"/>
            <a:ext cx="13010340" cy="3825803"/>
            <a:chOff x="2761075" y="3695777"/>
            <a:chExt cx="14581950" cy="4316540"/>
          </a:xfrm>
        </p:grpSpPr>
        <p:sp>
          <p:nvSpPr>
            <p:cNvPr id="4" name="TextBox 3">
              <a:extLst>
                <a:ext uri="{FF2B5EF4-FFF2-40B4-BE49-F238E27FC236}">
                  <a16:creationId xmlns:a16="http://schemas.microsoft.com/office/drawing/2014/main" id="{FFCB4F67-5E54-D4AD-995D-A4DEDCBD5114}"/>
                </a:ext>
              </a:extLst>
            </p:cNvPr>
            <p:cNvSpPr txBox="1"/>
            <p:nvPr/>
          </p:nvSpPr>
          <p:spPr>
            <a:xfrm>
              <a:off x="3515466" y="7178904"/>
              <a:ext cx="13073168" cy="833413"/>
            </a:xfrm>
            <a:prstGeom prst="rect">
              <a:avLst/>
            </a:prstGeom>
            <a:noFill/>
          </p:spPr>
          <p:txBody>
            <a:bodyPr wrap="square" rtlCol="0">
              <a:spAutoFit/>
            </a:bodyPr>
            <a:lstStyle/>
            <a:p>
              <a:r>
                <a:rPr lang="en-US" sz="2100" b="1" dirty="0">
                  <a:latin typeface="Arial" panose="020B0604020202020204" pitchFamily="34" charset="0"/>
                  <a:cs typeface="Arial" panose="020B0604020202020204" pitchFamily="34" charset="0"/>
                </a:rPr>
                <a:t>Reflects returns for the period of 9/20/23 - 12/8/23, for ETFs that were not sold during the management period</a:t>
              </a:r>
            </a:p>
          </p:txBody>
        </p:sp>
        <p:pic>
          <p:nvPicPr>
            <p:cNvPr id="9" name="Picture 8">
              <a:extLst>
                <a:ext uri="{FF2B5EF4-FFF2-40B4-BE49-F238E27FC236}">
                  <a16:creationId xmlns:a16="http://schemas.microsoft.com/office/drawing/2014/main" id="{958F82DF-63AE-6453-0E2C-BC254C86DBA0}"/>
                </a:ext>
              </a:extLst>
            </p:cNvPr>
            <p:cNvPicPr>
              <a:picLocks noChangeAspect="1"/>
            </p:cNvPicPr>
            <p:nvPr/>
          </p:nvPicPr>
          <p:blipFill>
            <a:blip r:embed="rId2"/>
            <a:stretch>
              <a:fillRect/>
            </a:stretch>
          </p:blipFill>
          <p:spPr>
            <a:xfrm>
              <a:off x="2761075" y="3695777"/>
              <a:ext cx="14581950" cy="3483127"/>
            </a:xfrm>
            <a:prstGeom prst="rect">
              <a:avLst/>
            </a:prstGeom>
          </p:spPr>
        </p:pic>
      </p:grpSp>
      <p:graphicFrame>
        <p:nvGraphicFramePr>
          <p:cNvPr id="19" name="Chart 18">
            <a:extLst>
              <a:ext uri="{FF2B5EF4-FFF2-40B4-BE49-F238E27FC236}">
                <a16:creationId xmlns:a16="http://schemas.microsoft.com/office/drawing/2014/main" id="{9DF10627-56B1-E074-07BB-835DB4B5BDAC}"/>
              </a:ext>
            </a:extLst>
          </p:cNvPr>
          <p:cNvGraphicFramePr>
            <a:graphicFrameLocks/>
          </p:cNvGraphicFramePr>
          <p:nvPr>
            <p:extLst>
              <p:ext uri="{D42A27DB-BD31-4B8C-83A1-F6EECF244321}">
                <p14:modId xmlns:p14="http://schemas.microsoft.com/office/powerpoint/2010/main" val="3943280052"/>
              </p:ext>
            </p:extLst>
          </p:nvPr>
        </p:nvGraphicFramePr>
        <p:xfrm>
          <a:off x="13712212" y="2095849"/>
          <a:ext cx="6391888" cy="5823862"/>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a:extLst>
              <a:ext uri="{FF2B5EF4-FFF2-40B4-BE49-F238E27FC236}">
                <a16:creationId xmlns:a16="http://schemas.microsoft.com/office/drawing/2014/main" id="{E0F9FCD5-F219-4F12-BB14-8480C8543622}"/>
              </a:ext>
            </a:extLst>
          </p:cNvPr>
          <p:cNvSpPr txBox="1"/>
          <p:nvPr/>
        </p:nvSpPr>
        <p:spPr>
          <a:xfrm>
            <a:off x="718563" y="428886"/>
            <a:ext cx="10059902" cy="802848"/>
          </a:xfrm>
          <a:prstGeom prst="rect">
            <a:avLst/>
          </a:prstGeom>
          <a:noFill/>
        </p:spPr>
        <p:txBody>
          <a:bodyPr wrap="square">
            <a:spAutoFit/>
          </a:bodyPr>
          <a:lstStyle/>
          <a:p>
            <a:r>
              <a:rPr lang="en-US" sz="4617" b="1" dirty="0">
                <a:solidFill>
                  <a:srgbClr val="00B485"/>
                </a:solidFill>
                <a:latin typeface="Arial Black" panose="020B0A04020102020204" pitchFamily="34" charset="0"/>
              </a:rPr>
              <a:t>ETF PERFOMANCE</a:t>
            </a:r>
            <a:endParaRPr lang="en-US" sz="4617" dirty="0">
              <a:solidFill>
                <a:srgbClr val="00B485"/>
              </a:solidFill>
              <a:latin typeface="Arial Black" panose="020B0A04020102020204" pitchFamily="34" charset="0"/>
            </a:endParaRPr>
          </a:p>
        </p:txBody>
      </p:sp>
    </p:spTree>
    <p:extLst>
      <p:ext uri="{BB962C8B-B14F-4D97-AF65-F5344CB8AC3E}">
        <p14:creationId xmlns:p14="http://schemas.microsoft.com/office/powerpoint/2010/main" val="297494612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a:extLst>
              <a:ext uri="{FF2B5EF4-FFF2-40B4-BE49-F238E27FC236}">
                <a16:creationId xmlns:a16="http://schemas.microsoft.com/office/drawing/2014/main" id="{C249C335-A6AA-147C-9D2A-A6A1F1143F1B}"/>
              </a:ext>
            </a:extLst>
          </p:cNvPr>
          <p:cNvGraphicFramePr>
            <a:graphicFrameLocks/>
          </p:cNvGraphicFramePr>
          <p:nvPr>
            <p:extLst>
              <p:ext uri="{D42A27DB-BD31-4B8C-83A1-F6EECF244321}">
                <p14:modId xmlns:p14="http://schemas.microsoft.com/office/powerpoint/2010/main" val="1637022032"/>
              </p:ext>
            </p:extLst>
          </p:nvPr>
        </p:nvGraphicFramePr>
        <p:xfrm>
          <a:off x="440996" y="2081048"/>
          <a:ext cx="19222107" cy="7550799"/>
        </p:xfrm>
        <a:graphic>
          <a:graphicData uri="http://schemas.openxmlformats.org/drawingml/2006/chart">
            <c:chart xmlns:c="http://schemas.openxmlformats.org/drawingml/2006/chart" xmlns:r="http://schemas.openxmlformats.org/officeDocument/2006/relationships" r:id="rId2"/>
          </a:graphicData>
        </a:graphic>
      </p:graphicFrame>
      <p:sp>
        <p:nvSpPr>
          <p:cNvPr id="2" name="TextBox 1">
            <a:extLst>
              <a:ext uri="{FF2B5EF4-FFF2-40B4-BE49-F238E27FC236}">
                <a16:creationId xmlns:a16="http://schemas.microsoft.com/office/drawing/2014/main" id="{F63DA470-FE0D-31C6-3E00-A922A3795907}"/>
              </a:ext>
            </a:extLst>
          </p:cNvPr>
          <p:cNvSpPr txBox="1"/>
          <p:nvPr/>
        </p:nvSpPr>
        <p:spPr>
          <a:xfrm>
            <a:off x="718563" y="428886"/>
            <a:ext cx="10059902" cy="802848"/>
          </a:xfrm>
          <a:prstGeom prst="rect">
            <a:avLst/>
          </a:prstGeom>
          <a:noFill/>
        </p:spPr>
        <p:txBody>
          <a:bodyPr wrap="square">
            <a:spAutoFit/>
          </a:bodyPr>
          <a:lstStyle/>
          <a:p>
            <a:r>
              <a:rPr lang="en-US" sz="4617" b="1" dirty="0">
                <a:solidFill>
                  <a:srgbClr val="00B485"/>
                </a:solidFill>
                <a:latin typeface="Arial Black" panose="020B0A04020102020204" pitchFamily="34" charset="0"/>
              </a:rPr>
              <a:t>ETF PERFOMANCE</a:t>
            </a:r>
            <a:endParaRPr lang="en-US" sz="4617" dirty="0">
              <a:solidFill>
                <a:srgbClr val="00B485"/>
              </a:solidFill>
              <a:latin typeface="Arial Black" panose="020B0A04020102020204" pitchFamily="34" charset="0"/>
            </a:endParaRPr>
          </a:p>
        </p:txBody>
      </p:sp>
    </p:spTree>
    <p:extLst>
      <p:ext uri="{BB962C8B-B14F-4D97-AF65-F5344CB8AC3E}">
        <p14:creationId xmlns:p14="http://schemas.microsoft.com/office/powerpoint/2010/main" val="139997476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FE15FD7-E30A-8848-2C41-0D9884827E84}"/>
              </a:ext>
            </a:extLst>
          </p:cNvPr>
          <p:cNvSpPr txBox="1"/>
          <p:nvPr/>
        </p:nvSpPr>
        <p:spPr>
          <a:xfrm>
            <a:off x="1136650" y="2530475"/>
            <a:ext cx="18059400" cy="5632311"/>
          </a:xfrm>
          <a:prstGeom prst="rect">
            <a:avLst/>
          </a:prstGeom>
          <a:noFill/>
        </p:spPr>
        <p:txBody>
          <a:bodyPr wrap="square" rtlCol="0">
            <a:spAutoFit/>
          </a:bodyPr>
          <a:lstStyle/>
          <a:p>
            <a:pPr marL="285750" indent="-285750">
              <a:buFont typeface="Wingdings" pitchFamily="2" charset="2"/>
              <a:buChar char="v"/>
            </a:pPr>
            <a:r>
              <a:rPr lang="en-US" sz="4000" dirty="0">
                <a:latin typeface="Arial" panose="020B0604020202020204" pitchFamily="34" charset="0"/>
                <a:cs typeface="Arial" panose="020B0604020202020204" pitchFamily="34" charset="0"/>
              </a:rPr>
              <a:t>Investments were primarily based on Growth and Value Strategies, and therefore time dependent resulting in limited gains over the short run. </a:t>
            </a:r>
          </a:p>
          <a:p>
            <a:pPr marL="285750" indent="-285750">
              <a:buFont typeface="Wingdings" pitchFamily="2" charset="2"/>
              <a:buChar char="v"/>
            </a:pPr>
            <a:r>
              <a:rPr lang="en-US" sz="4000" dirty="0">
                <a:latin typeface="Arial" panose="020B0604020202020204" pitchFamily="34" charset="0"/>
                <a:cs typeface="Arial" panose="020B0604020202020204" pitchFamily="34" charset="0"/>
              </a:rPr>
              <a:t>Many of the portfolio’s top performers benefited greatly from two market trends</a:t>
            </a:r>
          </a:p>
          <a:p>
            <a:pPr marL="742727" lvl="1" indent="-285750">
              <a:buFont typeface="Wingdings" pitchFamily="2" charset="2"/>
              <a:buChar char="v"/>
            </a:pPr>
            <a:r>
              <a:rPr lang="en-US" sz="4000" dirty="0">
                <a:latin typeface="Arial" panose="020B0604020202020204" pitchFamily="34" charset="0"/>
                <a:cs typeface="Arial" panose="020B0604020202020204" pitchFamily="34" charset="0"/>
              </a:rPr>
              <a:t>Continued artificial intelligence speculation</a:t>
            </a:r>
          </a:p>
          <a:p>
            <a:pPr marL="742727" lvl="1" indent="-285750">
              <a:buFont typeface="Wingdings" pitchFamily="2" charset="2"/>
              <a:buChar char="v"/>
            </a:pPr>
            <a:r>
              <a:rPr lang="en-US" sz="4000" dirty="0">
                <a:latin typeface="Arial" panose="020B0604020202020204" pitchFamily="34" charset="0"/>
                <a:cs typeface="Arial" panose="020B0604020202020204" pitchFamily="34" charset="0"/>
              </a:rPr>
              <a:t>Strong consumer discretionary spending </a:t>
            </a:r>
          </a:p>
          <a:p>
            <a:pPr marL="285750" indent="-285750">
              <a:buFont typeface="Wingdings" pitchFamily="2" charset="2"/>
              <a:buChar char="v"/>
            </a:pPr>
            <a:r>
              <a:rPr lang="en-US" sz="4000" dirty="0">
                <a:latin typeface="Arial" panose="020B0604020202020204" pitchFamily="34" charset="0"/>
                <a:cs typeface="Arial" panose="020B0604020202020204" pitchFamily="34" charset="0"/>
              </a:rPr>
              <a:t>Short time horizon makes overall conclusions from analysis difficult </a:t>
            </a:r>
          </a:p>
          <a:p>
            <a:pPr marL="285750" indent="-285750">
              <a:buFont typeface="Wingdings" pitchFamily="2" charset="2"/>
              <a:buChar char="v"/>
            </a:pPr>
            <a:r>
              <a:rPr lang="en-US" sz="4000" dirty="0">
                <a:latin typeface="Arial" panose="020B0604020202020204" pitchFamily="34" charset="0"/>
                <a:cs typeface="Arial" panose="020B0604020202020204" pitchFamily="34" charset="0"/>
              </a:rPr>
              <a:t>Only one holding is meaningfully in the red, purchased despite significant industry headwinds </a:t>
            </a:r>
          </a:p>
        </p:txBody>
      </p:sp>
      <p:sp>
        <p:nvSpPr>
          <p:cNvPr id="4" name="TextBox 3">
            <a:extLst>
              <a:ext uri="{FF2B5EF4-FFF2-40B4-BE49-F238E27FC236}">
                <a16:creationId xmlns:a16="http://schemas.microsoft.com/office/drawing/2014/main" id="{7EDCB8D0-6968-7581-916B-A9F795EBFA60}"/>
              </a:ext>
            </a:extLst>
          </p:cNvPr>
          <p:cNvSpPr txBox="1"/>
          <p:nvPr/>
        </p:nvSpPr>
        <p:spPr>
          <a:xfrm>
            <a:off x="718563" y="428886"/>
            <a:ext cx="10059902" cy="802848"/>
          </a:xfrm>
          <a:prstGeom prst="rect">
            <a:avLst/>
          </a:prstGeom>
          <a:noFill/>
        </p:spPr>
        <p:txBody>
          <a:bodyPr wrap="square">
            <a:spAutoFit/>
          </a:bodyPr>
          <a:lstStyle/>
          <a:p>
            <a:r>
              <a:rPr lang="en-US" sz="4617" b="1" dirty="0">
                <a:solidFill>
                  <a:srgbClr val="00B485"/>
                </a:solidFill>
                <a:latin typeface="Arial Black" panose="020B0A04020102020204" pitchFamily="34" charset="0"/>
              </a:rPr>
              <a:t>CONCLUSIONS </a:t>
            </a:r>
            <a:endParaRPr lang="en-US" sz="4617" dirty="0">
              <a:solidFill>
                <a:srgbClr val="00B485"/>
              </a:solidFill>
              <a:latin typeface="Arial Black" panose="020B0A04020102020204" pitchFamily="34" charset="0"/>
            </a:endParaRPr>
          </a:p>
        </p:txBody>
      </p:sp>
    </p:spTree>
    <p:extLst>
      <p:ext uri="{BB962C8B-B14F-4D97-AF65-F5344CB8AC3E}">
        <p14:creationId xmlns:p14="http://schemas.microsoft.com/office/powerpoint/2010/main" val="355534370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A24C26F-2F05-CF1C-4D7D-3967F2202E1C}"/>
              </a:ext>
            </a:extLst>
          </p:cNvPr>
          <p:cNvSpPr/>
          <p:nvPr/>
        </p:nvSpPr>
        <p:spPr>
          <a:xfrm>
            <a:off x="0" y="0"/>
            <a:ext cx="20104100" cy="9769475"/>
          </a:xfrm>
          <a:prstGeom prst="rect">
            <a:avLst/>
          </a:prstGeom>
          <a:solidFill>
            <a:srgbClr val="004E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1">
            <a:extLst>
              <a:ext uri="{FF2B5EF4-FFF2-40B4-BE49-F238E27FC236}">
                <a16:creationId xmlns:a16="http://schemas.microsoft.com/office/drawing/2014/main" id="{A81C1BFC-022D-F646-A08F-BED9F4FDE8A4}"/>
              </a:ext>
            </a:extLst>
          </p:cNvPr>
          <p:cNvSpPr>
            <a:spLocks noGrp="1"/>
          </p:cNvSpPr>
          <p:nvPr>
            <p:ph type="ctrTitle"/>
          </p:nvPr>
        </p:nvSpPr>
        <p:spPr>
          <a:xfrm>
            <a:off x="1670050" y="3140075"/>
            <a:ext cx="11887200" cy="1935351"/>
          </a:xfrm>
        </p:spPr>
        <p:txBody>
          <a:bodyPr lIns="91440" tIns="45720" rIns="91440" bIns="45720" anchor="ctr"/>
          <a:lstStyle/>
          <a:p>
            <a:r>
              <a:rPr lang="en-US" sz="9900" dirty="0">
                <a:solidFill>
                  <a:schemeClr val="bg1"/>
                </a:solidFill>
              </a:rPr>
              <a:t>Student Bios</a:t>
            </a:r>
          </a:p>
        </p:txBody>
      </p:sp>
      <p:pic>
        <p:nvPicPr>
          <p:cNvPr id="5" name="Picture 4">
            <a:extLst>
              <a:ext uri="{FF2B5EF4-FFF2-40B4-BE49-F238E27FC236}">
                <a16:creationId xmlns:a16="http://schemas.microsoft.com/office/drawing/2014/main" id="{75443D4C-D108-4658-4209-07805B192D69}"/>
              </a:ext>
            </a:extLst>
          </p:cNvPr>
          <p:cNvPicPr>
            <a:picLocks noChangeAspect="1"/>
          </p:cNvPicPr>
          <p:nvPr/>
        </p:nvPicPr>
        <p:blipFill rotWithShape="1">
          <a:blip r:embed="rId2">
            <a:extLst>
              <a:ext uri="{28A0092B-C50C-407E-A947-70E740481C1C}">
                <a14:useLocalDpi xmlns:a14="http://schemas.microsoft.com/office/drawing/2010/main" val="0"/>
              </a:ext>
            </a:extLst>
          </a:blip>
          <a:srcRect l="10322" t="62317" r="12879" b="34193"/>
          <a:stretch/>
        </p:blipFill>
        <p:spPr>
          <a:xfrm>
            <a:off x="11033469" y="15875"/>
            <a:ext cx="9070632" cy="533400"/>
          </a:xfrm>
          <a:prstGeom prst="rect">
            <a:avLst/>
          </a:prstGeom>
        </p:spPr>
      </p:pic>
      <p:pic>
        <p:nvPicPr>
          <p:cNvPr id="7" name="Picture 6">
            <a:extLst>
              <a:ext uri="{FF2B5EF4-FFF2-40B4-BE49-F238E27FC236}">
                <a16:creationId xmlns:a16="http://schemas.microsoft.com/office/drawing/2014/main" id="{B22C093E-7AFA-F1FF-3821-92338D48C1B5}"/>
              </a:ext>
            </a:extLst>
          </p:cNvPr>
          <p:cNvPicPr>
            <a:picLocks noChangeAspect="1"/>
          </p:cNvPicPr>
          <p:nvPr/>
        </p:nvPicPr>
        <p:blipFill rotWithShape="1">
          <a:blip r:embed="rId2">
            <a:extLst>
              <a:ext uri="{28A0092B-C50C-407E-A947-70E740481C1C}">
                <a14:useLocalDpi xmlns:a14="http://schemas.microsoft.com/office/drawing/2010/main" val="0"/>
              </a:ext>
            </a:extLst>
          </a:blip>
          <a:srcRect l="10322" t="62317" r="12879" b="34193"/>
          <a:stretch/>
        </p:blipFill>
        <p:spPr>
          <a:xfrm>
            <a:off x="11033468" y="15875"/>
            <a:ext cx="9070632" cy="533400"/>
          </a:xfrm>
          <a:prstGeom prst="rect">
            <a:avLst/>
          </a:prstGeom>
        </p:spPr>
      </p:pic>
    </p:spTree>
    <p:extLst>
      <p:ext uri="{BB962C8B-B14F-4D97-AF65-F5344CB8AC3E}">
        <p14:creationId xmlns:p14="http://schemas.microsoft.com/office/powerpoint/2010/main" val="1890811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table with numbers and text&#10;&#10;Description automatically generated">
            <a:extLst>
              <a:ext uri="{FF2B5EF4-FFF2-40B4-BE49-F238E27FC236}">
                <a16:creationId xmlns:a16="http://schemas.microsoft.com/office/drawing/2014/main" id="{B98E809D-B678-71BC-1FBF-D019B87A7A89}"/>
              </a:ext>
            </a:extLst>
          </p:cNvPr>
          <p:cNvPicPr>
            <a:picLocks noChangeAspect="1"/>
          </p:cNvPicPr>
          <p:nvPr/>
        </p:nvPicPr>
        <p:blipFill>
          <a:blip r:embed="rId2"/>
          <a:stretch>
            <a:fillRect/>
          </a:stretch>
        </p:blipFill>
        <p:spPr>
          <a:xfrm>
            <a:off x="1870593" y="2293592"/>
            <a:ext cx="15572670" cy="6722167"/>
          </a:xfrm>
          <a:prstGeom prst="rect">
            <a:avLst/>
          </a:prstGeom>
        </p:spPr>
      </p:pic>
      <p:sp>
        <p:nvSpPr>
          <p:cNvPr id="3" name="TextBox 2">
            <a:extLst>
              <a:ext uri="{FF2B5EF4-FFF2-40B4-BE49-F238E27FC236}">
                <a16:creationId xmlns:a16="http://schemas.microsoft.com/office/drawing/2014/main" id="{BF8F04D1-E863-37D4-AC85-179A522C20C3}"/>
              </a:ext>
            </a:extLst>
          </p:cNvPr>
          <p:cNvSpPr txBox="1"/>
          <p:nvPr/>
        </p:nvSpPr>
        <p:spPr>
          <a:xfrm>
            <a:off x="870962" y="581286"/>
            <a:ext cx="10933687" cy="802848"/>
          </a:xfrm>
          <a:prstGeom prst="rect">
            <a:avLst/>
          </a:prstGeom>
          <a:noFill/>
        </p:spPr>
        <p:txBody>
          <a:bodyPr wrap="square">
            <a:spAutoFit/>
          </a:bodyPr>
          <a:lstStyle/>
          <a:p>
            <a:r>
              <a:rPr lang="en-US" sz="4617" dirty="0">
                <a:solidFill>
                  <a:srgbClr val="00B485"/>
                </a:solidFill>
                <a:latin typeface="Arial Black" panose="020B0A04020102020204" pitchFamily="34" charset="0"/>
              </a:rPr>
              <a:t>SECTOR WEIGHTS</a:t>
            </a:r>
          </a:p>
        </p:txBody>
      </p:sp>
    </p:spTree>
    <p:extLst>
      <p:ext uri="{BB962C8B-B14F-4D97-AF65-F5344CB8AC3E}">
        <p14:creationId xmlns:p14="http://schemas.microsoft.com/office/powerpoint/2010/main" val="258684366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ubtitle 12">
            <a:extLst>
              <a:ext uri="{FF2B5EF4-FFF2-40B4-BE49-F238E27FC236}">
                <a16:creationId xmlns:a16="http://schemas.microsoft.com/office/drawing/2014/main" id="{3E1EE5E5-0D42-1F40-9E6B-6AB9BAA94211}"/>
              </a:ext>
            </a:extLst>
          </p:cNvPr>
          <p:cNvSpPr>
            <a:spLocks noGrp="1"/>
          </p:cNvSpPr>
          <p:nvPr>
            <p:ph type="subTitle" idx="1"/>
          </p:nvPr>
        </p:nvSpPr>
        <p:spPr>
          <a:xfrm>
            <a:off x="10612919" y="1772520"/>
            <a:ext cx="8485976" cy="7023640"/>
          </a:xfrm>
        </p:spPr>
        <p:txBody>
          <a:bodyPr lIns="91440" tIns="45720" rIns="91440" bIns="45720" anchor="t"/>
          <a:lstStyle/>
          <a:p>
            <a:r>
              <a:rPr lang="en-US" sz="3950" dirty="0">
                <a:latin typeface="Arial Narrow"/>
              </a:rPr>
              <a:t>Nick is a fourth-year undergraduate from Maryland, pursuing a Bachelor of Science with majors in Finance and Accounting. He is the president of the Accounting Honors Society, Beta Alpha Psi and a Sellinger Scholar. Upon graduation, Nick will be working as an Investment Banking Analyst on the M&amp;A team at Oppenheimer &amp; Co. in New York City. In his free time, Nick enjoys to fish, play poker, and surf.</a:t>
            </a:r>
          </a:p>
          <a:p>
            <a:endParaRPr lang="en-US" sz="3950" dirty="0">
              <a:latin typeface="Arial Narrow"/>
            </a:endParaRPr>
          </a:p>
          <a:p>
            <a:endParaRPr lang="en-US" sz="3950" dirty="0">
              <a:latin typeface="Arial Narrow"/>
            </a:endParaRPr>
          </a:p>
        </p:txBody>
      </p:sp>
      <p:sp>
        <p:nvSpPr>
          <p:cNvPr id="12" name="Title 11">
            <a:extLst>
              <a:ext uri="{FF2B5EF4-FFF2-40B4-BE49-F238E27FC236}">
                <a16:creationId xmlns:a16="http://schemas.microsoft.com/office/drawing/2014/main" id="{A81C1BFC-022D-F646-A08F-BED9F4FDE8A4}"/>
              </a:ext>
            </a:extLst>
          </p:cNvPr>
          <p:cNvSpPr>
            <a:spLocks noGrp="1"/>
          </p:cNvSpPr>
          <p:nvPr>
            <p:ph type="ctrTitle"/>
          </p:nvPr>
        </p:nvSpPr>
        <p:spPr>
          <a:xfrm>
            <a:off x="1005205" y="803374"/>
            <a:ext cx="8100326" cy="969604"/>
          </a:xfrm>
        </p:spPr>
        <p:txBody>
          <a:bodyPr lIns="91440" tIns="45720" rIns="91440" bIns="45720" anchor="b"/>
          <a:lstStyle/>
          <a:p>
            <a:r>
              <a:rPr lang="en-US" sz="4000" dirty="0">
                <a:latin typeface="Arial Black"/>
              </a:rPr>
              <a:t>Nicholas </a:t>
            </a:r>
            <a:r>
              <a:rPr lang="en-US" sz="4000" dirty="0" err="1">
                <a:latin typeface="Arial Black"/>
              </a:rPr>
              <a:t>firestine</a:t>
            </a:r>
            <a:endParaRPr lang="en-US" dirty="0"/>
          </a:p>
        </p:txBody>
      </p:sp>
      <p:pic>
        <p:nvPicPr>
          <p:cNvPr id="72706" name="Picture 2" descr="Nicholas Firestine">
            <a:extLst>
              <a:ext uri="{FF2B5EF4-FFF2-40B4-BE49-F238E27FC236}">
                <a16:creationId xmlns:a16="http://schemas.microsoft.com/office/drawing/2014/main" id="{6834E076-6146-5050-9FA0-60AE63834B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5205" y="1997075"/>
            <a:ext cx="6248400" cy="6248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46967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ubtitle 12">
            <a:extLst>
              <a:ext uri="{FF2B5EF4-FFF2-40B4-BE49-F238E27FC236}">
                <a16:creationId xmlns:a16="http://schemas.microsoft.com/office/drawing/2014/main" id="{3E1EE5E5-0D42-1F40-9E6B-6AB9BAA94211}"/>
              </a:ext>
            </a:extLst>
          </p:cNvPr>
          <p:cNvSpPr>
            <a:spLocks noGrp="1"/>
          </p:cNvSpPr>
          <p:nvPr>
            <p:ph type="subTitle" idx="1"/>
          </p:nvPr>
        </p:nvSpPr>
        <p:spPr>
          <a:xfrm>
            <a:off x="10612919" y="1772520"/>
            <a:ext cx="8485976" cy="7023640"/>
          </a:xfrm>
        </p:spPr>
        <p:txBody>
          <a:bodyPr lIns="91440" tIns="45720" rIns="91440" bIns="45720" anchor="t"/>
          <a:lstStyle/>
          <a:p>
            <a:r>
              <a:rPr lang="en-US" sz="3950" dirty="0">
                <a:latin typeface="Arial Narrow"/>
              </a:rPr>
              <a:t>Max </a:t>
            </a:r>
            <a:r>
              <a:rPr lang="en-US" sz="3950" dirty="0" err="1">
                <a:latin typeface="Arial Narrow"/>
              </a:rPr>
              <a:t>McGillicuddy</a:t>
            </a:r>
            <a:r>
              <a:rPr lang="en-US" sz="3950" dirty="0">
                <a:latin typeface="Arial Narrow"/>
              </a:rPr>
              <a:t> is a fourth-year undergraduate from Connecticut, pursuing a Bachelor of Science with a concentration in Finance and a minor in Innovation and Entrepreneurship. He is also a member of the Loyola Men's Lacrosse team. Upon graduation, Max will be working as a financial analyst at IBM in New York. In his free time, Max loves to spend time with family and friends, as well as travel.</a:t>
            </a:r>
          </a:p>
          <a:p>
            <a:r>
              <a:rPr lang="en-US" sz="3950" dirty="0">
                <a:latin typeface="Arial Narrow"/>
              </a:rPr>
              <a:t>.</a:t>
            </a:r>
          </a:p>
          <a:p>
            <a:endParaRPr lang="en-US" sz="3950" dirty="0">
              <a:latin typeface="Arial Narrow"/>
            </a:endParaRPr>
          </a:p>
        </p:txBody>
      </p:sp>
      <p:sp>
        <p:nvSpPr>
          <p:cNvPr id="12" name="Title 11">
            <a:extLst>
              <a:ext uri="{FF2B5EF4-FFF2-40B4-BE49-F238E27FC236}">
                <a16:creationId xmlns:a16="http://schemas.microsoft.com/office/drawing/2014/main" id="{A81C1BFC-022D-F646-A08F-BED9F4FDE8A4}"/>
              </a:ext>
            </a:extLst>
          </p:cNvPr>
          <p:cNvSpPr>
            <a:spLocks noGrp="1"/>
          </p:cNvSpPr>
          <p:nvPr>
            <p:ph type="ctrTitle"/>
          </p:nvPr>
        </p:nvSpPr>
        <p:spPr>
          <a:xfrm>
            <a:off x="1005205" y="803374"/>
            <a:ext cx="8100326" cy="969604"/>
          </a:xfrm>
        </p:spPr>
        <p:txBody>
          <a:bodyPr lIns="91440" tIns="45720" rIns="91440" bIns="45720" anchor="b"/>
          <a:lstStyle/>
          <a:p>
            <a:r>
              <a:rPr lang="en-US" sz="4000" dirty="0">
                <a:latin typeface="Arial Black"/>
              </a:rPr>
              <a:t>Max </a:t>
            </a:r>
            <a:r>
              <a:rPr lang="en-US" sz="4000" dirty="0" err="1">
                <a:latin typeface="Arial Black"/>
              </a:rPr>
              <a:t>McGillicuddy</a:t>
            </a:r>
            <a:endParaRPr lang="en-US" dirty="0"/>
          </a:p>
        </p:txBody>
      </p:sp>
      <p:pic>
        <p:nvPicPr>
          <p:cNvPr id="3" name="Picture 2" descr="A person in a suit and tie&#10;&#10;Description automatically generated">
            <a:extLst>
              <a:ext uri="{FF2B5EF4-FFF2-40B4-BE49-F238E27FC236}">
                <a16:creationId xmlns:a16="http://schemas.microsoft.com/office/drawing/2014/main" id="{F5DF984F-1E31-A2C8-5BBE-735B51ECBD0A}"/>
              </a:ext>
            </a:extLst>
          </p:cNvPr>
          <p:cNvPicPr>
            <a:picLocks noChangeAspect="1"/>
          </p:cNvPicPr>
          <p:nvPr/>
        </p:nvPicPr>
        <p:blipFill>
          <a:blip r:embed="rId2"/>
          <a:stretch>
            <a:fillRect/>
          </a:stretch>
        </p:blipFill>
        <p:spPr>
          <a:xfrm>
            <a:off x="1393589" y="2061424"/>
            <a:ext cx="4852947" cy="6116971"/>
          </a:xfrm>
          <a:prstGeom prst="rect">
            <a:avLst/>
          </a:prstGeom>
        </p:spPr>
      </p:pic>
    </p:spTree>
    <p:extLst>
      <p:ext uri="{BB962C8B-B14F-4D97-AF65-F5344CB8AC3E}">
        <p14:creationId xmlns:p14="http://schemas.microsoft.com/office/powerpoint/2010/main" val="157186755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ubtitle 12">
            <a:extLst>
              <a:ext uri="{FF2B5EF4-FFF2-40B4-BE49-F238E27FC236}">
                <a16:creationId xmlns:a16="http://schemas.microsoft.com/office/drawing/2014/main" id="{3E1EE5E5-0D42-1F40-9E6B-6AB9BAA94211}"/>
              </a:ext>
            </a:extLst>
          </p:cNvPr>
          <p:cNvSpPr>
            <a:spLocks noGrp="1"/>
          </p:cNvSpPr>
          <p:nvPr>
            <p:ph type="subTitle" idx="1"/>
          </p:nvPr>
        </p:nvSpPr>
        <p:spPr>
          <a:xfrm>
            <a:off x="10612919" y="1772519"/>
            <a:ext cx="8485976" cy="7539755"/>
          </a:xfrm>
        </p:spPr>
        <p:txBody>
          <a:bodyPr lIns="91440" tIns="45720" rIns="91440" bIns="45720" anchor="t"/>
          <a:lstStyle/>
          <a:p>
            <a:r>
              <a:rPr lang="en-US" sz="3800" dirty="0">
                <a:solidFill>
                  <a:srgbClr val="252525"/>
                </a:solidFill>
                <a:effectLst/>
              </a:rPr>
              <a:t>Joe is a fourth-year undergraduate from Amityville, New York, pursuing a B.S. in Finance with a minor in Marketing. He is a member of Financial Management Association, Investment Club, and Advocates for Inclusion. Upon graduation, Joe will be joining JP Morgan Private Bank as an analyst. In his free time, Joe works closely with the special needs community, as he is the co-founder of Challenger Athletics Soccer, a 501c3 charity with the goal of providing learning and physically disabled children with the opportunity to play soccer.</a:t>
            </a:r>
            <a:endParaRPr lang="en-US" sz="3800" dirty="0">
              <a:latin typeface="Arial Narrow"/>
            </a:endParaRPr>
          </a:p>
          <a:p>
            <a:endParaRPr lang="en-US" sz="3800" dirty="0">
              <a:latin typeface="Arial Narrow"/>
            </a:endParaRPr>
          </a:p>
        </p:txBody>
      </p:sp>
      <p:sp>
        <p:nvSpPr>
          <p:cNvPr id="12" name="Title 11">
            <a:extLst>
              <a:ext uri="{FF2B5EF4-FFF2-40B4-BE49-F238E27FC236}">
                <a16:creationId xmlns:a16="http://schemas.microsoft.com/office/drawing/2014/main" id="{A81C1BFC-022D-F646-A08F-BED9F4FDE8A4}"/>
              </a:ext>
            </a:extLst>
          </p:cNvPr>
          <p:cNvSpPr>
            <a:spLocks noGrp="1"/>
          </p:cNvSpPr>
          <p:nvPr>
            <p:ph type="ctrTitle"/>
          </p:nvPr>
        </p:nvSpPr>
        <p:spPr>
          <a:xfrm>
            <a:off x="1005205" y="803374"/>
            <a:ext cx="8100326" cy="969604"/>
          </a:xfrm>
        </p:spPr>
        <p:txBody>
          <a:bodyPr lIns="91440" tIns="45720" rIns="91440" bIns="45720" anchor="b"/>
          <a:lstStyle/>
          <a:p>
            <a:r>
              <a:rPr lang="en-US" sz="4000" dirty="0">
                <a:latin typeface="Arial Black"/>
              </a:rPr>
              <a:t>Joe Crema</a:t>
            </a:r>
            <a:endParaRPr lang="en-US" dirty="0"/>
          </a:p>
        </p:txBody>
      </p:sp>
      <p:pic>
        <p:nvPicPr>
          <p:cNvPr id="2" name="Picture 1" descr="Default Profile Picture Vector Art, Icons, and Graphics for ...">
            <a:extLst>
              <a:ext uri="{FF2B5EF4-FFF2-40B4-BE49-F238E27FC236}">
                <a16:creationId xmlns:a16="http://schemas.microsoft.com/office/drawing/2014/main" id="{33AE5BCD-86B8-6010-4D1B-2345A0162799}"/>
              </a:ext>
            </a:extLst>
          </p:cNvPr>
          <p:cNvPicPr>
            <a:picLocks noChangeAspect="1"/>
          </p:cNvPicPr>
          <p:nvPr/>
        </p:nvPicPr>
        <p:blipFill>
          <a:blip r:embed="rId2"/>
          <a:stretch>
            <a:fillRect/>
          </a:stretch>
        </p:blipFill>
        <p:spPr>
          <a:xfrm>
            <a:off x="1003142" y="2219782"/>
            <a:ext cx="6515862" cy="6552135"/>
          </a:xfrm>
          <a:prstGeom prst="rect">
            <a:avLst/>
          </a:prstGeom>
        </p:spPr>
      </p:pic>
      <p:pic>
        <p:nvPicPr>
          <p:cNvPr id="7" name="Picture 6" descr="A person in a suit smiling&#10;&#10;Description automatically generated">
            <a:extLst>
              <a:ext uri="{FF2B5EF4-FFF2-40B4-BE49-F238E27FC236}">
                <a16:creationId xmlns:a16="http://schemas.microsoft.com/office/drawing/2014/main" id="{92C97696-67F2-6242-6381-5A4D67709A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3142" y="2188706"/>
            <a:ext cx="7298970" cy="5980569"/>
          </a:xfrm>
          <a:prstGeom prst="rect">
            <a:avLst/>
          </a:prstGeom>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ubtitle 12">
            <a:extLst>
              <a:ext uri="{FF2B5EF4-FFF2-40B4-BE49-F238E27FC236}">
                <a16:creationId xmlns:a16="http://schemas.microsoft.com/office/drawing/2014/main" id="{3E1EE5E5-0D42-1F40-9E6B-6AB9BAA94211}"/>
              </a:ext>
            </a:extLst>
          </p:cNvPr>
          <p:cNvSpPr>
            <a:spLocks noGrp="1"/>
          </p:cNvSpPr>
          <p:nvPr>
            <p:ph type="subTitle" idx="1"/>
          </p:nvPr>
        </p:nvSpPr>
        <p:spPr>
          <a:xfrm>
            <a:off x="10612919" y="1772520"/>
            <a:ext cx="8485976" cy="7023640"/>
          </a:xfrm>
        </p:spPr>
        <p:txBody>
          <a:bodyPr lIns="91440" tIns="45720" rIns="91440" bIns="45720" anchor="t"/>
          <a:lstStyle/>
          <a:p>
            <a:r>
              <a:rPr lang="en-US" sz="3950" dirty="0">
                <a:latin typeface="Arial Narrow"/>
              </a:rPr>
              <a:t>John is a fourth-year undergraduate from New Jersey, pursing two bachelor’s degrees in Finance and Information Systems.  He is a member of the Investment Banking club, Sellinger Scholars Board, and Club eSports . Upon graduation, John will be moving to Charlotte, NC and joining Wells Fargo as an analyst in their Supra Sovereign Agency debt origination team.  In his free time, he enjoys poker, skiing, and cooking</a:t>
            </a:r>
          </a:p>
          <a:p>
            <a:endParaRPr lang="en-US" sz="3950" dirty="0">
              <a:latin typeface="Arial Narrow"/>
            </a:endParaRPr>
          </a:p>
        </p:txBody>
      </p:sp>
      <p:sp>
        <p:nvSpPr>
          <p:cNvPr id="12" name="Title 11">
            <a:extLst>
              <a:ext uri="{FF2B5EF4-FFF2-40B4-BE49-F238E27FC236}">
                <a16:creationId xmlns:a16="http://schemas.microsoft.com/office/drawing/2014/main" id="{A81C1BFC-022D-F646-A08F-BED9F4FDE8A4}"/>
              </a:ext>
            </a:extLst>
          </p:cNvPr>
          <p:cNvSpPr>
            <a:spLocks noGrp="1"/>
          </p:cNvSpPr>
          <p:nvPr>
            <p:ph type="ctrTitle"/>
          </p:nvPr>
        </p:nvSpPr>
        <p:spPr>
          <a:xfrm>
            <a:off x="1005205" y="803374"/>
            <a:ext cx="8100326" cy="969604"/>
          </a:xfrm>
        </p:spPr>
        <p:txBody>
          <a:bodyPr lIns="91440" tIns="45720" rIns="91440" bIns="45720" anchor="b"/>
          <a:lstStyle/>
          <a:p>
            <a:r>
              <a:rPr lang="en-US" sz="4000" dirty="0">
                <a:latin typeface="Arial Black"/>
              </a:rPr>
              <a:t>John Regan</a:t>
            </a:r>
            <a:endParaRPr lang="en-US" dirty="0"/>
          </a:p>
        </p:txBody>
      </p:sp>
      <p:pic>
        <p:nvPicPr>
          <p:cNvPr id="8" name="Picture 7">
            <a:extLst>
              <a:ext uri="{FF2B5EF4-FFF2-40B4-BE49-F238E27FC236}">
                <a16:creationId xmlns:a16="http://schemas.microsoft.com/office/drawing/2014/main" id="{D0700D70-611D-2FEC-739A-EBB99F350746}"/>
              </a:ext>
            </a:extLst>
          </p:cNvPr>
          <p:cNvPicPr>
            <a:picLocks noChangeAspect="1"/>
          </p:cNvPicPr>
          <p:nvPr/>
        </p:nvPicPr>
        <p:blipFill>
          <a:blip r:embed="rId2"/>
          <a:stretch>
            <a:fillRect/>
          </a:stretch>
        </p:blipFill>
        <p:spPr>
          <a:xfrm>
            <a:off x="1005205" y="2198240"/>
            <a:ext cx="4122837" cy="6172200"/>
          </a:xfrm>
          <a:prstGeom prst="rect">
            <a:avLst/>
          </a:prstGeom>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ubtitle 12">
            <a:extLst>
              <a:ext uri="{FF2B5EF4-FFF2-40B4-BE49-F238E27FC236}">
                <a16:creationId xmlns:a16="http://schemas.microsoft.com/office/drawing/2014/main" id="{3E1EE5E5-0D42-1F40-9E6B-6AB9BAA94211}"/>
              </a:ext>
            </a:extLst>
          </p:cNvPr>
          <p:cNvSpPr>
            <a:spLocks noGrp="1"/>
          </p:cNvSpPr>
          <p:nvPr>
            <p:ph type="subTitle" idx="1"/>
          </p:nvPr>
        </p:nvSpPr>
        <p:spPr>
          <a:xfrm>
            <a:off x="10612919" y="1772520"/>
            <a:ext cx="8485976" cy="7023640"/>
          </a:xfrm>
        </p:spPr>
        <p:txBody>
          <a:bodyPr lIns="91440" tIns="45720" rIns="91440" bIns="45720" anchor="t"/>
          <a:lstStyle/>
          <a:p>
            <a:r>
              <a:rPr lang="en-US" sz="3950" dirty="0">
                <a:latin typeface="Arial Narrow"/>
              </a:rPr>
              <a:t>Alex is a fourth-year undergraduate from Pittsburgh, pursuing a Bachelor of Science in Finance and Information Systems and Data Analytics, and minoring in Mathematics. He has been a member of the Men’s Swim team for the past four years and is involved on campus as the treasurer of Loyola’s Knights of Columbus council and a volunteer at the campus chapel. Upon graduation from Loyola, Alex will be joining SMBC, where he previously interned. In his free time, Alex enjoys playing guitar, biking, and fishing.</a:t>
            </a:r>
          </a:p>
        </p:txBody>
      </p:sp>
      <p:sp>
        <p:nvSpPr>
          <p:cNvPr id="12" name="Title 11">
            <a:extLst>
              <a:ext uri="{FF2B5EF4-FFF2-40B4-BE49-F238E27FC236}">
                <a16:creationId xmlns:a16="http://schemas.microsoft.com/office/drawing/2014/main" id="{A81C1BFC-022D-F646-A08F-BED9F4FDE8A4}"/>
              </a:ext>
            </a:extLst>
          </p:cNvPr>
          <p:cNvSpPr>
            <a:spLocks noGrp="1"/>
          </p:cNvSpPr>
          <p:nvPr>
            <p:ph type="ctrTitle"/>
          </p:nvPr>
        </p:nvSpPr>
        <p:spPr>
          <a:xfrm>
            <a:off x="1005205" y="803374"/>
            <a:ext cx="8100326" cy="969604"/>
          </a:xfrm>
        </p:spPr>
        <p:txBody>
          <a:bodyPr lIns="91440" tIns="45720" rIns="91440" bIns="45720" anchor="b"/>
          <a:lstStyle/>
          <a:p>
            <a:r>
              <a:rPr lang="en-US" sz="4000" dirty="0">
                <a:latin typeface="Arial Black"/>
              </a:rPr>
              <a:t>Alex Grahor</a:t>
            </a:r>
            <a:endParaRPr lang="en-US" dirty="0"/>
          </a:p>
        </p:txBody>
      </p:sp>
      <p:pic>
        <p:nvPicPr>
          <p:cNvPr id="6" name="Picture 5" descr="A person in a suit and tie&#10;&#10;Description automatically generated">
            <a:extLst>
              <a:ext uri="{FF2B5EF4-FFF2-40B4-BE49-F238E27FC236}">
                <a16:creationId xmlns:a16="http://schemas.microsoft.com/office/drawing/2014/main" id="{A16C804F-4D25-58F3-BFAC-DC612731111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76761" y="2219781"/>
            <a:ext cx="4368623" cy="6552135"/>
          </a:xfrm>
          <a:prstGeom prst="rect">
            <a:avLst/>
          </a:prstGeom>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ubtitle 12">
            <a:extLst>
              <a:ext uri="{FF2B5EF4-FFF2-40B4-BE49-F238E27FC236}">
                <a16:creationId xmlns:a16="http://schemas.microsoft.com/office/drawing/2014/main" id="{3E1EE5E5-0D42-1F40-9E6B-6AB9BAA94211}"/>
              </a:ext>
            </a:extLst>
          </p:cNvPr>
          <p:cNvSpPr>
            <a:spLocks noGrp="1"/>
          </p:cNvSpPr>
          <p:nvPr>
            <p:ph type="subTitle" idx="1"/>
          </p:nvPr>
        </p:nvSpPr>
        <p:spPr>
          <a:xfrm>
            <a:off x="10612919" y="1772520"/>
            <a:ext cx="8485976" cy="7023640"/>
          </a:xfrm>
        </p:spPr>
        <p:txBody>
          <a:bodyPr lIns="91440" tIns="45720" rIns="91440" bIns="45720" anchor="t"/>
          <a:lstStyle/>
          <a:p>
            <a:r>
              <a:rPr lang="en-US" sz="3950" dirty="0" err="1">
                <a:latin typeface="Arial Narrow"/>
              </a:rPr>
              <a:t>Adetunji</a:t>
            </a:r>
            <a:r>
              <a:rPr lang="en-US" sz="3950" dirty="0">
                <a:latin typeface="Arial Narrow"/>
              </a:rPr>
              <a:t> Adesina is a senior undergraduate student from Providence, Rhode Island, pursuing a Bachelor of Science with a Double Major in Finance and International Business. He is involved in </a:t>
            </a:r>
            <a:r>
              <a:rPr lang="en-US" sz="3950" dirty="0" err="1">
                <a:latin typeface="Arial Narrow"/>
              </a:rPr>
              <a:t>Sellinger</a:t>
            </a:r>
            <a:r>
              <a:rPr lang="en-US" sz="3950" dirty="0">
                <a:latin typeface="Arial Narrow"/>
              </a:rPr>
              <a:t> Scholars, Financial Management Association, and the Office of Loyola Residence Life. Upon graduation, </a:t>
            </a:r>
            <a:r>
              <a:rPr lang="en-US" sz="3950" dirty="0" err="1">
                <a:latin typeface="Arial Narrow"/>
              </a:rPr>
              <a:t>Adetunji</a:t>
            </a:r>
            <a:r>
              <a:rPr lang="en-US" sz="3950" dirty="0">
                <a:latin typeface="Arial Narrow"/>
              </a:rPr>
              <a:t> plans to join Bank of America in the Summer of 2024. In his free time, he enjoys watching crime documentaries, playing video games, and spending time with family.</a:t>
            </a:r>
          </a:p>
        </p:txBody>
      </p:sp>
      <p:sp>
        <p:nvSpPr>
          <p:cNvPr id="12" name="Title 11">
            <a:extLst>
              <a:ext uri="{FF2B5EF4-FFF2-40B4-BE49-F238E27FC236}">
                <a16:creationId xmlns:a16="http://schemas.microsoft.com/office/drawing/2014/main" id="{A81C1BFC-022D-F646-A08F-BED9F4FDE8A4}"/>
              </a:ext>
            </a:extLst>
          </p:cNvPr>
          <p:cNvSpPr>
            <a:spLocks noGrp="1"/>
          </p:cNvSpPr>
          <p:nvPr>
            <p:ph type="ctrTitle"/>
          </p:nvPr>
        </p:nvSpPr>
        <p:spPr>
          <a:xfrm>
            <a:off x="1005204" y="803374"/>
            <a:ext cx="9732645" cy="969604"/>
          </a:xfrm>
        </p:spPr>
        <p:txBody>
          <a:bodyPr lIns="91440" tIns="45720" rIns="91440" bIns="45720" anchor="b"/>
          <a:lstStyle/>
          <a:p>
            <a:r>
              <a:rPr lang="en-US" sz="4000" dirty="0">
                <a:latin typeface="Arial Black"/>
              </a:rPr>
              <a:t>Adesina (</a:t>
            </a:r>
            <a:r>
              <a:rPr lang="en-US" sz="4000" dirty="0" err="1">
                <a:latin typeface="Arial Black"/>
              </a:rPr>
              <a:t>Tjaay</a:t>
            </a:r>
            <a:r>
              <a:rPr lang="en-US" sz="4000" dirty="0">
                <a:latin typeface="Arial Black"/>
              </a:rPr>
              <a:t>) </a:t>
            </a:r>
            <a:r>
              <a:rPr lang="en-US" sz="4000" dirty="0" err="1">
                <a:latin typeface="Arial Black"/>
              </a:rPr>
              <a:t>Adetunji</a:t>
            </a:r>
            <a:endParaRPr lang="en-US" dirty="0"/>
          </a:p>
        </p:txBody>
      </p:sp>
      <p:pic>
        <p:nvPicPr>
          <p:cNvPr id="26626" name="Picture 2" descr="Profile photo of Adesina (Tjaay) Adetunji">
            <a:extLst>
              <a:ext uri="{FF2B5EF4-FFF2-40B4-BE49-F238E27FC236}">
                <a16:creationId xmlns:a16="http://schemas.microsoft.com/office/drawing/2014/main" id="{7113FFB5-958F-B8FE-274C-E3AF1132EC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6650" y="2242960"/>
            <a:ext cx="6553200" cy="655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212569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with his arms crossed&#10;&#10;Description automatically generated">
            <a:extLst>
              <a:ext uri="{FF2B5EF4-FFF2-40B4-BE49-F238E27FC236}">
                <a16:creationId xmlns:a16="http://schemas.microsoft.com/office/drawing/2014/main" id="{B5F03613-94AA-DC64-B4FB-EA86E8AEBCC2}"/>
              </a:ext>
            </a:extLst>
          </p:cNvPr>
          <p:cNvPicPr>
            <a:picLocks noChangeAspect="1"/>
          </p:cNvPicPr>
          <p:nvPr/>
        </p:nvPicPr>
        <p:blipFill rotWithShape="1">
          <a:blip r:embed="rId3">
            <a:extLst>
              <a:ext uri="{28A0092B-C50C-407E-A947-70E740481C1C}">
                <a14:useLocalDpi xmlns:a14="http://schemas.microsoft.com/office/drawing/2010/main" val="0"/>
              </a:ext>
            </a:extLst>
          </a:blip>
          <a:srcRect t="5686" r="2965" b="26299"/>
          <a:stretch/>
        </p:blipFill>
        <p:spPr>
          <a:xfrm>
            <a:off x="1005205" y="1997075"/>
            <a:ext cx="6515862" cy="6863892"/>
          </a:xfrm>
          <a:prstGeom prst="rect">
            <a:avLst/>
          </a:prstGeom>
        </p:spPr>
      </p:pic>
      <p:sp>
        <p:nvSpPr>
          <p:cNvPr id="2" name="Subtitle 12">
            <a:extLst>
              <a:ext uri="{FF2B5EF4-FFF2-40B4-BE49-F238E27FC236}">
                <a16:creationId xmlns:a16="http://schemas.microsoft.com/office/drawing/2014/main" id="{F44B7A5F-BA81-D200-2A9C-C34E5A54FBE5}"/>
              </a:ext>
            </a:extLst>
          </p:cNvPr>
          <p:cNvSpPr txBox="1">
            <a:spLocks/>
          </p:cNvSpPr>
          <p:nvPr/>
        </p:nvSpPr>
        <p:spPr>
          <a:xfrm>
            <a:off x="10612919" y="1772520"/>
            <a:ext cx="8485976" cy="7023640"/>
          </a:xfrm>
          <a:prstGeom prst="rect">
            <a:avLst/>
          </a:prstGeom>
        </p:spPr>
        <p:txBody>
          <a:bodyPr lIns="91440" tIns="45720" rIns="91440" bIns="45720" anchor="t"/>
          <a:lstStyle>
            <a:lvl1pPr marL="0" indent="0" algn="l">
              <a:buNone/>
              <a:defRPr sz="3958" b="0" i="0">
                <a:latin typeface="Arial Narrow" panose="020B0604020202020204" pitchFamily="34" charset="0"/>
                <a:ea typeface="+mn-ea"/>
                <a:cs typeface="+mn-cs"/>
              </a:defRPr>
            </a:lvl1pPr>
            <a:lvl2pPr marL="753969" indent="0" algn="ctr">
              <a:buNone/>
              <a:defRPr sz="3298">
                <a:latin typeface="+mn-lt"/>
                <a:ea typeface="+mn-ea"/>
                <a:cs typeface="+mn-cs"/>
              </a:defRPr>
            </a:lvl2pPr>
            <a:lvl3pPr marL="1507937" indent="0" algn="ctr">
              <a:buNone/>
              <a:defRPr sz="2968">
                <a:latin typeface="+mn-lt"/>
                <a:ea typeface="+mn-ea"/>
                <a:cs typeface="+mn-cs"/>
              </a:defRPr>
            </a:lvl3pPr>
            <a:lvl4pPr marL="2261906" indent="0" algn="ctr">
              <a:buNone/>
              <a:defRPr sz="2639">
                <a:latin typeface="+mn-lt"/>
                <a:ea typeface="+mn-ea"/>
                <a:cs typeface="+mn-cs"/>
              </a:defRPr>
            </a:lvl4pPr>
            <a:lvl5pPr marL="3015874" indent="0" algn="ctr">
              <a:buNone/>
              <a:defRPr sz="2639">
                <a:latin typeface="+mn-lt"/>
                <a:ea typeface="+mn-ea"/>
                <a:cs typeface="+mn-cs"/>
              </a:defRPr>
            </a:lvl5pPr>
            <a:lvl6pPr marL="3769843" indent="0" algn="ctr">
              <a:buNone/>
              <a:defRPr sz="2639">
                <a:latin typeface="+mn-lt"/>
                <a:ea typeface="+mn-ea"/>
                <a:cs typeface="+mn-cs"/>
              </a:defRPr>
            </a:lvl6pPr>
            <a:lvl7pPr marL="4523811" indent="0" algn="ctr">
              <a:buNone/>
              <a:defRPr sz="2639">
                <a:latin typeface="+mn-lt"/>
                <a:ea typeface="+mn-ea"/>
                <a:cs typeface="+mn-cs"/>
              </a:defRPr>
            </a:lvl7pPr>
            <a:lvl8pPr marL="5277780" indent="0" algn="ctr">
              <a:buNone/>
              <a:defRPr sz="2639">
                <a:latin typeface="+mn-lt"/>
                <a:ea typeface="+mn-ea"/>
                <a:cs typeface="+mn-cs"/>
              </a:defRPr>
            </a:lvl8pPr>
            <a:lvl9pPr marL="6031748" indent="0" algn="ctr">
              <a:buNone/>
              <a:defRPr sz="2639">
                <a:latin typeface="+mn-lt"/>
                <a:ea typeface="+mn-ea"/>
                <a:cs typeface="+mn-cs"/>
              </a:defRPr>
            </a:lvl9pPr>
          </a:lstStyle>
          <a:p>
            <a:pPr defTabSz="914400"/>
            <a:r>
              <a:rPr lang="en-US" sz="3950" kern="0" dirty="0">
                <a:solidFill>
                  <a:sysClr val="windowText" lastClr="000000"/>
                </a:solidFill>
                <a:latin typeface="Arial Narrow"/>
              </a:rPr>
              <a:t>Cam is a fourth-year undergraduate from Wilmington, Delaware pursing a BS in Finance and Leadership &amp; Organizational Effectiveness. At Loyola, he works Gameday Operations for the Athletics department, is a member of Financial Management Association, Club Soccer, and Male Practice Player for both the D1 Women’s Basketball and Soccer teams. Upon graduation, Cam will be returning to JPMorgan Chase &amp; Co. In his free time, he enjoys spending time with friends, watching sports, and staying active.</a:t>
            </a:r>
          </a:p>
          <a:p>
            <a:pPr defTabSz="914400"/>
            <a:endParaRPr lang="en-US" sz="3950" kern="0" dirty="0">
              <a:solidFill>
                <a:sysClr val="windowText" lastClr="000000"/>
              </a:solidFill>
              <a:latin typeface="Arial Narrow"/>
            </a:endParaRPr>
          </a:p>
          <a:p>
            <a:pPr defTabSz="914400"/>
            <a:endParaRPr lang="en-US" sz="3950" kern="0" dirty="0">
              <a:solidFill>
                <a:sysClr val="windowText" lastClr="000000"/>
              </a:solidFill>
              <a:latin typeface="Arial Narrow"/>
            </a:endParaRPr>
          </a:p>
        </p:txBody>
      </p:sp>
      <p:sp>
        <p:nvSpPr>
          <p:cNvPr id="10" name="Title 11">
            <a:extLst>
              <a:ext uri="{FF2B5EF4-FFF2-40B4-BE49-F238E27FC236}">
                <a16:creationId xmlns:a16="http://schemas.microsoft.com/office/drawing/2014/main" id="{F4FEC25D-37E7-FF5F-1577-9084848B4F6D}"/>
              </a:ext>
            </a:extLst>
          </p:cNvPr>
          <p:cNvSpPr txBox="1">
            <a:spLocks/>
          </p:cNvSpPr>
          <p:nvPr/>
        </p:nvSpPr>
        <p:spPr>
          <a:xfrm>
            <a:off x="1005205" y="803374"/>
            <a:ext cx="8100326" cy="969604"/>
          </a:xfrm>
          <a:prstGeom prst="rect">
            <a:avLst/>
          </a:prstGeom>
        </p:spPr>
        <p:txBody>
          <a:bodyPr lIns="91440" tIns="45720" rIns="91440" bIns="45720" anchor="b"/>
          <a:lstStyle>
            <a:lvl1pPr algn="l">
              <a:lnSpc>
                <a:spcPct val="80000"/>
              </a:lnSpc>
              <a:defRPr sz="6600" b="1" i="0" cap="all" baseline="0">
                <a:solidFill>
                  <a:srgbClr val="00B385"/>
                </a:solidFill>
                <a:latin typeface="Arial Black" panose="020B0604020202020204" pitchFamily="34" charset="0"/>
                <a:ea typeface="+mj-ea"/>
                <a:cs typeface="+mj-cs"/>
              </a:defRPr>
            </a:lvl1pPr>
          </a:lstStyle>
          <a:p>
            <a:pPr defTabSz="914400"/>
            <a:r>
              <a:rPr lang="en-US" sz="4000" kern="0" dirty="0">
                <a:latin typeface="Arial Black"/>
              </a:rPr>
              <a:t>Cameron </a:t>
            </a:r>
            <a:r>
              <a:rPr lang="en-US" sz="4000" kern="0" dirty="0" err="1">
                <a:latin typeface="Arial Black"/>
              </a:rPr>
              <a:t>wallace</a:t>
            </a:r>
            <a:endParaRPr lang="en-US" kern="0" dirty="0"/>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ubtitle 12">
            <a:extLst>
              <a:ext uri="{FF2B5EF4-FFF2-40B4-BE49-F238E27FC236}">
                <a16:creationId xmlns:a16="http://schemas.microsoft.com/office/drawing/2014/main" id="{3E1EE5E5-0D42-1F40-9E6B-6AB9BAA94211}"/>
              </a:ext>
            </a:extLst>
          </p:cNvPr>
          <p:cNvSpPr>
            <a:spLocks noGrp="1"/>
          </p:cNvSpPr>
          <p:nvPr>
            <p:ph type="subTitle" idx="1"/>
          </p:nvPr>
        </p:nvSpPr>
        <p:spPr>
          <a:xfrm>
            <a:off x="10612919" y="1772520"/>
            <a:ext cx="8485976" cy="7023640"/>
          </a:xfrm>
        </p:spPr>
        <p:txBody>
          <a:bodyPr lIns="91440" tIns="45720" rIns="91440" bIns="45720" anchor="t"/>
          <a:lstStyle/>
          <a:p>
            <a:r>
              <a:rPr lang="en-US" sz="3950" dirty="0">
                <a:latin typeface="Arial Narrow"/>
              </a:rPr>
              <a:t>Zainab </a:t>
            </a:r>
            <a:r>
              <a:rPr lang="en-US" sz="3950" dirty="0" err="1">
                <a:latin typeface="Arial Narrow"/>
              </a:rPr>
              <a:t>Oladejo</a:t>
            </a:r>
            <a:r>
              <a:rPr lang="en-US" sz="3950" dirty="0">
                <a:latin typeface="Arial Narrow"/>
              </a:rPr>
              <a:t> is a fourth-year undergraduate from Harford Maryland, pursing a Bachelors with a concentration in Finance and a double minor in Accounting, Information System and Data Analytics. She is involved in FMA, ALANA, WIB and peer conduct board. Upon graduation, Zainab will be working at Morgan Stanley. In her free time, she likes to hike, travel, spend time with family, and explore new things.</a:t>
            </a:r>
          </a:p>
          <a:p>
            <a:endParaRPr lang="en-US" sz="3950" dirty="0">
              <a:latin typeface="Arial Narrow"/>
            </a:endParaRPr>
          </a:p>
        </p:txBody>
      </p:sp>
      <p:sp>
        <p:nvSpPr>
          <p:cNvPr id="12" name="Title 11">
            <a:extLst>
              <a:ext uri="{FF2B5EF4-FFF2-40B4-BE49-F238E27FC236}">
                <a16:creationId xmlns:a16="http://schemas.microsoft.com/office/drawing/2014/main" id="{A81C1BFC-022D-F646-A08F-BED9F4FDE8A4}"/>
              </a:ext>
            </a:extLst>
          </p:cNvPr>
          <p:cNvSpPr>
            <a:spLocks noGrp="1"/>
          </p:cNvSpPr>
          <p:nvPr>
            <p:ph type="ctrTitle"/>
          </p:nvPr>
        </p:nvSpPr>
        <p:spPr>
          <a:xfrm>
            <a:off x="1005205" y="803374"/>
            <a:ext cx="8100326" cy="969604"/>
          </a:xfrm>
        </p:spPr>
        <p:txBody>
          <a:bodyPr lIns="91440" tIns="45720" rIns="91440" bIns="45720" anchor="b"/>
          <a:lstStyle/>
          <a:p>
            <a:r>
              <a:rPr lang="en-US" sz="4000" dirty="0">
                <a:solidFill>
                  <a:srgbClr val="00B385"/>
                </a:solidFill>
                <a:latin typeface="Arial Black"/>
              </a:rPr>
              <a:t>Zainab </a:t>
            </a:r>
            <a:r>
              <a:rPr lang="en-US" sz="4000" dirty="0" err="1">
                <a:solidFill>
                  <a:srgbClr val="00B385"/>
                </a:solidFill>
                <a:latin typeface="Arial Black"/>
              </a:rPr>
              <a:t>Oladejo</a:t>
            </a:r>
            <a:endParaRPr lang="en-US" dirty="0"/>
          </a:p>
        </p:txBody>
      </p:sp>
      <p:pic>
        <p:nvPicPr>
          <p:cNvPr id="2" name="Picture 1" descr="A person with long black hair&#10;&#10;Description automatically generated">
            <a:extLst>
              <a:ext uri="{FF2B5EF4-FFF2-40B4-BE49-F238E27FC236}">
                <a16:creationId xmlns:a16="http://schemas.microsoft.com/office/drawing/2014/main" id="{D4865FA1-A89E-FB4F-3591-40E4CBAB36F1}"/>
              </a:ext>
            </a:extLst>
          </p:cNvPr>
          <p:cNvPicPr>
            <a:picLocks noChangeAspect="1"/>
          </p:cNvPicPr>
          <p:nvPr/>
        </p:nvPicPr>
        <p:blipFill rotWithShape="1">
          <a:blip r:embed="rId2"/>
          <a:srcRect t="4079" b="-261"/>
          <a:stretch/>
        </p:blipFill>
        <p:spPr>
          <a:xfrm>
            <a:off x="1289050" y="1773252"/>
            <a:ext cx="4836406" cy="7027387"/>
          </a:xfrm>
          <a:prstGeom prst="rect">
            <a:avLst/>
          </a:prstGeom>
        </p:spPr>
      </p:pic>
    </p:spTree>
    <p:extLst>
      <p:ext uri="{BB962C8B-B14F-4D97-AF65-F5344CB8AC3E}">
        <p14:creationId xmlns:p14="http://schemas.microsoft.com/office/powerpoint/2010/main" val="402982984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ubtitle 12">
            <a:extLst>
              <a:ext uri="{FF2B5EF4-FFF2-40B4-BE49-F238E27FC236}">
                <a16:creationId xmlns:a16="http://schemas.microsoft.com/office/drawing/2014/main" id="{3E1EE5E5-0D42-1F40-9E6B-6AB9BAA94211}"/>
              </a:ext>
            </a:extLst>
          </p:cNvPr>
          <p:cNvSpPr>
            <a:spLocks noGrp="1"/>
          </p:cNvSpPr>
          <p:nvPr>
            <p:ph type="subTitle" idx="1"/>
          </p:nvPr>
        </p:nvSpPr>
        <p:spPr>
          <a:xfrm>
            <a:off x="10661650" y="1772520"/>
            <a:ext cx="8485976" cy="7023640"/>
          </a:xfrm>
        </p:spPr>
        <p:txBody>
          <a:bodyPr lIns="91440" tIns="45720" rIns="91440" bIns="45720" anchor="t"/>
          <a:lstStyle/>
          <a:p>
            <a:r>
              <a:rPr lang="en-US" sz="3950" dirty="0">
                <a:latin typeface="Arial Narrow"/>
              </a:rPr>
              <a:t>Andrew is a fourth-year undergraduate from Cranford, NJ, pursing a Bachelor of Science with a concentration in Finance and Information Systems. He is a Member of Student Government Association and has participated in the Investment Club and the Loyola Consulting Group. Upon graduation, Andrew will be working as a Venture Capital Analyst at </a:t>
            </a:r>
            <a:r>
              <a:rPr lang="en-US" sz="3950" dirty="0" err="1">
                <a:latin typeface="Arial Narrow"/>
              </a:rPr>
              <a:t>StepStone</a:t>
            </a:r>
            <a:r>
              <a:rPr lang="en-US" sz="3950" dirty="0">
                <a:latin typeface="Arial Narrow"/>
              </a:rPr>
              <a:t> Group. In his free time Andrew enjoys hiking and portrait photography</a:t>
            </a:r>
            <a:endParaRPr lang="en-US" dirty="0"/>
          </a:p>
          <a:p>
            <a:endParaRPr lang="en-US" sz="3950" dirty="0">
              <a:latin typeface="Arial Narrow"/>
            </a:endParaRPr>
          </a:p>
          <a:p>
            <a:endParaRPr lang="en-US" sz="3950" dirty="0">
              <a:latin typeface="Arial Narrow"/>
            </a:endParaRPr>
          </a:p>
          <a:p>
            <a:endParaRPr lang="en-US" sz="3950" dirty="0">
              <a:latin typeface="Arial Narrow"/>
            </a:endParaRPr>
          </a:p>
          <a:p>
            <a:endParaRPr lang="en-US" sz="3950" dirty="0">
              <a:latin typeface="Arial Narrow"/>
            </a:endParaRPr>
          </a:p>
        </p:txBody>
      </p:sp>
      <p:sp>
        <p:nvSpPr>
          <p:cNvPr id="12" name="Title 11">
            <a:extLst>
              <a:ext uri="{FF2B5EF4-FFF2-40B4-BE49-F238E27FC236}">
                <a16:creationId xmlns:a16="http://schemas.microsoft.com/office/drawing/2014/main" id="{A81C1BFC-022D-F646-A08F-BED9F4FDE8A4}"/>
              </a:ext>
            </a:extLst>
          </p:cNvPr>
          <p:cNvSpPr>
            <a:spLocks noGrp="1"/>
          </p:cNvSpPr>
          <p:nvPr>
            <p:ph type="ctrTitle"/>
          </p:nvPr>
        </p:nvSpPr>
        <p:spPr>
          <a:xfrm>
            <a:off x="1005205" y="803374"/>
            <a:ext cx="8100326" cy="969604"/>
          </a:xfrm>
        </p:spPr>
        <p:txBody>
          <a:bodyPr lIns="91440" tIns="45720" rIns="91440" bIns="45720" anchor="b"/>
          <a:lstStyle/>
          <a:p>
            <a:r>
              <a:rPr lang="en-US" sz="4000">
                <a:latin typeface="Arial Black"/>
              </a:rPr>
              <a:t>Andrew Schmutter</a:t>
            </a:r>
            <a:endParaRPr lang="en-US"/>
          </a:p>
        </p:txBody>
      </p:sp>
      <p:pic>
        <p:nvPicPr>
          <p:cNvPr id="2" name="Picture 1">
            <a:extLst>
              <a:ext uri="{FF2B5EF4-FFF2-40B4-BE49-F238E27FC236}">
                <a16:creationId xmlns:a16="http://schemas.microsoft.com/office/drawing/2014/main" id="{33AE5BCD-86B8-6010-4D1B-2345A016279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804465" y="2219782"/>
            <a:ext cx="4913216" cy="6552135"/>
          </a:xfrm>
          <a:prstGeom prst="rect">
            <a:avLst/>
          </a:prstGeom>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ubtitle 12">
            <a:extLst>
              <a:ext uri="{FF2B5EF4-FFF2-40B4-BE49-F238E27FC236}">
                <a16:creationId xmlns:a16="http://schemas.microsoft.com/office/drawing/2014/main" id="{3E1EE5E5-0D42-1F40-9E6B-6AB9BAA94211}"/>
              </a:ext>
            </a:extLst>
          </p:cNvPr>
          <p:cNvSpPr>
            <a:spLocks noGrp="1"/>
          </p:cNvSpPr>
          <p:nvPr>
            <p:ph type="subTitle" idx="1"/>
          </p:nvPr>
        </p:nvSpPr>
        <p:spPr>
          <a:xfrm>
            <a:off x="10612919" y="1772520"/>
            <a:ext cx="8485976" cy="7023640"/>
          </a:xfrm>
        </p:spPr>
        <p:txBody>
          <a:bodyPr lIns="91440" tIns="45720" rIns="91440" bIns="45720" anchor="t"/>
          <a:lstStyle/>
          <a:p>
            <a:r>
              <a:rPr lang="en-US" sz="3950" dirty="0">
                <a:latin typeface="Arial Narrow"/>
              </a:rPr>
              <a:t>Oliver is a fourth-year undergraduate from Westford, MA, pursing a Bachelor of Science degree with a concentration in Finance and Business Sustainability. He is a member of the Men’s Tennis Team, Loyola’s Student-Athlete Advisory Council, and Loyola’s Chapter of the Financial Management Association. Upon graduation, Oliver will be an Analyst at Scotiabank on their Power &amp; Utilities Investment Banking Team. In his free time Oliver enjoys playing golf.  </a:t>
            </a:r>
            <a:endParaRPr lang="en-US" dirty="0"/>
          </a:p>
          <a:p>
            <a:endParaRPr lang="en-US" sz="3950" dirty="0">
              <a:latin typeface="Arial Narrow"/>
            </a:endParaRPr>
          </a:p>
          <a:p>
            <a:endParaRPr lang="en-US" sz="3950" dirty="0">
              <a:latin typeface="Arial Narrow"/>
            </a:endParaRPr>
          </a:p>
          <a:p>
            <a:endParaRPr lang="en-US" sz="3950" dirty="0">
              <a:latin typeface="Arial Narrow"/>
            </a:endParaRPr>
          </a:p>
          <a:p>
            <a:endParaRPr lang="en-US" sz="3950" dirty="0">
              <a:latin typeface="Arial Narrow"/>
            </a:endParaRPr>
          </a:p>
          <a:p>
            <a:r>
              <a:rPr lang="en-US" sz="3950" dirty="0">
                <a:latin typeface="Arial Narrow"/>
              </a:rPr>
              <a:t>Write to here*</a:t>
            </a:r>
          </a:p>
        </p:txBody>
      </p:sp>
      <p:sp>
        <p:nvSpPr>
          <p:cNvPr id="12" name="Title 11">
            <a:extLst>
              <a:ext uri="{FF2B5EF4-FFF2-40B4-BE49-F238E27FC236}">
                <a16:creationId xmlns:a16="http://schemas.microsoft.com/office/drawing/2014/main" id="{A81C1BFC-022D-F646-A08F-BED9F4FDE8A4}"/>
              </a:ext>
            </a:extLst>
          </p:cNvPr>
          <p:cNvSpPr>
            <a:spLocks noGrp="1"/>
          </p:cNvSpPr>
          <p:nvPr>
            <p:ph type="ctrTitle"/>
          </p:nvPr>
        </p:nvSpPr>
        <p:spPr>
          <a:xfrm>
            <a:off x="1005205" y="803374"/>
            <a:ext cx="8100326" cy="969604"/>
          </a:xfrm>
        </p:spPr>
        <p:txBody>
          <a:bodyPr lIns="91440" tIns="45720" rIns="91440" bIns="45720" anchor="b"/>
          <a:lstStyle/>
          <a:p>
            <a:r>
              <a:rPr lang="en-US" sz="4000" dirty="0">
                <a:latin typeface="Arial Black"/>
              </a:rPr>
              <a:t>Oliver Davey</a:t>
            </a:r>
            <a:endParaRPr lang="en-US" dirty="0"/>
          </a:p>
        </p:txBody>
      </p:sp>
      <p:pic>
        <p:nvPicPr>
          <p:cNvPr id="4" name="Picture 3" descr="A person smiling at the camera&#10;&#10;Description automatically generated">
            <a:extLst>
              <a:ext uri="{FF2B5EF4-FFF2-40B4-BE49-F238E27FC236}">
                <a16:creationId xmlns:a16="http://schemas.microsoft.com/office/drawing/2014/main" id="{D734AFD2-5E00-F4D7-C0DA-25DA7EF243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2351" y="2204427"/>
            <a:ext cx="4526370" cy="6900495"/>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aph of stock market&#10;&#10;Description automatically generated">
            <a:extLst>
              <a:ext uri="{FF2B5EF4-FFF2-40B4-BE49-F238E27FC236}">
                <a16:creationId xmlns:a16="http://schemas.microsoft.com/office/drawing/2014/main" id="{04D94C16-BD1B-32B9-9B23-911AF9C6BBEA}"/>
              </a:ext>
            </a:extLst>
          </p:cNvPr>
          <p:cNvPicPr>
            <a:picLocks noChangeAspect="1"/>
          </p:cNvPicPr>
          <p:nvPr/>
        </p:nvPicPr>
        <p:blipFill>
          <a:blip r:embed="rId2"/>
          <a:stretch>
            <a:fillRect/>
          </a:stretch>
        </p:blipFill>
        <p:spPr>
          <a:xfrm>
            <a:off x="1502113" y="1705048"/>
            <a:ext cx="15876618" cy="7577786"/>
          </a:xfrm>
          <a:prstGeom prst="rect">
            <a:avLst/>
          </a:prstGeom>
        </p:spPr>
      </p:pic>
      <p:pic>
        <p:nvPicPr>
          <p:cNvPr id="10" name="Picture 9">
            <a:extLst>
              <a:ext uri="{FF2B5EF4-FFF2-40B4-BE49-F238E27FC236}">
                <a16:creationId xmlns:a16="http://schemas.microsoft.com/office/drawing/2014/main" id="{4654407D-F6B8-E1E9-3275-7F3BC4582ACB}"/>
              </a:ext>
            </a:extLst>
          </p:cNvPr>
          <p:cNvPicPr>
            <a:picLocks noChangeAspect="1"/>
          </p:cNvPicPr>
          <p:nvPr/>
        </p:nvPicPr>
        <p:blipFill rotWithShape="1">
          <a:blip r:embed="rId3"/>
          <a:srcRect l="4298"/>
          <a:stretch/>
        </p:blipFill>
        <p:spPr>
          <a:xfrm>
            <a:off x="16983919" y="1923369"/>
            <a:ext cx="789609" cy="7141144"/>
          </a:xfrm>
          <a:prstGeom prst="rect">
            <a:avLst/>
          </a:prstGeom>
        </p:spPr>
      </p:pic>
      <p:sp>
        <p:nvSpPr>
          <p:cNvPr id="3" name="TextBox 2">
            <a:extLst>
              <a:ext uri="{FF2B5EF4-FFF2-40B4-BE49-F238E27FC236}">
                <a16:creationId xmlns:a16="http://schemas.microsoft.com/office/drawing/2014/main" id="{5610ADEF-1D82-0343-D84A-B88E826AE77C}"/>
              </a:ext>
            </a:extLst>
          </p:cNvPr>
          <p:cNvSpPr txBox="1"/>
          <p:nvPr/>
        </p:nvSpPr>
        <p:spPr>
          <a:xfrm>
            <a:off x="870962" y="581286"/>
            <a:ext cx="10933687" cy="802848"/>
          </a:xfrm>
          <a:prstGeom prst="rect">
            <a:avLst/>
          </a:prstGeom>
          <a:noFill/>
        </p:spPr>
        <p:txBody>
          <a:bodyPr wrap="square">
            <a:spAutoFit/>
          </a:bodyPr>
          <a:lstStyle/>
          <a:p>
            <a:r>
              <a:rPr lang="en-US" sz="4617" dirty="0">
                <a:solidFill>
                  <a:srgbClr val="00B485"/>
                </a:solidFill>
                <a:latin typeface="Arial Black" panose="020B0A04020102020204" pitchFamily="34" charset="0"/>
              </a:rPr>
              <a:t>MAJOR INDICES PERFORMANCE</a:t>
            </a:r>
          </a:p>
        </p:txBody>
      </p:sp>
    </p:spTree>
    <p:extLst>
      <p:ext uri="{BB962C8B-B14F-4D97-AF65-F5344CB8AC3E}">
        <p14:creationId xmlns:p14="http://schemas.microsoft.com/office/powerpoint/2010/main" val="55083635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ubtitle 12">
            <a:extLst>
              <a:ext uri="{FF2B5EF4-FFF2-40B4-BE49-F238E27FC236}">
                <a16:creationId xmlns:a16="http://schemas.microsoft.com/office/drawing/2014/main" id="{3E1EE5E5-0D42-1F40-9E6B-6AB9BAA94211}"/>
              </a:ext>
            </a:extLst>
          </p:cNvPr>
          <p:cNvSpPr>
            <a:spLocks noGrp="1"/>
          </p:cNvSpPr>
          <p:nvPr>
            <p:ph type="subTitle" idx="1"/>
          </p:nvPr>
        </p:nvSpPr>
        <p:spPr>
          <a:xfrm>
            <a:off x="10612919" y="1772520"/>
            <a:ext cx="8485976" cy="7023640"/>
          </a:xfrm>
        </p:spPr>
        <p:txBody>
          <a:bodyPr lIns="91440" tIns="45720" rIns="91440" bIns="45720" anchor="t"/>
          <a:lstStyle/>
          <a:p>
            <a:r>
              <a:rPr lang="en-US" sz="3950" dirty="0">
                <a:latin typeface="Arial Narrow"/>
              </a:rPr>
              <a:t>Declan is a fourth-year undergraduate from Baltimore, MD, pursing a Bachelor of Science in Finance. He is a member of Club Lacrosse and sits on the Steering Committee of The Simon Center for Innovation &amp; Entrepreneurship. Upon graduation, Declan will be working as an Analyst at </a:t>
            </a:r>
            <a:r>
              <a:rPr lang="en-US" sz="3950" dirty="0" err="1">
                <a:latin typeface="Arial Narrow"/>
              </a:rPr>
              <a:t>StepStone</a:t>
            </a:r>
            <a:r>
              <a:rPr lang="en-US" sz="3950" dirty="0">
                <a:latin typeface="Arial Narrow"/>
              </a:rPr>
              <a:t> Group. In his free time, he enjoys practicing Jiu-jitsu and reading. </a:t>
            </a:r>
          </a:p>
          <a:p>
            <a:endParaRPr lang="en-US" sz="3950" dirty="0">
              <a:latin typeface="Arial Narrow"/>
            </a:endParaRPr>
          </a:p>
          <a:p>
            <a:endParaRPr lang="en-US" sz="3950">
              <a:latin typeface="Arial Narrow"/>
            </a:endParaRPr>
          </a:p>
          <a:p>
            <a:endParaRPr lang="en-US" sz="3950" dirty="0">
              <a:latin typeface="Arial Narrow"/>
            </a:endParaRPr>
          </a:p>
          <a:p>
            <a:endParaRPr lang="en-US" sz="3950" dirty="0">
              <a:latin typeface="Arial Narrow"/>
            </a:endParaRPr>
          </a:p>
          <a:p>
            <a:endParaRPr lang="en-US" sz="3950" dirty="0">
              <a:latin typeface="Arial Narrow"/>
            </a:endParaRPr>
          </a:p>
        </p:txBody>
      </p:sp>
      <p:sp>
        <p:nvSpPr>
          <p:cNvPr id="12" name="Title 11">
            <a:extLst>
              <a:ext uri="{FF2B5EF4-FFF2-40B4-BE49-F238E27FC236}">
                <a16:creationId xmlns:a16="http://schemas.microsoft.com/office/drawing/2014/main" id="{A81C1BFC-022D-F646-A08F-BED9F4FDE8A4}"/>
              </a:ext>
            </a:extLst>
          </p:cNvPr>
          <p:cNvSpPr>
            <a:spLocks noGrp="1"/>
          </p:cNvSpPr>
          <p:nvPr>
            <p:ph type="ctrTitle"/>
          </p:nvPr>
        </p:nvSpPr>
        <p:spPr>
          <a:xfrm>
            <a:off x="1005205" y="803374"/>
            <a:ext cx="8100326" cy="969604"/>
          </a:xfrm>
        </p:spPr>
        <p:txBody>
          <a:bodyPr lIns="91440" tIns="45720" rIns="91440" bIns="45720" anchor="b"/>
          <a:lstStyle/>
          <a:p>
            <a:r>
              <a:rPr lang="en-US" sz="4000" dirty="0">
                <a:latin typeface="Arial Black"/>
              </a:rPr>
              <a:t>Declan </a:t>
            </a:r>
            <a:r>
              <a:rPr lang="en-US" sz="4000" dirty="0" err="1">
                <a:latin typeface="Arial Black"/>
              </a:rPr>
              <a:t>Budnitz</a:t>
            </a:r>
            <a:endParaRPr lang="en-US" sz="4000" dirty="0" err="1"/>
          </a:p>
        </p:txBody>
      </p:sp>
      <p:pic>
        <p:nvPicPr>
          <p:cNvPr id="4" name="Picture 3" descr="profile image">
            <a:extLst>
              <a:ext uri="{FF2B5EF4-FFF2-40B4-BE49-F238E27FC236}">
                <a16:creationId xmlns:a16="http://schemas.microsoft.com/office/drawing/2014/main" id="{A5541C10-6A64-A840-4B60-CB852B36BB96}"/>
              </a:ext>
            </a:extLst>
          </p:cNvPr>
          <p:cNvPicPr>
            <a:picLocks noChangeAspect="1"/>
          </p:cNvPicPr>
          <p:nvPr/>
        </p:nvPicPr>
        <p:blipFill>
          <a:blip r:embed="rId2"/>
          <a:stretch>
            <a:fillRect/>
          </a:stretch>
        </p:blipFill>
        <p:spPr>
          <a:xfrm>
            <a:off x="1003044" y="2255257"/>
            <a:ext cx="6553781" cy="6548713"/>
          </a:xfrm>
          <a:prstGeom prst="rect">
            <a:avLst/>
          </a:prstGeom>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ubtitle 12">
            <a:extLst>
              <a:ext uri="{FF2B5EF4-FFF2-40B4-BE49-F238E27FC236}">
                <a16:creationId xmlns:a16="http://schemas.microsoft.com/office/drawing/2014/main" id="{3E1EE5E5-0D42-1F40-9E6B-6AB9BAA94211}"/>
              </a:ext>
            </a:extLst>
          </p:cNvPr>
          <p:cNvSpPr>
            <a:spLocks noGrp="1"/>
          </p:cNvSpPr>
          <p:nvPr>
            <p:ph type="subTitle" idx="1"/>
          </p:nvPr>
        </p:nvSpPr>
        <p:spPr>
          <a:xfrm>
            <a:off x="10612919" y="1772520"/>
            <a:ext cx="8485976" cy="7023640"/>
          </a:xfrm>
        </p:spPr>
        <p:txBody>
          <a:bodyPr lIns="91440" tIns="45720" rIns="91440" bIns="45720" anchor="t"/>
          <a:lstStyle/>
          <a:p>
            <a:r>
              <a:rPr lang="en-US" sz="3950" dirty="0">
                <a:latin typeface="Arial Narrow"/>
              </a:rPr>
              <a:t>Caroline is a fourth-year undergraduate from Long Island, NY, pursing a Bachelor of Science in Finance with a minor in Entrepreneurship. She is a member of Women in Business and Letters to Elders​. In her free time, she enjoys real estate, travel, exercise, and baking​</a:t>
            </a:r>
          </a:p>
          <a:p>
            <a:endParaRPr lang="en-US" sz="3950" dirty="0">
              <a:latin typeface="Arial Narrow"/>
            </a:endParaRPr>
          </a:p>
          <a:p>
            <a:endParaRPr lang="en-US" sz="3950" dirty="0">
              <a:latin typeface="Arial Narrow"/>
            </a:endParaRPr>
          </a:p>
          <a:p>
            <a:endParaRPr lang="en-US" sz="3950" dirty="0">
              <a:latin typeface="Arial Narrow"/>
            </a:endParaRPr>
          </a:p>
          <a:p>
            <a:endParaRPr lang="en-US" sz="3950" dirty="0">
              <a:latin typeface="Arial Narrow"/>
            </a:endParaRPr>
          </a:p>
        </p:txBody>
      </p:sp>
      <p:sp>
        <p:nvSpPr>
          <p:cNvPr id="12" name="Title 11">
            <a:extLst>
              <a:ext uri="{FF2B5EF4-FFF2-40B4-BE49-F238E27FC236}">
                <a16:creationId xmlns:a16="http://schemas.microsoft.com/office/drawing/2014/main" id="{A81C1BFC-022D-F646-A08F-BED9F4FDE8A4}"/>
              </a:ext>
            </a:extLst>
          </p:cNvPr>
          <p:cNvSpPr>
            <a:spLocks noGrp="1"/>
          </p:cNvSpPr>
          <p:nvPr>
            <p:ph type="ctrTitle"/>
          </p:nvPr>
        </p:nvSpPr>
        <p:spPr>
          <a:xfrm>
            <a:off x="1005205" y="803374"/>
            <a:ext cx="8100326" cy="969604"/>
          </a:xfrm>
        </p:spPr>
        <p:txBody>
          <a:bodyPr lIns="91440" tIns="45720" rIns="91440" bIns="45720" anchor="b"/>
          <a:lstStyle/>
          <a:p>
            <a:r>
              <a:rPr lang="en-US" sz="4000" dirty="0">
                <a:latin typeface="Arial Black"/>
              </a:rPr>
              <a:t>CAROLIne COTE</a:t>
            </a:r>
            <a:endParaRPr lang="en-US" sz="4000" dirty="0"/>
          </a:p>
        </p:txBody>
      </p:sp>
      <p:pic>
        <p:nvPicPr>
          <p:cNvPr id="8194" name="Picture 2" descr="A person standing in front of a building&#10;&#10;Description automatically generated">
            <a:extLst>
              <a:ext uri="{FF2B5EF4-FFF2-40B4-BE49-F238E27FC236}">
                <a16:creationId xmlns:a16="http://schemas.microsoft.com/office/drawing/2014/main" id="{D13F7EE5-AE03-1BC9-BB51-66B8A848FC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5205" y="2027457"/>
            <a:ext cx="6608445" cy="66287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97974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ubtitle 12">
            <a:extLst>
              <a:ext uri="{FF2B5EF4-FFF2-40B4-BE49-F238E27FC236}">
                <a16:creationId xmlns:a16="http://schemas.microsoft.com/office/drawing/2014/main" id="{3E1EE5E5-0D42-1F40-9E6B-6AB9BAA94211}"/>
              </a:ext>
            </a:extLst>
          </p:cNvPr>
          <p:cNvSpPr>
            <a:spLocks noGrp="1"/>
          </p:cNvSpPr>
          <p:nvPr>
            <p:ph type="subTitle" idx="1"/>
          </p:nvPr>
        </p:nvSpPr>
        <p:spPr>
          <a:xfrm>
            <a:off x="10612919" y="1772520"/>
            <a:ext cx="8485976" cy="7023640"/>
          </a:xfrm>
        </p:spPr>
        <p:txBody>
          <a:bodyPr lIns="91440" tIns="45720" rIns="91440" bIns="45720" anchor="t"/>
          <a:lstStyle/>
          <a:p>
            <a:r>
              <a:rPr lang="en-US" sz="3950" dirty="0">
                <a:latin typeface="Arial Narrow"/>
              </a:rPr>
              <a:t>Richard Clow is a fourth-year undergraduate from Walpole, MA, pursing a Business degree with a concentration in Finance &amp; Information Systems. He is the President of Investment Club, Greyhound Writer, and Rugby Player. Upon graduation, Richard will be starting as a Financial Representative at Fidelity Investment. In his free time, he enjoys hiking, reading, and doing home improvement projects.</a:t>
            </a:r>
            <a:endParaRPr lang="en-US" dirty="0"/>
          </a:p>
          <a:p>
            <a:endParaRPr lang="en-US" sz="3950" dirty="0">
              <a:latin typeface="Arial Narrow"/>
            </a:endParaRPr>
          </a:p>
          <a:p>
            <a:endParaRPr lang="en-US" sz="3950" dirty="0">
              <a:latin typeface="Arial Narrow"/>
            </a:endParaRPr>
          </a:p>
          <a:p>
            <a:endParaRPr lang="en-US" sz="3950" dirty="0">
              <a:latin typeface="Arial Narrow"/>
            </a:endParaRPr>
          </a:p>
          <a:p>
            <a:endParaRPr lang="en-US" sz="3950" dirty="0">
              <a:latin typeface="Arial Narrow"/>
            </a:endParaRPr>
          </a:p>
        </p:txBody>
      </p:sp>
      <p:sp>
        <p:nvSpPr>
          <p:cNvPr id="12" name="Title 11">
            <a:extLst>
              <a:ext uri="{FF2B5EF4-FFF2-40B4-BE49-F238E27FC236}">
                <a16:creationId xmlns:a16="http://schemas.microsoft.com/office/drawing/2014/main" id="{A81C1BFC-022D-F646-A08F-BED9F4FDE8A4}"/>
              </a:ext>
            </a:extLst>
          </p:cNvPr>
          <p:cNvSpPr>
            <a:spLocks noGrp="1"/>
          </p:cNvSpPr>
          <p:nvPr>
            <p:ph type="ctrTitle"/>
          </p:nvPr>
        </p:nvSpPr>
        <p:spPr>
          <a:xfrm>
            <a:off x="1005205" y="803374"/>
            <a:ext cx="8100326" cy="969604"/>
          </a:xfrm>
        </p:spPr>
        <p:txBody>
          <a:bodyPr lIns="91440" tIns="45720" rIns="91440" bIns="45720" anchor="b"/>
          <a:lstStyle/>
          <a:p>
            <a:r>
              <a:rPr lang="en-US" sz="4000" dirty="0">
                <a:latin typeface="Arial Black"/>
              </a:rPr>
              <a:t>Richard Clow</a:t>
            </a:r>
            <a:endParaRPr lang="en-US" dirty="0"/>
          </a:p>
        </p:txBody>
      </p:sp>
      <p:pic>
        <p:nvPicPr>
          <p:cNvPr id="3" name="Picture 2" descr="Profile photo of Richard Clow">
            <a:extLst>
              <a:ext uri="{FF2B5EF4-FFF2-40B4-BE49-F238E27FC236}">
                <a16:creationId xmlns:a16="http://schemas.microsoft.com/office/drawing/2014/main" id="{F236698A-D89C-1B94-FE6B-11802EA1662B}"/>
              </a:ext>
            </a:extLst>
          </p:cNvPr>
          <p:cNvPicPr>
            <a:picLocks noChangeAspect="1"/>
          </p:cNvPicPr>
          <p:nvPr/>
        </p:nvPicPr>
        <p:blipFill>
          <a:blip r:embed="rId2"/>
          <a:stretch>
            <a:fillRect/>
          </a:stretch>
        </p:blipFill>
        <p:spPr>
          <a:xfrm>
            <a:off x="1003142" y="2001710"/>
            <a:ext cx="5861934" cy="5880957"/>
          </a:xfrm>
          <a:prstGeom prst="rect">
            <a:avLst/>
          </a:prstGeom>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ubtitle 12">
            <a:extLst>
              <a:ext uri="{FF2B5EF4-FFF2-40B4-BE49-F238E27FC236}">
                <a16:creationId xmlns:a16="http://schemas.microsoft.com/office/drawing/2014/main" id="{3E1EE5E5-0D42-1F40-9E6B-6AB9BAA94211}"/>
              </a:ext>
            </a:extLst>
          </p:cNvPr>
          <p:cNvSpPr>
            <a:spLocks noGrp="1"/>
          </p:cNvSpPr>
          <p:nvPr>
            <p:ph type="subTitle" idx="1"/>
          </p:nvPr>
        </p:nvSpPr>
        <p:spPr>
          <a:xfrm>
            <a:off x="10612919" y="1772520"/>
            <a:ext cx="8485976" cy="7023640"/>
          </a:xfrm>
        </p:spPr>
        <p:txBody>
          <a:bodyPr lIns="91440" tIns="45720" rIns="91440" bIns="45720" anchor="t"/>
          <a:lstStyle/>
          <a:p>
            <a:r>
              <a:rPr lang="en-US" sz="3950" dirty="0">
                <a:latin typeface="Arial Narrow"/>
              </a:rPr>
              <a:t>Nolan Walchko is a fourth-year undergraduate from Ellicott City, MD, pursing a Bachelor of Science with a concentration in Finance. He is a Member of the </a:t>
            </a:r>
            <a:r>
              <a:rPr lang="en-US" sz="3950" dirty="0" err="1">
                <a:latin typeface="Arial Narrow"/>
              </a:rPr>
              <a:t>Sellinger</a:t>
            </a:r>
            <a:r>
              <a:rPr lang="en-US" sz="3950" dirty="0">
                <a:latin typeface="Arial Narrow"/>
              </a:rPr>
              <a:t>-Student Advisory Board. Upon graduation, Nolan plans to be working as a financial advisor and hopes to pass the Series 7 exam. In his free time, he enjoys watching sports and playing video games. </a:t>
            </a:r>
            <a:endParaRPr lang="en-US" dirty="0"/>
          </a:p>
          <a:p>
            <a:endParaRPr lang="en-US" sz="3950" dirty="0">
              <a:latin typeface="Arial Narrow"/>
            </a:endParaRPr>
          </a:p>
          <a:p>
            <a:endParaRPr lang="en-US" sz="3950" dirty="0">
              <a:latin typeface="Arial Narrow"/>
            </a:endParaRPr>
          </a:p>
          <a:p>
            <a:endParaRPr lang="en-US" sz="3950" dirty="0">
              <a:latin typeface="Arial Narrow"/>
            </a:endParaRPr>
          </a:p>
          <a:p>
            <a:endParaRPr lang="en-US" sz="3950" dirty="0">
              <a:latin typeface="Arial Narrow"/>
            </a:endParaRPr>
          </a:p>
        </p:txBody>
      </p:sp>
      <p:sp>
        <p:nvSpPr>
          <p:cNvPr id="12" name="Title 11">
            <a:extLst>
              <a:ext uri="{FF2B5EF4-FFF2-40B4-BE49-F238E27FC236}">
                <a16:creationId xmlns:a16="http://schemas.microsoft.com/office/drawing/2014/main" id="{A81C1BFC-022D-F646-A08F-BED9F4FDE8A4}"/>
              </a:ext>
            </a:extLst>
          </p:cNvPr>
          <p:cNvSpPr>
            <a:spLocks noGrp="1"/>
          </p:cNvSpPr>
          <p:nvPr>
            <p:ph type="ctrTitle"/>
          </p:nvPr>
        </p:nvSpPr>
        <p:spPr>
          <a:xfrm>
            <a:off x="1005205" y="803374"/>
            <a:ext cx="8100326" cy="969604"/>
          </a:xfrm>
        </p:spPr>
        <p:txBody>
          <a:bodyPr lIns="91440" tIns="45720" rIns="91440" bIns="45720" anchor="b"/>
          <a:lstStyle/>
          <a:p>
            <a:r>
              <a:rPr lang="en-US" sz="4000" dirty="0">
                <a:latin typeface="Arial Black"/>
              </a:rPr>
              <a:t>Nolan Walchko</a:t>
            </a:r>
            <a:endParaRPr lang="en-US" dirty="0"/>
          </a:p>
        </p:txBody>
      </p:sp>
      <p:pic>
        <p:nvPicPr>
          <p:cNvPr id="1028" name="Picture 4" descr="Nolan Walchko">
            <a:extLst>
              <a:ext uri="{FF2B5EF4-FFF2-40B4-BE49-F238E27FC236}">
                <a16:creationId xmlns:a16="http://schemas.microsoft.com/office/drawing/2014/main" id="{9BE09A9E-D7F5-52D1-8E34-FCD3CA4812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8050" y="1997075"/>
            <a:ext cx="6713985" cy="671398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ubtitle 12">
            <a:extLst>
              <a:ext uri="{FF2B5EF4-FFF2-40B4-BE49-F238E27FC236}">
                <a16:creationId xmlns:a16="http://schemas.microsoft.com/office/drawing/2014/main" id="{3E1EE5E5-0D42-1F40-9E6B-6AB9BAA94211}"/>
              </a:ext>
            </a:extLst>
          </p:cNvPr>
          <p:cNvSpPr>
            <a:spLocks noGrp="1"/>
          </p:cNvSpPr>
          <p:nvPr>
            <p:ph type="subTitle" idx="1"/>
          </p:nvPr>
        </p:nvSpPr>
        <p:spPr>
          <a:xfrm>
            <a:off x="10612919" y="1772520"/>
            <a:ext cx="8485976" cy="7023640"/>
          </a:xfrm>
        </p:spPr>
        <p:txBody>
          <a:bodyPr lIns="91440" tIns="45720" rIns="91440" bIns="45720" anchor="t"/>
          <a:lstStyle/>
          <a:p>
            <a:r>
              <a:rPr lang="en-US" sz="3950" dirty="0">
                <a:latin typeface="Arial Narrow"/>
              </a:rPr>
              <a:t>Aidan is a fourth-year undergraduate from Fairfield CT, pursing a B.S. with a concentration in Finance. Aidan is a member of the Club Basketball team as well as Chess Club.  Upon graduation, Aidan will be pursuing a job in the financial field. In his free time, he enjoys to be on a golf course as well as being with his family.</a:t>
            </a:r>
          </a:p>
          <a:p>
            <a:endParaRPr lang="en-US" sz="3950" dirty="0">
              <a:latin typeface="Arial Narrow"/>
            </a:endParaRPr>
          </a:p>
          <a:p>
            <a:endParaRPr lang="en-US" sz="3950" dirty="0">
              <a:latin typeface="Arial Narrow"/>
            </a:endParaRPr>
          </a:p>
          <a:p>
            <a:endParaRPr lang="en-US" sz="3950" dirty="0">
              <a:latin typeface="Arial Narrow"/>
            </a:endParaRPr>
          </a:p>
          <a:p>
            <a:endParaRPr lang="en-US" sz="3950" dirty="0">
              <a:latin typeface="Arial Narrow"/>
            </a:endParaRPr>
          </a:p>
        </p:txBody>
      </p:sp>
      <p:sp>
        <p:nvSpPr>
          <p:cNvPr id="12" name="Title 11">
            <a:extLst>
              <a:ext uri="{FF2B5EF4-FFF2-40B4-BE49-F238E27FC236}">
                <a16:creationId xmlns:a16="http://schemas.microsoft.com/office/drawing/2014/main" id="{A81C1BFC-022D-F646-A08F-BED9F4FDE8A4}"/>
              </a:ext>
            </a:extLst>
          </p:cNvPr>
          <p:cNvSpPr>
            <a:spLocks noGrp="1"/>
          </p:cNvSpPr>
          <p:nvPr>
            <p:ph type="ctrTitle"/>
          </p:nvPr>
        </p:nvSpPr>
        <p:spPr>
          <a:xfrm>
            <a:off x="1005205" y="803374"/>
            <a:ext cx="8100326" cy="969604"/>
          </a:xfrm>
        </p:spPr>
        <p:txBody>
          <a:bodyPr lIns="91440" tIns="45720" rIns="91440" bIns="45720" anchor="b"/>
          <a:lstStyle/>
          <a:p>
            <a:r>
              <a:rPr lang="en-US" sz="4000" dirty="0">
                <a:latin typeface="Arial Black"/>
              </a:rPr>
              <a:t>Aidan Harding</a:t>
            </a:r>
            <a:endParaRPr lang="en-US" dirty="0" err="1"/>
          </a:p>
        </p:txBody>
      </p:sp>
      <p:pic>
        <p:nvPicPr>
          <p:cNvPr id="3" name="Picture 2" descr="A person smiling for a picture&#10;&#10;Description automatically generated">
            <a:extLst>
              <a:ext uri="{FF2B5EF4-FFF2-40B4-BE49-F238E27FC236}">
                <a16:creationId xmlns:a16="http://schemas.microsoft.com/office/drawing/2014/main" id="{D3F894AF-93D7-4696-E926-0EAF74683A87}"/>
              </a:ext>
            </a:extLst>
          </p:cNvPr>
          <p:cNvPicPr>
            <a:picLocks noChangeAspect="1"/>
          </p:cNvPicPr>
          <p:nvPr/>
        </p:nvPicPr>
        <p:blipFill>
          <a:blip r:embed="rId2"/>
          <a:stretch>
            <a:fillRect/>
          </a:stretch>
        </p:blipFill>
        <p:spPr>
          <a:xfrm>
            <a:off x="1108022" y="2598834"/>
            <a:ext cx="6124628" cy="6124006"/>
          </a:xfrm>
          <a:prstGeom prst="rect">
            <a:avLst/>
          </a:prstGeom>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A81C1BFC-022D-F646-A08F-BED9F4FDE8A4}"/>
              </a:ext>
            </a:extLst>
          </p:cNvPr>
          <p:cNvSpPr>
            <a:spLocks noGrp="1"/>
          </p:cNvSpPr>
          <p:nvPr>
            <p:ph type="ctrTitle"/>
          </p:nvPr>
        </p:nvSpPr>
        <p:spPr>
          <a:xfrm>
            <a:off x="1005205" y="803374"/>
            <a:ext cx="8100326" cy="969604"/>
          </a:xfrm>
        </p:spPr>
        <p:txBody>
          <a:bodyPr lIns="91440" tIns="45720" rIns="91440" bIns="45720" anchor="b"/>
          <a:lstStyle/>
          <a:p>
            <a:r>
              <a:rPr lang="en-US" sz="4000" dirty="0">
                <a:latin typeface="Arial Black"/>
              </a:rPr>
              <a:t>Christopher Sidrak</a:t>
            </a:r>
            <a:endParaRPr lang="en-US" dirty="0"/>
          </a:p>
        </p:txBody>
      </p:sp>
      <p:pic>
        <p:nvPicPr>
          <p:cNvPr id="2052" name="Picture 4" descr="profile image">
            <a:extLst>
              <a:ext uri="{FF2B5EF4-FFF2-40B4-BE49-F238E27FC236}">
                <a16:creationId xmlns:a16="http://schemas.microsoft.com/office/drawing/2014/main" id="{4AA07CA2-4CEC-F40E-7705-A918EB225D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5205" y="2142854"/>
            <a:ext cx="7023641" cy="7023641"/>
          </a:xfrm>
          <a:prstGeom prst="rect">
            <a:avLst/>
          </a:prstGeom>
          <a:noFill/>
          <a:extLst>
            <a:ext uri="{909E8E84-426E-40DD-AFC4-6F175D3DCCD1}">
              <a14:hiddenFill xmlns:a14="http://schemas.microsoft.com/office/drawing/2010/main">
                <a:solidFill>
                  <a:srgbClr val="FFFFFF"/>
                </a:solidFill>
              </a14:hiddenFill>
            </a:ext>
          </a:extLst>
        </p:spPr>
      </p:pic>
      <p:sp>
        <p:nvSpPr>
          <p:cNvPr id="2" name="Subtitle 12">
            <a:extLst>
              <a:ext uri="{FF2B5EF4-FFF2-40B4-BE49-F238E27FC236}">
                <a16:creationId xmlns:a16="http://schemas.microsoft.com/office/drawing/2014/main" id="{82C2B39A-3055-505F-39B7-23B2DA936E18}"/>
              </a:ext>
            </a:extLst>
          </p:cNvPr>
          <p:cNvSpPr txBox="1">
            <a:spLocks/>
          </p:cNvSpPr>
          <p:nvPr/>
        </p:nvSpPr>
        <p:spPr>
          <a:xfrm>
            <a:off x="10612919" y="1772520"/>
            <a:ext cx="8485976" cy="7023640"/>
          </a:xfrm>
          <a:prstGeom prst="rect">
            <a:avLst/>
          </a:prstGeom>
        </p:spPr>
        <p:txBody>
          <a:bodyPr lIns="91440" tIns="45720" rIns="91440" bIns="45720" anchor="t"/>
          <a:lstStyle>
            <a:lvl1pPr marL="0" indent="0" algn="l">
              <a:buNone/>
              <a:defRPr sz="3958" b="0" i="0">
                <a:latin typeface="Arial Narrow" panose="020B0604020202020204" pitchFamily="34" charset="0"/>
                <a:ea typeface="+mn-ea"/>
                <a:cs typeface="+mn-cs"/>
              </a:defRPr>
            </a:lvl1pPr>
            <a:lvl2pPr marL="753969" indent="0" algn="ctr">
              <a:buNone/>
              <a:defRPr sz="3298">
                <a:latin typeface="+mn-lt"/>
                <a:ea typeface="+mn-ea"/>
                <a:cs typeface="+mn-cs"/>
              </a:defRPr>
            </a:lvl2pPr>
            <a:lvl3pPr marL="1507937" indent="0" algn="ctr">
              <a:buNone/>
              <a:defRPr sz="2968">
                <a:latin typeface="+mn-lt"/>
                <a:ea typeface="+mn-ea"/>
                <a:cs typeface="+mn-cs"/>
              </a:defRPr>
            </a:lvl3pPr>
            <a:lvl4pPr marL="2261906" indent="0" algn="ctr">
              <a:buNone/>
              <a:defRPr sz="2639">
                <a:latin typeface="+mn-lt"/>
                <a:ea typeface="+mn-ea"/>
                <a:cs typeface="+mn-cs"/>
              </a:defRPr>
            </a:lvl4pPr>
            <a:lvl5pPr marL="3015874" indent="0" algn="ctr">
              <a:buNone/>
              <a:defRPr sz="2639">
                <a:latin typeface="+mn-lt"/>
                <a:ea typeface="+mn-ea"/>
                <a:cs typeface="+mn-cs"/>
              </a:defRPr>
            </a:lvl5pPr>
            <a:lvl6pPr marL="3769843" indent="0" algn="ctr">
              <a:buNone/>
              <a:defRPr sz="2639">
                <a:latin typeface="+mn-lt"/>
                <a:ea typeface="+mn-ea"/>
                <a:cs typeface="+mn-cs"/>
              </a:defRPr>
            </a:lvl6pPr>
            <a:lvl7pPr marL="4523811" indent="0" algn="ctr">
              <a:buNone/>
              <a:defRPr sz="2639">
                <a:latin typeface="+mn-lt"/>
                <a:ea typeface="+mn-ea"/>
                <a:cs typeface="+mn-cs"/>
              </a:defRPr>
            </a:lvl7pPr>
            <a:lvl8pPr marL="5277780" indent="0" algn="ctr">
              <a:buNone/>
              <a:defRPr sz="2639">
                <a:latin typeface="+mn-lt"/>
                <a:ea typeface="+mn-ea"/>
                <a:cs typeface="+mn-cs"/>
              </a:defRPr>
            </a:lvl8pPr>
            <a:lvl9pPr marL="6031748" indent="0" algn="ctr">
              <a:buNone/>
              <a:defRPr sz="2639">
                <a:latin typeface="+mn-lt"/>
                <a:ea typeface="+mn-ea"/>
                <a:cs typeface="+mn-cs"/>
              </a:defRPr>
            </a:lvl9pPr>
          </a:lstStyle>
          <a:p>
            <a:pPr defTabSz="914400"/>
            <a:r>
              <a:rPr lang="en-US" sz="3950" kern="0" dirty="0">
                <a:solidFill>
                  <a:sysClr val="windowText" lastClr="000000"/>
                </a:solidFill>
                <a:latin typeface="Arial Narrow"/>
              </a:rPr>
              <a:t>Chris </a:t>
            </a:r>
            <a:r>
              <a:rPr lang="en-US" sz="3950" kern="0" dirty="0" err="1">
                <a:solidFill>
                  <a:sysClr val="windowText" lastClr="000000"/>
                </a:solidFill>
                <a:latin typeface="Arial Narrow"/>
              </a:rPr>
              <a:t>Sidrak</a:t>
            </a:r>
            <a:r>
              <a:rPr lang="en-US" sz="3950" kern="0" dirty="0">
                <a:solidFill>
                  <a:sysClr val="windowText" lastClr="000000"/>
                </a:solidFill>
                <a:latin typeface="Arial Narrow"/>
              </a:rPr>
              <a:t> is a fourth-year undergraduate from Bel air MD, pursing a Bachelors Degree with a concentration in Finance &amp; Information Systems. He is an officer of the Loyola Investment Club and won the 2020-2021 Loyola Intramural Table Tennis award. Upon graduation, Chris will pursue a Full-Time job as a Financial Advisor. In his free time, he enjoys traveling, trying different cuisines, playing table tennis, and spending time with family.</a:t>
            </a:r>
          </a:p>
          <a:p>
            <a:pPr defTabSz="914400"/>
            <a:endParaRPr lang="en-US" sz="3950" kern="0" dirty="0">
              <a:solidFill>
                <a:sysClr val="windowText" lastClr="000000"/>
              </a:solidFill>
              <a:latin typeface="Arial Narrow"/>
            </a:endParaRPr>
          </a:p>
          <a:p>
            <a:pPr defTabSz="914400"/>
            <a:endParaRPr lang="en-US" sz="3950" kern="0" dirty="0">
              <a:solidFill>
                <a:sysClr val="windowText" lastClr="000000"/>
              </a:solidFill>
              <a:latin typeface="Arial Narrow"/>
            </a:endParaRPr>
          </a:p>
          <a:p>
            <a:pPr defTabSz="914400"/>
            <a:endParaRPr lang="en-US" sz="3950" kern="0" dirty="0">
              <a:solidFill>
                <a:sysClr val="windowText" lastClr="000000"/>
              </a:solidFill>
              <a:latin typeface="Arial Narrow"/>
            </a:endParaRPr>
          </a:p>
          <a:p>
            <a:pPr defTabSz="914400"/>
            <a:endParaRPr lang="en-US" sz="3950" kern="0" dirty="0">
              <a:solidFill>
                <a:sysClr val="windowText" lastClr="000000"/>
              </a:solidFill>
              <a:latin typeface="Arial Narrow"/>
            </a:endParaRPr>
          </a:p>
          <a:p>
            <a:pPr defTabSz="914400"/>
            <a:endParaRPr lang="en-US" sz="3950" kern="0" dirty="0">
              <a:solidFill>
                <a:sysClr val="windowText" lastClr="000000"/>
              </a:solidFill>
              <a:latin typeface="Arial Narrow"/>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A24C26F-2F05-CF1C-4D7D-3967F2202E1C}"/>
              </a:ext>
            </a:extLst>
          </p:cNvPr>
          <p:cNvSpPr/>
          <p:nvPr/>
        </p:nvSpPr>
        <p:spPr>
          <a:xfrm>
            <a:off x="0" y="0"/>
            <a:ext cx="20104100" cy="9769475"/>
          </a:xfrm>
          <a:prstGeom prst="rect">
            <a:avLst/>
          </a:prstGeom>
          <a:solidFill>
            <a:srgbClr val="004E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1">
            <a:extLst>
              <a:ext uri="{FF2B5EF4-FFF2-40B4-BE49-F238E27FC236}">
                <a16:creationId xmlns:a16="http://schemas.microsoft.com/office/drawing/2014/main" id="{A81C1BFC-022D-F646-A08F-BED9F4FDE8A4}"/>
              </a:ext>
            </a:extLst>
          </p:cNvPr>
          <p:cNvSpPr>
            <a:spLocks noGrp="1"/>
          </p:cNvSpPr>
          <p:nvPr>
            <p:ph type="ctrTitle"/>
          </p:nvPr>
        </p:nvSpPr>
        <p:spPr>
          <a:xfrm>
            <a:off x="1670050" y="3140075"/>
            <a:ext cx="17754600" cy="1935351"/>
          </a:xfrm>
        </p:spPr>
        <p:txBody>
          <a:bodyPr lIns="91440" tIns="45720" rIns="91440" bIns="45720" anchor="ctr"/>
          <a:lstStyle/>
          <a:p>
            <a:r>
              <a:rPr lang="en-US" sz="9900" dirty="0">
                <a:solidFill>
                  <a:schemeClr val="bg1"/>
                </a:solidFill>
              </a:rPr>
              <a:t>Economic Conditions</a:t>
            </a:r>
          </a:p>
        </p:txBody>
      </p:sp>
      <p:pic>
        <p:nvPicPr>
          <p:cNvPr id="5" name="Picture 4">
            <a:extLst>
              <a:ext uri="{FF2B5EF4-FFF2-40B4-BE49-F238E27FC236}">
                <a16:creationId xmlns:a16="http://schemas.microsoft.com/office/drawing/2014/main" id="{75443D4C-D108-4658-4209-07805B192D69}"/>
              </a:ext>
            </a:extLst>
          </p:cNvPr>
          <p:cNvPicPr>
            <a:picLocks noChangeAspect="1"/>
          </p:cNvPicPr>
          <p:nvPr/>
        </p:nvPicPr>
        <p:blipFill rotWithShape="1">
          <a:blip r:embed="rId2">
            <a:extLst>
              <a:ext uri="{28A0092B-C50C-407E-A947-70E740481C1C}">
                <a14:useLocalDpi xmlns:a14="http://schemas.microsoft.com/office/drawing/2010/main" val="0"/>
              </a:ext>
            </a:extLst>
          </a:blip>
          <a:srcRect l="10322" t="62317" r="12879" b="34193"/>
          <a:stretch/>
        </p:blipFill>
        <p:spPr>
          <a:xfrm>
            <a:off x="11033469" y="15875"/>
            <a:ext cx="9070632" cy="533400"/>
          </a:xfrm>
          <a:prstGeom prst="rect">
            <a:avLst/>
          </a:prstGeom>
        </p:spPr>
      </p:pic>
      <p:pic>
        <p:nvPicPr>
          <p:cNvPr id="7" name="Picture 6">
            <a:extLst>
              <a:ext uri="{FF2B5EF4-FFF2-40B4-BE49-F238E27FC236}">
                <a16:creationId xmlns:a16="http://schemas.microsoft.com/office/drawing/2014/main" id="{B22C093E-7AFA-F1FF-3821-92338D48C1B5}"/>
              </a:ext>
            </a:extLst>
          </p:cNvPr>
          <p:cNvPicPr>
            <a:picLocks noChangeAspect="1"/>
          </p:cNvPicPr>
          <p:nvPr/>
        </p:nvPicPr>
        <p:blipFill rotWithShape="1">
          <a:blip r:embed="rId2">
            <a:extLst>
              <a:ext uri="{28A0092B-C50C-407E-A947-70E740481C1C}">
                <a14:useLocalDpi xmlns:a14="http://schemas.microsoft.com/office/drawing/2010/main" val="0"/>
              </a:ext>
            </a:extLst>
          </a:blip>
          <a:srcRect l="10322" t="62317" r="12879" b="34193"/>
          <a:stretch/>
        </p:blipFill>
        <p:spPr>
          <a:xfrm>
            <a:off x="11033468" y="15875"/>
            <a:ext cx="9070632" cy="533400"/>
          </a:xfrm>
          <a:prstGeom prst="rect">
            <a:avLst/>
          </a:prstGeom>
        </p:spPr>
      </p:pic>
    </p:spTree>
    <p:extLst>
      <p:ext uri="{BB962C8B-B14F-4D97-AF65-F5344CB8AC3E}">
        <p14:creationId xmlns:p14="http://schemas.microsoft.com/office/powerpoint/2010/main" val="152832580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EAF2C227DCB1145962587643061A9B5" ma:contentTypeVersion="10" ma:contentTypeDescription="Create a new document." ma:contentTypeScope="" ma:versionID="33285120ee8317c9991417ec0be324a2">
  <xsd:schema xmlns:xsd="http://www.w3.org/2001/XMLSchema" xmlns:xs="http://www.w3.org/2001/XMLSchema" xmlns:p="http://schemas.microsoft.com/office/2006/metadata/properties" xmlns:ns2="cbed33ca-faa6-4c7f-a445-a31c3913a81a" xmlns:ns3="7d9dd051-bf1f-4048-900d-bd26ebb84baf" targetNamespace="http://schemas.microsoft.com/office/2006/metadata/properties" ma:root="true" ma:fieldsID="17527b7d1ab0fe8d5f942af328a1420e" ns2:_="" ns3:_="">
    <xsd:import namespace="cbed33ca-faa6-4c7f-a445-a31c3913a81a"/>
    <xsd:import namespace="7d9dd051-bf1f-4048-900d-bd26ebb84baf"/>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bed33ca-faa6-4c7f-a445-a31c3913a81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bjectDetectorVersions" ma:index="17"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d9dd051-bf1f-4048-900d-bd26ebb84baf"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FD68CC0C-0063-4BF2-B014-F0C395F91C1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bed33ca-faa6-4c7f-a445-a31c3913a81a"/>
    <ds:schemaRef ds:uri="7d9dd051-bf1f-4048-900d-bd26ebb84ba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7243615-F504-48F4-A7B6-2D90D555A851}">
  <ds:schemaRefs>
    <ds:schemaRef ds:uri="http://schemas.microsoft.com/sharepoint/v3/contenttype/forms"/>
  </ds:schemaRefs>
</ds:datastoreItem>
</file>

<file path=customXml/itemProps3.xml><?xml version="1.0" encoding="utf-8"?>
<ds:datastoreItem xmlns:ds="http://schemas.openxmlformats.org/officeDocument/2006/customXml" ds:itemID="{D310936E-4D45-4367-A069-135F69A6FAEA}">
  <ds:schemaRefs>
    <ds:schemaRef ds:uri="http://schemas.microsoft.com/office/2006/metadata/properties"/>
    <ds:schemaRef ds:uri="7d9dd051-bf1f-4048-900d-bd26ebb84baf"/>
    <ds:schemaRef ds:uri="http://schemas.microsoft.com/office/2006/documentManagement/types"/>
    <ds:schemaRef ds:uri="http://www.w3.org/XML/1998/namespace"/>
    <ds:schemaRef ds:uri="http://purl.org/dc/terms/"/>
    <ds:schemaRef ds:uri="cbed33ca-faa6-4c7f-a445-a31c3913a81a"/>
    <ds:schemaRef ds:uri="http://schemas.openxmlformats.org/package/2006/metadata/core-properties"/>
    <ds:schemaRef ds:uri="http://purl.org/dc/elements/1.1/"/>
    <ds:schemaRef ds:uri="http://schemas.microsoft.com/office/infopath/2007/PartnerControls"/>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384</TotalTime>
  <Words>7202</Words>
  <Application>Microsoft Office PowerPoint</Application>
  <PresentationFormat>Custom</PresentationFormat>
  <Paragraphs>815</Paragraphs>
  <Slides>85</Slides>
  <Notes>4</Notes>
  <HiddenSlides>0</HiddenSlides>
  <MMClips>0</MMClips>
  <ScaleCrop>false</ScaleCrop>
  <HeadingPairs>
    <vt:vector size="4" baseType="variant">
      <vt:variant>
        <vt:lpstr>Theme</vt:lpstr>
      </vt:variant>
      <vt:variant>
        <vt:i4>1</vt:i4>
      </vt:variant>
      <vt:variant>
        <vt:lpstr>Slide Titles</vt:lpstr>
      </vt:variant>
      <vt:variant>
        <vt:i4>85</vt:i4>
      </vt:variant>
    </vt:vector>
  </HeadingPairs>
  <TitlesOfParts>
    <vt:vector size="86" baseType="lpstr">
      <vt:lpstr>Office Theme</vt:lpstr>
      <vt:lpstr>PowerPoint Presentation</vt:lpstr>
      <vt:lpstr>PowerPoint Presentation</vt:lpstr>
      <vt:lpstr>PowerPoint Presentation</vt:lpstr>
      <vt:lpstr>Overview</vt:lpstr>
      <vt:lpstr>PowerPoint Presentation</vt:lpstr>
      <vt:lpstr>PowerPoint Presentation</vt:lpstr>
      <vt:lpstr>PowerPoint Presentation</vt:lpstr>
      <vt:lpstr>PowerPoint Presentation</vt:lpstr>
      <vt:lpstr>Economic Conditions</vt:lpstr>
      <vt:lpstr>PowerPoint Presentation</vt:lpstr>
      <vt:lpstr>Interest RATE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Sector summaries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Investment strategy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Risk analysis</vt:lpstr>
      <vt:lpstr>PowerPoint Presentation</vt:lpstr>
      <vt:lpstr>PowerPoint Presentation</vt:lpstr>
      <vt:lpstr>PowerPoint Presentation</vt:lpstr>
      <vt:lpstr>Performance review</vt:lpstr>
      <vt:lpstr>PowerPoint Presentation</vt:lpstr>
      <vt:lpstr>PowerPoint Presentation</vt:lpstr>
      <vt:lpstr>PowerPoint Presentation</vt:lpstr>
      <vt:lpstr> Reflects total return from Acquisition through 12/8/23</vt:lpstr>
      <vt:lpstr> Reflects total return from Acquisition through 12/8/23</vt:lpstr>
      <vt:lpstr>Industry Headwinds lead to Nutrien Losses</vt:lpstr>
      <vt:lpstr>PowerPoint Presentation</vt:lpstr>
      <vt:lpstr>PowerPoint Presentation</vt:lpstr>
      <vt:lpstr>PowerPoint Presentation</vt:lpstr>
      <vt:lpstr>PowerPoint Presentation</vt:lpstr>
      <vt:lpstr>Student Bios</vt:lpstr>
      <vt:lpstr>Nicholas firestine</vt:lpstr>
      <vt:lpstr>Max McGillicuddy</vt:lpstr>
      <vt:lpstr>Joe Crema</vt:lpstr>
      <vt:lpstr>John Regan</vt:lpstr>
      <vt:lpstr>Alex Grahor</vt:lpstr>
      <vt:lpstr>Adesina (Tjaay) Adetunji</vt:lpstr>
      <vt:lpstr>PowerPoint Presentation</vt:lpstr>
      <vt:lpstr>Zainab Oladejo</vt:lpstr>
      <vt:lpstr>Andrew Schmutter</vt:lpstr>
      <vt:lpstr>Oliver Davey</vt:lpstr>
      <vt:lpstr>Declan Budnitz</vt:lpstr>
      <vt:lpstr>CAROLIne COTE</vt:lpstr>
      <vt:lpstr>Richard Clow</vt:lpstr>
      <vt:lpstr>Nolan Walchko</vt:lpstr>
      <vt:lpstr>Aidan Harding</vt:lpstr>
      <vt:lpstr>Christopher Sidrak</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Brian Young</dc:creator>
  <cp:lastModifiedBy>Nicholas Firestine</cp:lastModifiedBy>
  <cp:revision>16</cp:revision>
  <dcterms:created xsi:type="dcterms:W3CDTF">2020-01-14T17:25:59Z</dcterms:created>
  <dcterms:modified xsi:type="dcterms:W3CDTF">2024-08-27T19:35:05Z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0x010100BEAF2C227DCB1145962587643061A9B5</vt:lpwstr>
  </property>
  <property fmtid="{D5CDD505-2E9C-101B-9397-08002B2CF9AE}" pid="3" name="MSIP_Label_6da50fe2-ad8e-4b2e-b16c-4bb0954d6763_Enabled">
    <vt:lpwstr>true</vt:lpwstr>
  </property>
  <property fmtid="{D5CDD505-2E9C-101B-9397-08002B2CF9AE}" pid="4" name="MSIP_Label_6da50fe2-ad8e-4b2e-b16c-4bb0954d6763_SetDate">
    <vt:lpwstr>2023-03-21T17:30:41Z</vt:lpwstr>
  </property>
  <property fmtid="{D5CDD505-2E9C-101B-9397-08002B2CF9AE}" pid="5" name="MSIP_Label_6da50fe2-ad8e-4b2e-b16c-4bb0954d6763_Method">
    <vt:lpwstr>Standard</vt:lpwstr>
  </property>
  <property fmtid="{D5CDD505-2E9C-101B-9397-08002B2CF9AE}" pid="6" name="MSIP_Label_6da50fe2-ad8e-4b2e-b16c-4bb0954d6763_Name">
    <vt:lpwstr>Internal</vt:lpwstr>
  </property>
  <property fmtid="{D5CDD505-2E9C-101B-9397-08002B2CF9AE}" pid="7" name="MSIP_Label_6da50fe2-ad8e-4b2e-b16c-4bb0954d6763_SiteId">
    <vt:lpwstr>30ae0a8f-3cdf-44fd-af34-278bf639b85d</vt:lpwstr>
  </property>
  <property fmtid="{D5CDD505-2E9C-101B-9397-08002B2CF9AE}" pid="8" name="MSIP_Label_6da50fe2-ad8e-4b2e-b16c-4bb0954d6763_ActionId">
    <vt:lpwstr>5e460e2b-b971-463c-9765-e431d5ae1651</vt:lpwstr>
  </property>
  <property fmtid="{D5CDD505-2E9C-101B-9397-08002B2CF9AE}" pid="9" name="MSIP_Label_6da50fe2-ad8e-4b2e-b16c-4bb0954d6763_ContentBits">
    <vt:lpwstr>2</vt:lpwstr>
  </property>
  <property fmtid="{D5CDD505-2E9C-101B-9397-08002B2CF9AE}" pid="10" name="ClassificationContentMarkingFooterLocations">
    <vt:lpwstr>Office Theme:3</vt:lpwstr>
  </property>
  <property fmtid="{D5CDD505-2E9C-101B-9397-08002B2CF9AE}" pid="11" name="ClassificationContentMarkingFooterText">
    <vt:lpwstr>Loyola University Maryland Internal Use Only</vt:lpwstr>
  </property>
</Properties>
</file>