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416" r:id="rId2"/>
    <p:sldId id="414" r:id="rId3"/>
    <p:sldId id="417" r:id="rId4"/>
    <p:sldId id="418" r:id="rId5"/>
    <p:sldId id="263" r:id="rId6"/>
    <p:sldId id="266" r:id="rId7"/>
    <p:sldId id="265" r:id="rId8"/>
    <p:sldId id="268" r:id="rId9"/>
    <p:sldId id="304" r:id="rId10"/>
    <p:sldId id="307" r:id="rId11"/>
    <p:sldId id="257" r:id="rId12"/>
    <p:sldId id="345" r:id="rId13"/>
    <p:sldId id="347" r:id="rId14"/>
    <p:sldId id="348" r:id="rId15"/>
    <p:sldId id="423" r:id="rId16"/>
    <p:sldId id="424" r:id="rId17"/>
    <p:sldId id="425" r:id="rId18"/>
    <p:sldId id="426" r:id="rId19"/>
    <p:sldId id="427" r:id="rId20"/>
    <p:sldId id="428" r:id="rId21"/>
    <p:sldId id="272" r:id="rId22"/>
    <p:sldId id="334" r:id="rId23"/>
    <p:sldId id="384" r:id="rId24"/>
    <p:sldId id="274" r:id="rId25"/>
    <p:sldId id="385" r:id="rId26"/>
    <p:sldId id="386" r:id="rId27"/>
    <p:sldId id="387" r:id="rId28"/>
    <p:sldId id="260" r:id="rId29"/>
    <p:sldId id="261" r:id="rId30"/>
    <p:sldId id="388" r:id="rId31"/>
    <p:sldId id="264" r:id="rId32"/>
    <p:sldId id="389" r:id="rId33"/>
    <p:sldId id="262" r:id="rId34"/>
    <p:sldId id="419" r:id="rId35"/>
    <p:sldId id="420" r:id="rId36"/>
    <p:sldId id="421" r:id="rId37"/>
    <p:sldId id="422" r:id="rId38"/>
    <p:sldId id="267" r:id="rId39"/>
    <p:sldId id="256" r:id="rId40"/>
    <p:sldId id="390" r:id="rId41"/>
    <p:sldId id="357" r:id="rId42"/>
    <p:sldId id="303" r:id="rId43"/>
    <p:sldId id="365" r:id="rId44"/>
    <p:sldId id="362" r:id="rId45"/>
    <p:sldId id="359" r:id="rId46"/>
    <p:sldId id="281" r:id="rId47"/>
    <p:sldId id="397" r:id="rId48"/>
    <p:sldId id="398" r:id="rId49"/>
    <p:sldId id="277" r:id="rId50"/>
    <p:sldId id="275" r:id="rId51"/>
    <p:sldId id="276" r:id="rId52"/>
    <p:sldId id="278" r:id="rId53"/>
    <p:sldId id="279" r:id="rId54"/>
    <p:sldId id="399" r:id="rId55"/>
    <p:sldId id="400" r:id="rId56"/>
    <p:sldId id="401" r:id="rId57"/>
    <p:sldId id="284" r:id="rId58"/>
    <p:sldId id="392" r:id="rId59"/>
    <p:sldId id="393" r:id="rId60"/>
    <p:sldId id="273" r:id="rId61"/>
    <p:sldId id="270" r:id="rId62"/>
    <p:sldId id="271" r:id="rId63"/>
    <p:sldId id="394" r:id="rId64"/>
    <p:sldId id="395" r:id="rId65"/>
    <p:sldId id="396" r:id="rId66"/>
    <p:sldId id="402" r:id="rId67"/>
    <p:sldId id="403" r:id="rId68"/>
    <p:sldId id="404" r:id="rId69"/>
    <p:sldId id="405" r:id="rId70"/>
    <p:sldId id="406" r:id="rId71"/>
    <p:sldId id="407" r:id="rId72"/>
    <p:sldId id="412" r:id="rId73"/>
    <p:sldId id="328" r:id="rId74"/>
    <p:sldId id="329" r:id="rId75"/>
    <p:sldId id="330" r:id="rId76"/>
    <p:sldId id="331" r:id="rId77"/>
    <p:sldId id="332" r:id="rId78"/>
    <p:sldId id="333" r:id="rId79"/>
    <p:sldId id="338" r:id="rId80"/>
    <p:sldId id="337" r:id="rId81"/>
    <p:sldId id="410" r:id="rId82"/>
    <p:sldId id="411" r:id="rId83"/>
    <p:sldId id="335" r:id="rId84"/>
    <p:sldId id="33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385"/>
    <a:srgbClr val="004E2F"/>
    <a:srgbClr val="ACFFE1"/>
    <a:srgbClr val="17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94"/>
  </p:normalViewPr>
  <p:slideViewPr>
    <p:cSldViewPr snapToGrid="0">
      <p:cViewPr varScale="1">
        <p:scale>
          <a:sx n="60" d="100"/>
          <a:sy n="60" d="100"/>
        </p:scale>
        <p:origin x="78"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6A01B-B58F-46FA-965C-F3789649A135}"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DFE4B-A85E-4EF3-950C-2CD1B4598424}" type="slidenum">
              <a:rPr lang="en-US" smtClean="0"/>
              <a:t>‹#›</a:t>
            </a:fld>
            <a:endParaRPr lang="en-US"/>
          </a:p>
        </p:txBody>
      </p:sp>
    </p:spTree>
    <p:extLst>
      <p:ext uri="{BB962C8B-B14F-4D97-AF65-F5344CB8AC3E}">
        <p14:creationId xmlns:p14="http://schemas.microsoft.com/office/powerpoint/2010/main" val="109295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9</a:t>
            </a:fld>
            <a:endParaRPr lang="en-US"/>
          </a:p>
        </p:txBody>
      </p:sp>
    </p:spTree>
    <p:extLst>
      <p:ext uri="{BB962C8B-B14F-4D97-AF65-F5344CB8AC3E}">
        <p14:creationId xmlns:p14="http://schemas.microsoft.com/office/powerpoint/2010/main" val="55428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10</a:t>
            </a:fld>
            <a:endParaRPr lang="en-US"/>
          </a:p>
        </p:txBody>
      </p:sp>
    </p:spTree>
    <p:extLst>
      <p:ext uri="{BB962C8B-B14F-4D97-AF65-F5344CB8AC3E}">
        <p14:creationId xmlns:p14="http://schemas.microsoft.com/office/powerpoint/2010/main" val="286688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a:t>
            </a:r>
          </a:p>
          <a:p>
            <a:r>
              <a:rPr lang="en-US"/>
              <a:t>https://</a:t>
            </a:r>
            <a:r>
              <a:rPr lang="en-US" err="1"/>
              <a:t>www.junglescout.com</a:t>
            </a:r>
            <a:r>
              <a:rPr lang="en-US"/>
              <a:t>/wp-content/uploads/2024/03/Jungle-Scout-Consumer-Trends-Report-Q1-2024.pdf</a:t>
            </a:r>
          </a:p>
          <a:p>
            <a:endParaRPr lang="en-US"/>
          </a:p>
          <a:p>
            <a:r>
              <a:rPr lang="en-US"/>
              <a:t>https://</a:t>
            </a:r>
            <a:r>
              <a:rPr lang="en-US" err="1"/>
              <a:t>www.fitchratings.com</a:t>
            </a:r>
            <a:r>
              <a:rPr lang="en-US"/>
              <a:t>/research/us-public-finance/us-consumer-spending-likely-moderates-in-2024-labor-market-underpins-resilience-05-02-2024</a:t>
            </a:r>
          </a:p>
          <a:p>
            <a:endParaRPr lang="en-US"/>
          </a:p>
          <a:p>
            <a:r>
              <a:rPr lang="en-US"/>
              <a:t>https://</a:t>
            </a:r>
            <a:r>
              <a:rPr lang="en-US" err="1"/>
              <a:t>institute.bankofamerica.com</a:t>
            </a:r>
            <a:r>
              <a:rPr lang="en-US"/>
              <a:t>/content/dam/bank-of-</a:t>
            </a:r>
            <a:r>
              <a:rPr lang="en-US" err="1"/>
              <a:t>america</a:t>
            </a:r>
            <a:r>
              <a:rPr lang="en-US"/>
              <a:t>-institute/economic-insights/consumer-checkpoint-january-2024.pdf</a:t>
            </a: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25</a:t>
            </a:fld>
            <a:endParaRPr lang="en-US"/>
          </a:p>
        </p:txBody>
      </p:sp>
    </p:spTree>
    <p:extLst>
      <p:ext uri="{BB962C8B-B14F-4D97-AF65-F5344CB8AC3E}">
        <p14:creationId xmlns:p14="http://schemas.microsoft.com/office/powerpoint/2010/main" val="164788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r>
              <a:rPr lang="en-US"/>
              <a:t>https://</a:t>
            </a:r>
            <a:r>
              <a:rPr lang="en-US" err="1"/>
              <a:t>www.jpmorgan.com</a:t>
            </a:r>
            <a:r>
              <a:rPr lang="en-US"/>
              <a:t>/insights/outlook/economic-outlook/jobs-report-march-2024</a:t>
            </a:r>
          </a:p>
          <a:p>
            <a:endParaRPr lang="en-US"/>
          </a:p>
          <a:p>
            <a:r>
              <a:rPr lang="en-US"/>
              <a:t>https://</a:t>
            </a:r>
            <a:r>
              <a:rPr lang="en-US" err="1"/>
              <a:t>www.bls.gov</a:t>
            </a:r>
            <a:r>
              <a:rPr lang="en-US"/>
              <a:t>/</a:t>
            </a:r>
            <a:r>
              <a:rPr lang="en-US" err="1"/>
              <a:t>news.release</a:t>
            </a:r>
            <a:r>
              <a:rPr lang="en-US"/>
              <a:t>/archives/empsit_04052024.pdf</a:t>
            </a:r>
          </a:p>
          <a:p>
            <a:endParaRPr lang="en-US"/>
          </a:p>
          <a:p>
            <a:r>
              <a:rPr lang="en-US"/>
              <a:t>https://</a:t>
            </a:r>
            <a:r>
              <a:rPr lang="en-US" err="1"/>
              <a:t>www.cnbc.com</a:t>
            </a:r>
            <a:r>
              <a:rPr lang="en-US"/>
              <a:t>/2024/04/05/heres-where-the-jobs-are-for-march-2024-in-one-chart-in-one-chart.html</a:t>
            </a:r>
          </a:p>
        </p:txBody>
      </p:sp>
      <p:sp>
        <p:nvSpPr>
          <p:cNvPr id="4" name="Slide Number Placeholder 3"/>
          <p:cNvSpPr>
            <a:spLocks noGrp="1"/>
          </p:cNvSpPr>
          <p:nvPr>
            <p:ph type="sldNum" sz="quarter" idx="5"/>
          </p:nvPr>
        </p:nvSpPr>
        <p:spPr/>
        <p:txBody>
          <a:bodyPr/>
          <a:lstStyle/>
          <a:p>
            <a:fld id="{19682FF6-6164-6042-96B5-3F81A442BF8F}" type="slidenum">
              <a:rPr lang="en-US" smtClean="0"/>
              <a:pPr/>
              <a:t>26</a:t>
            </a:fld>
            <a:endParaRPr lang="en-US"/>
          </a:p>
        </p:txBody>
      </p:sp>
    </p:spTree>
    <p:extLst>
      <p:ext uri="{BB962C8B-B14F-4D97-AF65-F5344CB8AC3E}">
        <p14:creationId xmlns:p14="http://schemas.microsoft.com/office/powerpoint/2010/main" val="326505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31</a:t>
            </a:fld>
            <a:endParaRPr lang="en-US"/>
          </a:p>
        </p:txBody>
      </p:sp>
    </p:spTree>
    <p:extLst>
      <p:ext uri="{BB962C8B-B14F-4D97-AF65-F5344CB8AC3E}">
        <p14:creationId xmlns:p14="http://schemas.microsoft.com/office/powerpoint/2010/main" val="677091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nd Content">
    <p:spTree>
      <p:nvGrpSpPr>
        <p:cNvPr id="1" name=""/>
        <p:cNvGrpSpPr/>
        <p:nvPr/>
      </p:nvGrpSpPr>
      <p:grpSpPr>
        <a:xfrm>
          <a:off x="0" y="0"/>
          <a:ext cx="0" cy="0"/>
          <a:chOff x="0" y="0"/>
          <a:chExt cx="0" cy="0"/>
        </a:xfrm>
      </p:grpSpPr>
      <p:pic>
        <p:nvPicPr>
          <p:cNvPr id="14"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15"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16"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17" name="Body Level One…"/>
          <p:cNvSpPr txBox="1">
            <a:spLocks noGrp="1"/>
          </p:cNvSpPr>
          <p:nvPr>
            <p:ph type="body" sz="half" idx="1"/>
          </p:nvPr>
        </p:nvSpPr>
        <p:spPr>
          <a:xfrm>
            <a:off x="609600" y="2602580"/>
            <a:ext cx="10972800" cy="273441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4002" cap="all">
                <a:solidFill>
                  <a:srgbClr val="00B385"/>
                </a:solidFill>
                <a:latin typeface="Arial Black"/>
                <a:ea typeface="Arial Black"/>
                <a:cs typeface="Arial Black"/>
                <a:sym typeface="Arial Black"/>
              </a:defRPr>
            </a:lvl1pPr>
          </a:lstStyle>
          <a:p>
            <a:r>
              <a:t>Title Text</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20"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121"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122"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123"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31"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132"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133"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134" name="Body Level One…"/>
          <p:cNvSpPr txBox="1">
            <a:spLocks noGrp="1"/>
          </p:cNvSpPr>
          <p:nvPr>
            <p:ph type="body" sz="half" idx="1"/>
          </p:nvPr>
        </p:nvSpPr>
        <p:spPr>
          <a:xfrm>
            <a:off x="5283200" y="987980"/>
            <a:ext cx="6072718" cy="4577746"/>
          </a:xfrm>
          <a:prstGeom prst="rect">
            <a:avLst/>
          </a:prstGeom>
        </p:spPr>
        <p:txBody>
          <a:bodyPr/>
          <a:lstStyle>
            <a:lvl1pPr>
              <a:defRPr sz="3153"/>
            </a:lvl1pPr>
            <a:lvl2pPr indent="277204">
              <a:defRPr sz="3153"/>
            </a:lvl2pPr>
            <a:lvl3pPr indent="554407">
              <a:defRPr sz="3153"/>
            </a:lvl3pPr>
            <a:lvl4pPr indent="831611">
              <a:defRPr sz="3153"/>
            </a:lvl4pPr>
            <a:lvl5pPr indent="1108813">
              <a:defRPr sz="3153"/>
            </a:lvl5pPr>
          </a:lstStyle>
          <a:p>
            <a:r>
              <a:t>Body Level One</a:t>
            </a:r>
          </a:p>
          <a:p>
            <a:pPr lvl="1"/>
            <a:r>
              <a:t>Body Level Two</a:t>
            </a:r>
          </a:p>
          <a:p>
            <a:pPr lvl="2"/>
            <a:r>
              <a:t>Body Level Three</a:t>
            </a:r>
          </a:p>
          <a:p>
            <a:pPr lvl="3"/>
            <a:r>
              <a:t>Body Level Four</a:t>
            </a:r>
          </a:p>
          <a:p>
            <a:pPr lvl="4"/>
            <a:r>
              <a:t>Body Level Five</a:t>
            </a:r>
          </a:p>
        </p:txBody>
      </p:sp>
      <p:sp>
        <p:nvSpPr>
          <p:cNvPr id="135" name="Text Placeholder 3"/>
          <p:cNvSpPr>
            <a:spLocks noGrp="1"/>
          </p:cNvSpPr>
          <p:nvPr>
            <p:ph type="body" sz="quarter" idx="21"/>
          </p:nvPr>
        </p:nvSpPr>
        <p:spPr>
          <a:xfrm>
            <a:off x="840318" y="2744741"/>
            <a:ext cx="4110567" cy="2820984"/>
          </a:xfrm>
          <a:prstGeom prst="rect">
            <a:avLst/>
          </a:prstGeom>
        </p:spPr>
        <p:txBody>
          <a:bodyPr/>
          <a:lstStyle/>
          <a:p>
            <a:pPr>
              <a:defRPr sz="2600"/>
            </a:pPr>
            <a:endParaRPr/>
          </a:p>
        </p:txBody>
      </p:sp>
      <p:sp>
        <p:nvSpPr>
          <p:cNvPr id="136" name="Title Text"/>
          <p:cNvSpPr txBox="1">
            <a:spLocks noGrp="1"/>
          </p:cNvSpPr>
          <p:nvPr>
            <p:ph type="title"/>
          </p:nvPr>
        </p:nvSpPr>
        <p:spPr>
          <a:xfrm>
            <a:off x="836084" y="1020543"/>
            <a:ext cx="4114802" cy="1580451"/>
          </a:xfrm>
          <a:prstGeom prst="rect">
            <a:avLst/>
          </a:prstGeom>
        </p:spPr>
        <p:txBody>
          <a:bodyPr anchor="b">
            <a:normAutofit/>
          </a:bodyPr>
          <a:lstStyle>
            <a:lvl1pPr>
              <a:lnSpc>
                <a:spcPct val="80000"/>
              </a:lnSpc>
              <a:defRPr sz="3578" cap="all">
                <a:solidFill>
                  <a:srgbClr val="00B385"/>
                </a:solidFill>
                <a:latin typeface="Arial Black"/>
                <a:ea typeface="Arial Black"/>
                <a:cs typeface="Arial Black"/>
                <a:sym typeface="Arial Black"/>
              </a:defRPr>
            </a:lvl1pPr>
          </a:lstStyle>
          <a:p>
            <a:r>
              <a:t>Title Text</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145"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146"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147" name="Picture Placeholder 2"/>
          <p:cNvSpPr>
            <a:spLocks noGrp="1"/>
          </p:cNvSpPr>
          <p:nvPr>
            <p:ph type="pic" sz="half" idx="21"/>
          </p:nvPr>
        </p:nvSpPr>
        <p:spPr>
          <a:xfrm>
            <a:off x="5183717" y="914913"/>
            <a:ext cx="6172201" cy="4727055"/>
          </a:xfrm>
          <a:prstGeom prst="rect">
            <a:avLst/>
          </a:prstGeom>
        </p:spPr>
        <p:txBody>
          <a:bodyPr lIns="91439" rIns="91439">
            <a:noAutofit/>
          </a:bodyPr>
          <a:lstStyle/>
          <a:p>
            <a:endParaRPr/>
          </a:p>
        </p:txBody>
      </p:sp>
      <p:sp>
        <p:nvSpPr>
          <p:cNvPr id="148" name="Body Level One…"/>
          <p:cNvSpPr txBox="1">
            <a:spLocks noGrp="1"/>
          </p:cNvSpPr>
          <p:nvPr>
            <p:ph type="body" sz="quarter" idx="1"/>
          </p:nvPr>
        </p:nvSpPr>
        <p:spPr>
          <a:xfrm>
            <a:off x="840318" y="2668499"/>
            <a:ext cx="4110567" cy="2973470"/>
          </a:xfrm>
          <a:prstGeom prst="rect">
            <a:avLst/>
          </a:prstGeom>
        </p:spPr>
        <p:txBody>
          <a:bodyPr/>
          <a:lstStyle>
            <a:lvl1pPr>
              <a:defRPr sz="1577"/>
            </a:lvl1pPr>
            <a:lvl2pPr>
              <a:defRPr sz="1577"/>
            </a:lvl2pPr>
            <a:lvl3pPr>
              <a:defRPr sz="1577"/>
            </a:lvl3pPr>
            <a:lvl4pPr>
              <a:defRPr sz="1577"/>
            </a:lvl4pPr>
            <a:lvl5pPr>
              <a:defRPr sz="1577"/>
            </a:lvl5pPr>
          </a:lstStyle>
          <a:p>
            <a:r>
              <a:t>Body Level One</a:t>
            </a:r>
          </a:p>
          <a:p>
            <a:pPr lvl="1"/>
            <a:r>
              <a:t>Body Level Two</a:t>
            </a:r>
          </a:p>
          <a:p>
            <a:pPr lvl="2"/>
            <a:r>
              <a:t>Body Level Three</a:t>
            </a:r>
          </a:p>
          <a:p>
            <a:pPr lvl="3"/>
            <a:r>
              <a:t>Body Level Four</a:t>
            </a:r>
          </a:p>
          <a:p>
            <a:pPr lvl="4"/>
            <a:r>
              <a:t>Body Level Five</a:t>
            </a:r>
          </a:p>
        </p:txBody>
      </p:sp>
      <p:sp>
        <p:nvSpPr>
          <p:cNvPr id="149" name="Title Text"/>
          <p:cNvSpPr txBox="1">
            <a:spLocks noGrp="1"/>
          </p:cNvSpPr>
          <p:nvPr>
            <p:ph type="title"/>
          </p:nvPr>
        </p:nvSpPr>
        <p:spPr>
          <a:xfrm>
            <a:off x="836084" y="914914"/>
            <a:ext cx="4114802" cy="1580451"/>
          </a:xfrm>
          <a:prstGeom prst="rect">
            <a:avLst/>
          </a:prstGeom>
        </p:spPr>
        <p:txBody>
          <a:bodyPr anchor="b">
            <a:normAutofit/>
          </a:bodyPr>
          <a:lstStyle>
            <a:lvl1pPr>
              <a:lnSpc>
                <a:spcPct val="80000"/>
              </a:lnSpc>
              <a:defRPr sz="3578" cap="all">
                <a:solidFill>
                  <a:srgbClr val="00B385"/>
                </a:solidFill>
                <a:latin typeface="Arial Black"/>
                <a:ea typeface="Arial Black"/>
                <a:cs typeface="Arial Black"/>
                <a:sym typeface="Arial Black"/>
              </a:defRPr>
            </a:lvl1pPr>
          </a:lstStyle>
          <a:p>
            <a:r>
              <a:t>Title Text</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72"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173"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174"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175" name="Slide Number"/>
          <p:cNvSpPr txBox="1">
            <a:spLocks noGrp="1"/>
          </p:cNvSpPr>
          <p:nvPr>
            <p:ph type="sldNum" sz="quarter" idx="2"/>
          </p:nvPr>
        </p:nvSpPr>
        <p:spPr>
          <a:xfrm>
            <a:off x="-147461" y="0"/>
            <a:ext cx="148231" cy="146618"/>
          </a:xfrm>
          <a:prstGeom prst="rect">
            <a:avLst/>
          </a:prstGeom>
        </p:spPr>
        <p:txBody>
          <a:bodyPr lIns="0" tIns="0" rIns="0" bIns="0" anchor="t"/>
          <a:lstStyle>
            <a:lvl1pPr>
              <a:defRPr sz="1092">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5183718" y="914400"/>
            <a:ext cx="6172200" cy="4724400"/>
          </a:xfrm>
          <a:prstGeom prst="rect">
            <a:avLst/>
          </a:prstGeom>
        </p:spPr>
        <p:txBody>
          <a:bodyPr/>
          <a:lstStyle>
            <a:lvl1pPr marL="0" indent="0">
              <a:buNone/>
              <a:defRPr sz="3200" b="0" i="0">
                <a:latin typeface="Arial Narrow" panose="020B0604020202020204" pitchFamily="34" charset="0"/>
              </a:defRPr>
            </a:lvl1pPr>
            <a:lvl2pPr marL="457123" indent="0">
              <a:buNone/>
              <a:defRPr sz="2800"/>
            </a:lvl2pPr>
            <a:lvl3pPr marL="914244" indent="0">
              <a:buNone/>
              <a:defRPr sz="2400"/>
            </a:lvl3pPr>
            <a:lvl4pPr marL="1371365" indent="0">
              <a:buNone/>
              <a:defRPr sz="2000"/>
            </a:lvl4pPr>
            <a:lvl5pPr marL="1828486" indent="0">
              <a:buNone/>
              <a:defRPr sz="2000"/>
            </a:lvl5pPr>
            <a:lvl6pPr marL="2285609" indent="0">
              <a:buNone/>
              <a:defRPr sz="2000"/>
            </a:lvl6pPr>
            <a:lvl7pPr marL="2742731" indent="0">
              <a:buNone/>
              <a:defRPr sz="2000"/>
            </a:lvl7pPr>
            <a:lvl8pPr marL="3199853" indent="0">
              <a:buNone/>
              <a:defRPr sz="2000"/>
            </a:lvl8pPr>
            <a:lvl9pPr marL="3656972" indent="0">
              <a:buNone/>
              <a:defRPr sz="2000"/>
            </a:lvl9pPr>
          </a:lstStyle>
          <a:p>
            <a:endParaRPr lang="en-US"/>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840318" y="2667000"/>
            <a:ext cx="4110567" cy="2971800"/>
          </a:xfrm>
          <a:prstGeom prst="rect">
            <a:avLst/>
          </a:prstGeom>
        </p:spPr>
        <p:txBody>
          <a:bodyPr/>
          <a:lstStyle>
            <a:lvl1pPr marL="0" indent="0">
              <a:buNone/>
              <a:defRPr sz="1600" b="0" i="0">
                <a:latin typeface="Arial Narrow" panose="020B0604020202020204" pitchFamily="34" charset="0"/>
              </a:defRPr>
            </a:lvl1pPr>
            <a:lvl2pPr marL="457123" indent="0">
              <a:buNone/>
              <a:defRPr sz="1400"/>
            </a:lvl2pPr>
            <a:lvl3pPr marL="914244" indent="0">
              <a:buNone/>
              <a:defRPr sz="1200"/>
            </a:lvl3pPr>
            <a:lvl4pPr marL="1371365" indent="0">
              <a:buNone/>
              <a:defRPr sz="1000"/>
            </a:lvl4pPr>
            <a:lvl5pPr marL="1828486" indent="0">
              <a:buNone/>
              <a:defRPr sz="1000"/>
            </a:lvl5pPr>
            <a:lvl6pPr marL="2285609" indent="0">
              <a:buNone/>
              <a:defRPr sz="1000"/>
            </a:lvl6pPr>
            <a:lvl7pPr marL="2742731" indent="0">
              <a:buNone/>
              <a:defRPr sz="1000"/>
            </a:lvl7pPr>
            <a:lvl8pPr marL="3199853" indent="0">
              <a:buNone/>
              <a:defRPr sz="1000"/>
            </a:lvl8pPr>
            <a:lvl9pPr marL="3656972"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836088" y="914400"/>
            <a:ext cx="4114801" cy="1579563"/>
          </a:xfrm>
          <a:prstGeom prst="rect">
            <a:avLst/>
          </a:prstGeom>
        </p:spPr>
        <p:txBody>
          <a:bodyPr anchor="b"/>
          <a:lstStyle>
            <a:lvl1pPr algn="l">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9043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5183717" y="914400"/>
            <a:ext cx="6172200" cy="4724400"/>
          </a:xfrm>
          <a:prstGeom prst="rect">
            <a:avLst/>
          </a:prstGeom>
        </p:spPr>
        <p:txBody>
          <a:bodyPr/>
          <a:lstStyle>
            <a:lvl1pPr marL="0" indent="0">
              <a:buNone/>
              <a:defRPr sz="3200" b="0" i="0">
                <a:latin typeface="Arial Narrow"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840318" y="2667000"/>
            <a:ext cx="4110567" cy="29718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836084" y="914401"/>
            <a:ext cx="41148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8754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5183717" y="914400"/>
            <a:ext cx="6172200" cy="4724400"/>
          </a:xfrm>
          <a:prstGeom prst="rect">
            <a:avLst/>
          </a:prstGeom>
        </p:spPr>
        <p:txBody>
          <a:bodyPr/>
          <a:lstStyle>
            <a:lvl1pPr marL="0" indent="0">
              <a:buNone/>
              <a:defRPr sz="3200" b="0" i="0">
                <a:latin typeface="Arial Narrow"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840318" y="2667000"/>
            <a:ext cx="4110567" cy="29718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836084" y="914401"/>
            <a:ext cx="41148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5228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5283200" y="987426"/>
            <a:ext cx="6072717" cy="4575175"/>
          </a:xfrm>
          <a:prstGeom prst="rect">
            <a:avLst/>
          </a:prstGeom>
        </p:spPr>
        <p:txBody>
          <a:bodyPr/>
          <a:lstStyle>
            <a:lvl1pPr>
              <a:defRPr sz="3200" b="0" i="0">
                <a:latin typeface="Arial Narrow" panose="020B0604020202020204" pitchFamily="34" charset="0"/>
              </a:defRPr>
            </a:lvl1pPr>
            <a:lvl2pPr>
              <a:defRPr sz="2800" b="0" i="0">
                <a:latin typeface="Arial Narrow" panose="020B0604020202020204" pitchFamily="34" charset="0"/>
              </a:defRPr>
            </a:lvl2pPr>
            <a:lvl3pPr>
              <a:defRPr sz="2400" b="0" i="0">
                <a:latin typeface="Arial Narrow" panose="020B0604020202020204" pitchFamily="34" charset="0"/>
              </a:defRPr>
            </a:lvl3pPr>
            <a:lvl4pPr>
              <a:defRPr sz="2000" b="0" i="0">
                <a:latin typeface="Arial Narrow" panose="020B0604020202020204" pitchFamily="34" charset="0"/>
              </a:defRPr>
            </a:lvl4pPr>
            <a:lvl5pPr>
              <a:defRPr sz="2000" b="0" i="0">
                <a:latin typeface="Arial Narrow"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840318" y="2743200"/>
            <a:ext cx="4110567" cy="28194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836084" y="1019970"/>
            <a:ext cx="41148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9090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5283200" y="987426"/>
            <a:ext cx="6072717" cy="4575175"/>
          </a:xfrm>
          <a:prstGeom prst="rect">
            <a:avLst/>
          </a:prstGeom>
        </p:spPr>
        <p:txBody>
          <a:bodyPr/>
          <a:lstStyle>
            <a:lvl1pPr>
              <a:defRPr sz="3200" b="0" i="0">
                <a:latin typeface="Arial Narrow" panose="020B0604020202020204" pitchFamily="34" charset="0"/>
              </a:defRPr>
            </a:lvl1pPr>
            <a:lvl2pPr>
              <a:defRPr sz="2800" b="0" i="0">
                <a:latin typeface="Arial Narrow" panose="020B0604020202020204" pitchFamily="34" charset="0"/>
              </a:defRPr>
            </a:lvl2pPr>
            <a:lvl3pPr>
              <a:defRPr sz="2400" b="0" i="0">
                <a:latin typeface="Arial Narrow" panose="020B0604020202020204" pitchFamily="34" charset="0"/>
              </a:defRPr>
            </a:lvl3pPr>
            <a:lvl4pPr>
              <a:defRPr sz="2000" b="0" i="0">
                <a:latin typeface="Arial Narrow" panose="020B0604020202020204" pitchFamily="34" charset="0"/>
              </a:defRPr>
            </a:lvl4pPr>
            <a:lvl5pPr>
              <a:defRPr sz="2000" b="0" i="0">
                <a:latin typeface="Arial Narrow"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840318" y="2743200"/>
            <a:ext cx="4110567" cy="28194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836084" y="1019970"/>
            <a:ext cx="41148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0090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5283200" y="987425"/>
            <a:ext cx="6072717" cy="4575175"/>
          </a:xfrm>
          <a:prstGeom prst="rect">
            <a:avLst/>
          </a:prstGeom>
        </p:spPr>
        <p:txBody>
          <a:bodyPr/>
          <a:lstStyle>
            <a:lvl1pPr>
              <a:defRPr sz="3200" b="0" i="0">
                <a:latin typeface="Arial Narrow" panose="020B0604020202020204" pitchFamily="34" charset="0"/>
              </a:defRPr>
            </a:lvl1pPr>
            <a:lvl2pPr>
              <a:defRPr sz="2800" b="0" i="0">
                <a:latin typeface="Arial Narrow" panose="020B0604020202020204" pitchFamily="34" charset="0"/>
              </a:defRPr>
            </a:lvl2pPr>
            <a:lvl3pPr>
              <a:defRPr sz="2400" b="0" i="0">
                <a:latin typeface="Arial Narrow" panose="020B0604020202020204" pitchFamily="34" charset="0"/>
              </a:defRPr>
            </a:lvl3pPr>
            <a:lvl4pPr>
              <a:defRPr sz="2000" b="0" i="0">
                <a:latin typeface="Arial Narrow" panose="020B0604020202020204" pitchFamily="34" charset="0"/>
              </a:defRPr>
            </a:lvl4pPr>
            <a:lvl5pPr>
              <a:defRPr sz="2000" b="0" i="0">
                <a:latin typeface="Arial Narrow"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840318" y="2743200"/>
            <a:ext cx="4110567" cy="2819400"/>
          </a:xfrm>
          <a:prstGeom prst="rect">
            <a:avLst/>
          </a:prstGeom>
        </p:spPr>
        <p:txBody>
          <a:bodyPr/>
          <a:lstStyle>
            <a:lvl1pPr marL="0" indent="0">
              <a:buNone/>
              <a:defRPr sz="1600" b="0" i="0">
                <a:latin typeface="Arial Narrow" panose="020B0604020202020204" pitchFamily="34" charset="0"/>
              </a:defRPr>
            </a:lvl1pPr>
            <a:lvl2pPr marL="457207" indent="0">
              <a:buNone/>
              <a:defRPr sz="1400"/>
            </a:lvl2pPr>
            <a:lvl3pPr marL="914413" indent="0">
              <a:buNone/>
              <a:defRPr sz="1200"/>
            </a:lvl3pPr>
            <a:lvl4pPr marL="1371620" indent="0">
              <a:buNone/>
              <a:defRPr sz="1000"/>
            </a:lvl4pPr>
            <a:lvl5pPr marL="1828826" indent="0">
              <a:buNone/>
              <a:defRPr sz="1000"/>
            </a:lvl5pPr>
            <a:lvl6pPr marL="2286033" indent="0">
              <a:buNone/>
              <a:defRPr sz="1000"/>
            </a:lvl6pPr>
            <a:lvl7pPr marL="2743239" indent="0">
              <a:buNone/>
              <a:defRPr sz="1000"/>
            </a:lvl7pPr>
            <a:lvl8pPr marL="3200446" indent="0">
              <a:buNone/>
              <a:defRPr sz="1000"/>
            </a:lvl8pPr>
            <a:lvl9pPr marL="3657652"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836084" y="1019969"/>
            <a:ext cx="4114801" cy="1579563"/>
          </a:xfrm>
          <a:prstGeom prst="rect">
            <a:avLst/>
          </a:prstGeom>
        </p:spPr>
        <p:txBody>
          <a:bodyPr anchor="b"/>
          <a:lstStyle>
            <a:lvl1pPr algn="l">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5025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only">
    <p:spTree>
      <p:nvGrpSpPr>
        <p:cNvPr id="1" name=""/>
        <p:cNvGrpSpPr/>
        <p:nvPr/>
      </p:nvGrpSpPr>
      <p:grpSpPr>
        <a:xfrm>
          <a:off x="0" y="0"/>
          <a:ext cx="0" cy="0"/>
          <a:chOff x="0" y="0"/>
          <a:chExt cx="0" cy="0"/>
        </a:xfrm>
      </p:grpSpPr>
      <p:sp>
        <p:nvSpPr>
          <p:cNvPr id="26" name="Body Level One…"/>
          <p:cNvSpPr txBox="1">
            <a:spLocks noGrp="1"/>
          </p:cNvSpPr>
          <p:nvPr>
            <p:ph type="body" idx="1" hasCustomPrompt="1"/>
          </p:nvPr>
        </p:nvSpPr>
        <p:spPr>
          <a:prstGeom prst="rect">
            <a:avLst/>
          </a:prstGeom>
        </p:spPr>
        <p:txBody>
          <a:bodyPr/>
          <a:lstStyle/>
          <a:p>
            <a:r>
              <a:t>Click to edit Master content style</a:t>
            </a:r>
          </a:p>
          <a:p>
            <a:pPr lvl="1"/>
            <a:endParaRPr/>
          </a:p>
          <a:p>
            <a:pPr lvl="2"/>
            <a:endParaRPr/>
          </a:p>
          <a:p>
            <a:pPr lvl="3"/>
            <a:endParaRPr/>
          </a:p>
          <a:p>
            <a:pPr lvl="4"/>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34"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35"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36"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37" name="Body Level One…"/>
          <p:cNvSpPr txBox="1">
            <a:spLocks noGrp="1"/>
          </p:cNvSpPr>
          <p:nvPr>
            <p:ph type="body" sz="half" idx="1"/>
          </p:nvPr>
        </p:nvSpPr>
        <p:spPr>
          <a:xfrm>
            <a:off x="609600" y="2602580"/>
            <a:ext cx="10972800" cy="2734416"/>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38" name="Title Text"/>
          <p:cNvSpPr txBox="1">
            <a:spLocks noGrp="1"/>
          </p:cNvSpPr>
          <p:nvPr>
            <p:ph type="title"/>
          </p:nvPr>
        </p:nvSpPr>
        <p:spPr>
          <a:xfrm>
            <a:off x="609600" y="914913"/>
            <a:ext cx="10972800" cy="1474029"/>
          </a:xfrm>
          <a:prstGeom prst="rect">
            <a:avLst/>
          </a:prstGeom>
        </p:spPr>
        <p:txBody>
          <a:bodyPr anchor="b">
            <a:normAutofit/>
          </a:bodyPr>
          <a:lstStyle>
            <a:lvl1pPr algn="ct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00B385"/>
        </a:solidFill>
        <a:effectLst/>
      </p:bgPr>
    </p:bg>
    <p:spTree>
      <p:nvGrpSpPr>
        <p:cNvPr id="1" name=""/>
        <p:cNvGrpSpPr/>
        <p:nvPr/>
      </p:nvGrpSpPr>
      <p:grpSpPr>
        <a:xfrm>
          <a:off x="0" y="0"/>
          <a:ext cx="0" cy="0"/>
          <a:chOff x="0" y="0"/>
          <a:chExt cx="0" cy="0"/>
        </a:xfrm>
      </p:grpSpPr>
      <p:pic>
        <p:nvPicPr>
          <p:cNvPr id="46"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47"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48"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49" name="Rectangle 1"/>
          <p:cNvSpPr/>
          <p:nvPr/>
        </p:nvSpPr>
        <p:spPr>
          <a:xfrm>
            <a:off x="0" y="0"/>
            <a:ext cx="12192000" cy="6020014"/>
          </a:xfrm>
          <a:prstGeom prst="rect">
            <a:avLst/>
          </a:prstGeom>
          <a:solidFill>
            <a:srgbClr val="00B385"/>
          </a:solidFill>
          <a:ln w="12700">
            <a:miter lim="400000"/>
          </a:ln>
        </p:spPr>
        <p:txBody>
          <a:bodyPr lIns="27726" rIns="27726" anchor="ctr"/>
          <a:lstStyle/>
          <a:p>
            <a:pPr algn="ctr">
              <a:defRPr sz="2900">
                <a:ln w="22225" cap="flat">
                  <a:solidFill>
                    <a:schemeClr val="accent2"/>
                  </a:solidFill>
                  <a:prstDash val="solid"/>
                  <a:round/>
                </a:ln>
                <a:solidFill>
                  <a:srgbClr val="E6B9B8"/>
                </a:solidFill>
                <a:latin typeface="+mj-lt"/>
                <a:ea typeface="+mj-ea"/>
                <a:cs typeface="+mj-cs"/>
                <a:sym typeface="Arial Narrow"/>
              </a:defRPr>
            </a:pPr>
            <a:endParaRPr sz="1759"/>
          </a:p>
        </p:txBody>
      </p:sp>
      <p:sp>
        <p:nvSpPr>
          <p:cNvPr id="50" name="Body Level One…"/>
          <p:cNvSpPr txBox="1">
            <a:spLocks noGrp="1"/>
          </p:cNvSpPr>
          <p:nvPr>
            <p:ph type="body" sz="half" idx="1"/>
          </p:nvPr>
        </p:nvSpPr>
        <p:spPr>
          <a:xfrm>
            <a:off x="609600" y="2602580"/>
            <a:ext cx="10972800" cy="2734416"/>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1"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5943" cap="all">
                <a:solidFill>
                  <a:srgbClr val="FFFFFF"/>
                </a:solidFill>
                <a:latin typeface="Arial Black"/>
                <a:ea typeface="Arial Black"/>
                <a:cs typeface="Arial Black"/>
                <a:sym typeface="Arial Black"/>
              </a:defRPr>
            </a:lvl1p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9"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60"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61"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62" name="Body Level One…"/>
          <p:cNvSpPr txBox="1">
            <a:spLocks noGrp="1"/>
          </p:cNvSpPr>
          <p:nvPr>
            <p:ph type="body" sz="half" idx="1"/>
          </p:nvPr>
        </p:nvSpPr>
        <p:spPr>
          <a:xfrm>
            <a:off x="609600" y="2602580"/>
            <a:ext cx="10972800" cy="273441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3"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1"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72"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73"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74" name="Body Level One…"/>
          <p:cNvSpPr txBox="1">
            <a:spLocks noGrp="1"/>
          </p:cNvSpPr>
          <p:nvPr>
            <p:ph type="body" sz="half" idx="1"/>
          </p:nvPr>
        </p:nvSpPr>
        <p:spPr>
          <a:xfrm>
            <a:off x="609600" y="2602580"/>
            <a:ext cx="10972800" cy="273441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83"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84"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85"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86" name="Body Level One…"/>
          <p:cNvSpPr txBox="1">
            <a:spLocks noGrp="1"/>
          </p:cNvSpPr>
          <p:nvPr>
            <p:ph type="body" sz="half" idx="1"/>
          </p:nvPr>
        </p:nvSpPr>
        <p:spPr>
          <a:xfrm>
            <a:off x="609600" y="2592255"/>
            <a:ext cx="11277600" cy="2897227"/>
          </a:xfrm>
          <a:prstGeom prst="rect">
            <a:avLst/>
          </a:prstGeom>
        </p:spPr>
        <p:txBody>
          <a:bodyPr/>
          <a:lstStyle>
            <a:lvl1pPr>
              <a:defRPr sz="1092"/>
            </a:lvl1pPr>
            <a:lvl2pPr indent="277204">
              <a:defRPr sz="1092"/>
            </a:lvl2pPr>
            <a:lvl3pPr indent="554407">
              <a:defRPr sz="1092"/>
            </a:lvl3pPr>
            <a:lvl4pPr indent="831611">
              <a:defRPr sz="1092"/>
            </a:lvl4pPr>
            <a:lvl5pPr indent="1108813">
              <a:defRPr sz="1092"/>
            </a:lvl5pPr>
          </a:lstStyle>
          <a:p>
            <a:r>
              <a:t>Body Level One</a:t>
            </a:r>
          </a:p>
          <a:p>
            <a:pPr lvl="1"/>
            <a:r>
              <a:t>Body Level Two</a:t>
            </a:r>
          </a:p>
          <a:p>
            <a:pPr lvl="2"/>
            <a:r>
              <a:t>Body Level Three</a:t>
            </a:r>
          </a:p>
          <a:p>
            <a:pPr lvl="3"/>
            <a:r>
              <a:t>Body Level Four</a:t>
            </a:r>
          </a:p>
          <a:p>
            <a:pPr lvl="4"/>
            <a:r>
              <a:t>Body Level Five</a:t>
            </a:r>
          </a:p>
        </p:txBody>
      </p:sp>
      <p:sp>
        <p:nvSpPr>
          <p:cNvPr id="87" name="Title Text"/>
          <p:cNvSpPr txBox="1">
            <a:spLocks noGrp="1"/>
          </p:cNvSpPr>
          <p:nvPr>
            <p:ph type="title"/>
          </p:nvPr>
        </p:nvSpPr>
        <p:spPr>
          <a:xfrm>
            <a:off x="609600" y="914913"/>
            <a:ext cx="11277600" cy="1474029"/>
          </a:xfrm>
          <a:prstGeom prst="rect">
            <a:avLst/>
          </a:prstGeom>
        </p:spPr>
        <p:txBody>
          <a:bodyPr anchor="b">
            <a:normAutofit/>
          </a:bodyPr>
          <a:lstStyle>
            <a:lvl1pPr algn="ct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95"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96"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97"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98" name="Body Level One…"/>
          <p:cNvSpPr txBox="1">
            <a:spLocks noGrp="1"/>
          </p:cNvSpPr>
          <p:nvPr>
            <p:ph type="body" sz="quarter" idx="1"/>
          </p:nvPr>
        </p:nvSpPr>
        <p:spPr>
          <a:xfrm>
            <a:off x="609600" y="2528864"/>
            <a:ext cx="4978401" cy="3113105"/>
          </a:xfrm>
          <a:prstGeom prst="rect">
            <a:avLst/>
          </a:prstGeom>
        </p:spPr>
        <p:txBody>
          <a:bodyPr/>
          <a:lstStyle>
            <a:lvl1pPr>
              <a:defRPr sz="1092"/>
            </a:lvl1pPr>
            <a:lvl2pPr indent="277204">
              <a:defRPr sz="1092"/>
            </a:lvl2pPr>
            <a:lvl3pPr indent="554407">
              <a:defRPr sz="1092"/>
            </a:lvl3pPr>
            <a:lvl4pPr indent="831611">
              <a:defRPr sz="1092"/>
            </a:lvl4pPr>
            <a:lvl5pPr indent="1108813">
              <a:defRPr sz="1092"/>
            </a:lvl5pPr>
          </a:lstStyle>
          <a:p>
            <a:r>
              <a:t>Body Level One</a:t>
            </a:r>
          </a:p>
          <a:p>
            <a:pPr lvl="1"/>
            <a:r>
              <a:t>Body Level Two</a:t>
            </a:r>
          </a:p>
          <a:p>
            <a:pPr lvl="2"/>
            <a:r>
              <a:t>Body Level Three</a:t>
            </a:r>
          </a:p>
          <a:p>
            <a:pPr lvl="3"/>
            <a:r>
              <a:t>Body Level Four</a:t>
            </a:r>
          </a:p>
          <a:p>
            <a:pPr lvl="4"/>
            <a:r>
              <a:t>Body Level Five</a:t>
            </a:r>
          </a:p>
        </p:txBody>
      </p:sp>
      <p:sp>
        <p:nvSpPr>
          <p:cNvPr id="99"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07" name="Picture 6" descr="Picture 6"/>
          <p:cNvPicPr>
            <a:picLocks noChangeAspect="1"/>
          </p:cNvPicPr>
          <p:nvPr/>
        </p:nvPicPr>
        <p:blipFill>
          <a:blip r:embed="rId2"/>
          <a:srcRect t="85827"/>
          <a:stretch>
            <a:fillRect/>
          </a:stretch>
        </p:blipFill>
        <p:spPr>
          <a:xfrm>
            <a:off x="3424" y="5889342"/>
            <a:ext cx="12185159" cy="972511"/>
          </a:xfrm>
          <a:prstGeom prst="rect">
            <a:avLst/>
          </a:prstGeom>
          <a:ln w="12700">
            <a:miter lim="400000"/>
          </a:ln>
        </p:spPr>
      </p:pic>
      <p:pic>
        <p:nvPicPr>
          <p:cNvPr id="108" name="Picture 10" descr="Picture 10"/>
          <p:cNvPicPr>
            <a:picLocks noChangeAspect="1"/>
          </p:cNvPicPr>
          <p:nvPr/>
        </p:nvPicPr>
        <p:blipFill>
          <a:blip r:embed="rId3"/>
          <a:srcRect l="10322" t="62317" r="12878" b="34193"/>
          <a:stretch>
            <a:fillRect/>
          </a:stretch>
        </p:blipFill>
        <p:spPr>
          <a:xfrm>
            <a:off x="6691175" y="9632"/>
            <a:ext cx="5500827" cy="323636"/>
          </a:xfrm>
          <a:prstGeom prst="rect">
            <a:avLst/>
          </a:prstGeom>
          <a:ln w="12700">
            <a:miter lim="400000"/>
          </a:ln>
        </p:spPr>
      </p:pic>
      <p:sp>
        <p:nvSpPr>
          <p:cNvPr id="109"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110" name="Body Level One…"/>
          <p:cNvSpPr txBox="1">
            <a:spLocks noGrp="1"/>
          </p:cNvSpPr>
          <p:nvPr>
            <p:ph type="body" sz="quarter" idx="1"/>
          </p:nvPr>
        </p:nvSpPr>
        <p:spPr>
          <a:xfrm>
            <a:off x="609600" y="2606551"/>
            <a:ext cx="5328523" cy="671889"/>
          </a:xfrm>
          <a:prstGeom prst="rect">
            <a:avLst/>
          </a:prstGeom>
        </p:spPr>
        <p:txBody>
          <a:bodyPr anchor="b"/>
          <a:lstStyle/>
          <a:p>
            <a:r>
              <a:t>Body Level One</a:t>
            </a:r>
          </a:p>
          <a:p>
            <a:pPr lvl="1"/>
            <a:r>
              <a:t>Body Level Two</a:t>
            </a:r>
          </a:p>
          <a:p>
            <a:pPr lvl="2"/>
            <a:r>
              <a:t>Body Level Three</a:t>
            </a:r>
          </a:p>
          <a:p>
            <a:pPr lvl="3"/>
            <a:r>
              <a:t>Body Level Four</a:t>
            </a:r>
          </a:p>
          <a:p>
            <a:pPr lvl="4"/>
            <a:r>
              <a:t>Body Level Five</a:t>
            </a:r>
          </a:p>
        </p:txBody>
      </p:sp>
      <p:sp>
        <p:nvSpPr>
          <p:cNvPr id="111" name="Text Placeholder 2"/>
          <p:cNvSpPr>
            <a:spLocks noGrp="1"/>
          </p:cNvSpPr>
          <p:nvPr>
            <p:ph type="body" sz="quarter" idx="21"/>
          </p:nvPr>
        </p:nvSpPr>
        <p:spPr>
          <a:xfrm>
            <a:off x="6096000" y="2606551"/>
            <a:ext cx="5328522" cy="671889"/>
          </a:xfrm>
          <a:prstGeom prst="rect">
            <a:avLst/>
          </a:prstGeom>
        </p:spPr>
        <p:txBody>
          <a:bodyPr anchor="b"/>
          <a:lstStyle/>
          <a:p>
            <a:endParaRPr/>
          </a:p>
        </p:txBody>
      </p:sp>
      <p:sp>
        <p:nvSpPr>
          <p:cNvPr id="112" name="Title Text"/>
          <p:cNvSpPr txBox="1">
            <a:spLocks noGrp="1"/>
          </p:cNvSpPr>
          <p:nvPr>
            <p:ph type="title"/>
          </p:nvPr>
        </p:nvSpPr>
        <p:spPr>
          <a:xfrm>
            <a:off x="609600" y="914913"/>
            <a:ext cx="10972800" cy="1474029"/>
          </a:xfrm>
          <a:prstGeom prst="rect">
            <a:avLst/>
          </a:prstGeom>
        </p:spPr>
        <p:txBody>
          <a:bodyPr anchor="b">
            <a:normAutofit/>
          </a:bodyPr>
          <a:lstStyle>
            <a:lvl1pPr>
              <a:lnSpc>
                <a:spcPct val="80000"/>
              </a:lnSpc>
              <a:defRPr sz="5943" cap="all">
                <a:solidFill>
                  <a:srgbClr val="00B385"/>
                </a:solidFill>
                <a:latin typeface="Arial Black"/>
                <a:ea typeface="Arial Black"/>
                <a:cs typeface="Arial Black"/>
                <a:sym typeface="Arial Black"/>
              </a:defRPr>
            </a:lvl1pPr>
          </a:lstStyle>
          <a:p>
            <a:r>
              <a:t>Title Text</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1"/>
          <a:srcRect t="85827"/>
          <a:stretch>
            <a:fillRect/>
          </a:stretch>
        </p:blipFill>
        <p:spPr>
          <a:xfrm>
            <a:off x="3424" y="5889342"/>
            <a:ext cx="12185159" cy="972511"/>
          </a:xfrm>
          <a:prstGeom prst="rect">
            <a:avLst/>
          </a:prstGeom>
          <a:ln w="12700">
            <a:miter lim="400000"/>
          </a:ln>
        </p:spPr>
      </p:pic>
      <p:pic>
        <p:nvPicPr>
          <p:cNvPr id="3" name="Picture 10" descr="Picture 10"/>
          <p:cNvPicPr>
            <a:picLocks noChangeAspect="1"/>
          </p:cNvPicPr>
          <p:nvPr/>
        </p:nvPicPr>
        <p:blipFill>
          <a:blip r:embed="rId22"/>
          <a:srcRect l="10322" t="62317" r="12878" b="34193"/>
          <a:stretch>
            <a:fillRect/>
          </a:stretch>
        </p:blipFill>
        <p:spPr>
          <a:xfrm>
            <a:off x="6691175" y="9632"/>
            <a:ext cx="5500827" cy="323636"/>
          </a:xfrm>
          <a:prstGeom prst="rect">
            <a:avLst/>
          </a:prstGeom>
          <a:ln w="12700">
            <a:miter lim="400000"/>
          </a:ln>
        </p:spPr>
      </p:pic>
      <p:sp>
        <p:nvSpPr>
          <p:cNvPr id="4" name="TextBox 2"/>
          <p:cNvSpPr txBox="1"/>
          <p:nvPr/>
        </p:nvSpPr>
        <p:spPr>
          <a:xfrm>
            <a:off x="5391744" y="6769386"/>
            <a:ext cx="1425803" cy="93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000"/>
            </a:lvl1pPr>
          </a:lstStyle>
          <a:p>
            <a:r>
              <a:rPr sz="606"/>
              <a:t>Loyola University Maryland Internal Use Only</a:t>
            </a:r>
          </a:p>
        </p:txBody>
      </p:sp>
      <p:sp>
        <p:nvSpPr>
          <p:cNvPr id="5" name="Body Level One…"/>
          <p:cNvSpPr txBox="1">
            <a:spLocks noGrp="1"/>
          </p:cNvSpPr>
          <p:nvPr>
            <p:ph type="body" idx="1" hasCustomPrompt="1"/>
          </p:nvPr>
        </p:nvSpPr>
        <p:spPr>
          <a:xfrm>
            <a:off x="609600" y="1073007"/>
            <a:ext cx="10972800" cy="4263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Click to edit Master content style</a:t>
            </a:r>
          </a:p>
          <a:p>
            <a:pPr lvl="1"/>
            <a:endParaRPr/>
          </a:p>
          <a:p>
            <a:pPr lvl="2"/>
            <a:endParaRPr/>
          </a:p>
          <a:p>
            <a:pPr lvl="3"/>
            <a:endParaRPr/>
          </a:p>
          <a:p>
            <a:pPr lvl="4"/>
            <a:endParaRPr/>
          </a:p>
        </p:txBody>
      </p:sp>
      <p:sp>
        <p:nvSpPr>
          <p:cNvPr id="6" name="Title Text"/>
          <p:cNvSpPr txBox="1">
            <a:spLocks noGrp="1"/>
          </p:cNvSpPr>
          <p:nvPr>
            <p:ph type="title"/>
          </p:nvPr>
        </p:nvSpPr>
        <p:spPr>
          <a:xfrm>
            <a:off x="609600" y="274638"/>
            <a:ext cx="109728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7" name="Slide Number"/>
          <p:cNvSpPr txBox="1">
            <a:spLocks noGrp="1"/>
          </p:cNvSpPr>
          <p:nvPr>
            <p:ph type="sldNum" sz="quarter" idx="2"/>
          </p:nvPr>
        </p:nvSpPr>
        <p:spPr>
          <a:xfrm>
            <a:off x="5892799" y="6254174"/>
            <a:ext cx="2844801" cy="204351"/>
          </a:xfrm>
          <a:prstGeom prst="rect">
            <a:avLst/>
          </a:prstGeom>
          <a:ln w="12700">
            <a:miter lim="400000"/>
          </a:ln>
        </p:spPr>
        <p:txBody>
          <a:bodyPr wrap="square" lIns="45719" rIns="45719" anchor="ctr">
            <a:spAutoFit/>
          </a:bodyPr>
          <a:lstStyle>
            <a:lvl1pPr algn="r">
              <a:defRPr sz="728"/>
            </a:lvl1pPr>
          </a:lstStyle>
          <a:p>
            <a:fld id="{86CB4B4D-7CA3-9044-876B-883B54F8677D}" type="slidenum">
              <a:t>‹#›</a:t>
            </a:fld>
            <a:endParaRPr/>
          </a:p>
        </p:txBody>
      </p:sp>
      <p:sp>
        <p:nvSpPr>
          <p:cNvPr id="9" name="TextBox 8">
            <a:extLst>
              <a:ext uri="{FF2B5EF4-FFF2-40B4-BE49-F238E27FC236}">
                <a16:creationId xmlns:a16="http://schemas.microsoft.com/office/drawing/2014/main" id="{42E86212-12C4-C4EC-5026-7AA7F29E5BC6}"/>
              </a:ext>
            </a:extLst>
          </p:cNvPr>
          <p:cNvSpPr txBox="1"/>
          <p:nvPr>
            <p:extLst>
              <p:ext uri="{1162E1C5-73C7-4A58-AE30-91384D911F3F}">
                <p184:classification xmlns:p184="http://schemas.microsoft.com/office/powerpoint/2018/4/main" val="ftr"/>
              </p:ext>
            </p:extLst>
          </p:nvPr>
        </p:nvSpPr>
        <p:spPr>
          <a:xfrm>
            <a:off x="4934712" y="664210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Loyola University Maryland Internal Use Only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76" r:id="rId14"/>
    <p:sldLayoutId id="2147483677" r:id="rId15"/>
    <p:sldLayoutId id="2147483678" r:id="rId16"/>
    <p:sldLayoutId id="2147483679" r:id="rId17"/>
    <p:sldLayoutId id="2147483680" r:id="rId18"/>
    <p:sldLayoutId id="2147483681" r:id="rId19"/>
  </p:sldLayoutIdLst>
  <p:transition spd="med"/>
  <p:txStyles>
    <p:title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9pPr>
    </p:titleStyle>
    <p:body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1pPr>
      <a:lvl2pPr marL="0" marR="0" indent="753968"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2pPr>
      <a:lvl3pPr marL="0" marR="0" indent="1507937"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3pPr>
      <a:lvl4pPr marL="0" marR="0" indent="2261905"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4pPr>
      <a:lvl5pPr marL="0" marR="0" indent="3015874"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5pPr>
      <a:lvl6pPr marL="0" marR="0" indent="3769843"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6pPr>
      <a:lvl7pPr marL="0" marR="0" indent="4523811"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7pPr>
      <a:lvl8pPr marL="0" marR="0" indent="5277780"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8pPr>
      <a:lvl9pPr marL="0" marR="0" indent="6031748" algn="l" defTabSz="914400" rtl="0" latinLnBrk="0">
        <a:lnSpc>
          <a:spcPct val="100000"/>
        </a:lnSpc>
        <a:spcBef>
          <a:spcPts val="0"/>
        </a:spcBef>
        <a:spcAft>
          <a:spcPts val="0"/>
        </a:spcAft>
        <a:buClrTx/>
        <a:buSzTx/>
        <a:buFontTx/>
        <a:buNone/>
        <a:tabLst/>
        <a:defRPr sz="3900" b="0" i="0" u="none" strike="noStrike" cap="none" spc="0" baseline="0">
          <a:solidFill>
            <a:srgbClr val="000000"/>
          </a:solidFill>
          <a:uFillTx/>
          <a:latin typeface="+mj-lt"/>
          <a:ea typeface="+mj-ea"/>
          <a:cs typeface="+mj-cs"/>
          <a:sym typeface="Arial Narrow"/>
        </a:defRPr>
      </a:lvl9pPr>
    </p:bodyStyle>
    <p:otherStyle>
      <a:lvl1pPr marL="0" marR="0" indent="0"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6977"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3953"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0929"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7908"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4884"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1860"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198838"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5814" algn="r" defTabSz="9139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ed.stlouisfed.org/series/MORTGAGE30US" TargetMode="External"/><Relationship Id="rId2" Type="http://schemas.openxmlformats.org/officeDocument/2006/relationships/hyperlink" Target="https://www.cnbc.com/2024/02/22/existing-home-sales-rose-3percent-in-january-2024.html#:~:text=Inventory%20of%20homes%20for%20sale,for%20the%20month%20of%20January." TargetMode="External"/><Relationship Id="rId1" Type="http://schemas.openxmlformats.org/officeDocument/2006/relationships/slideLayout" Target="../slideLayouts/slideLayout1.xml"/><Relationship Id="rId6" Type="http://schemas.openxmlformats.org/officeDocument/2006/relationships/hyperlink" Target="https://www.freddiemac.com/research/forecast/20240320-us-economy-remains-robust" TargetMode="External"/><Relationship Id="rId5" Type="http://schemas.openxmlformats.org/officeDocument/2006/relationships/hyperlink" Target="https://www.wsj.com/economy/central-banking/us-gdp-economy-first-quarter-2024-1675df05" TargetMode="External"/><Relationship Id="rId4" Type="http://schemas.openxmlformats.org/officeDocument/2006/relationships/hyperlink" Target="https://www.washingtonpost.com/business/2024/04/25/gdp-2024-economy-growt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sign with black text&#10;&#10;Description automatically generated">
            <a:extLst>
              <a:ext uri="{FF2B5EF4-FFF2-40B4-BE49-F238E27FC236}">
                <a16:creationId xmlns:a16="http://schemas.microsoft.com/office/drawing/2014/main" id="{A10B24C3-2577-E434-18AE-F9CE127F0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01" y="1944304"/>
            <a:ext cx="9913198" cy="2969391"/>
          </a:xfrm>
          <a:prstGeom prst="rect">
            <a:avLst/>
          </a:prstGeom>
        </p:spPr>
      </p:pic>
      <p:pic>
        <p:nvPicPr>
          <p:cNvPr id="9" name="Picture 8" descr="A green rectangular object with black text&#10;&#10;Description automatically generated">
            <a:extLst>
              <a:ext uri="{FF2B5EF4-FFF2-40B4-BE49-F238E27FC236}">
                <a16:creationId xmlns:a16="http://schemas.microsoft.com/office/drawing/2014/main" id="{059CA64D-81E7-768C-6C7E-D09BB86ED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 y="0"/>
            <a:ext cx="12201577" cy="6852624"/>
          </a:xfrm>
          <a:prstGeom prst="rect">
            <a:avLst/>
          </a:prstGeom>
        </p:spPr>
      </p:pic>
    </p:spTree>
    <p:extLst>
      <p:ext uri="{BB962C8B-B14F-4D97-AF65-F5344CB8AC3E}">
        <p14:creationId xmlns:p14="http://schemas.microsoft.com/office/powerpoint/2010/main" val="30643575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16FAAF-6BA1-900C-CED9-61C6A6F28699}"/>
              </a:ext>
            </a:extLst>
          </p:cNvPr>
          <p:cNvSpPr>
            <a:spLocks noGrp="1"/>
          </p:cNvSpPr>
          <p:nvPr>
            <p:ph type="subTitle" idx="1"/>
          </p:nvPr>
        </p:nvSpPr>
        <p:spPr>
          <a:xfrm>
            <a:off x="428" y="5197260"/>
            <a:ext cx="12191144" cy="560915"/>
          </a:xfrm>
        </p:spPr>
        <p:txBody>
          <a:bodyPr>
            <a:normAutofit fontScale="92500" lnSpcReduction="20000"/>
          </a:bodyPr>
          <a:lstStyle/>
          <a:p>
            <a:pPr algn="ctr"/>
            <a:r>
              <a:rPr lang="en-US"/>
              <a:t> </a:t>
            </a:r>
            <a:r>
              <a:rPr lang="en-US" sz="2911"/>
              <a:t>The Nasdaq had a </a:t>
            </a:r>
            <a:r>
              <a:rPr lang="en-US" sz="2911" b="1">
                <a:solidFill>
                  <a:srgbClr val="00C077"/>
                </a:solidFill>
              </a:rPr>
              <a:t>2.51% </a:t>
            </a:r>
            <a:r>
              <a:rPr lang="en-US" sz="2911"/>
              <a:t>return over the course of the Spring 2024 semester.</a:t>
            </a:r>
            <a:endParaRPr lang="en-US"/>
          </a:p>
        </p:txBody>
      </p:sp>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245328" y="86448"/>
            <a:ext cx="10972030" cy="655926"/>
          </a:xfrm>
        </p:spPr>
        <p:txBody>
          <a:bodyPr lIns="55449" tIns="27725" rIns="55449" bIns="27725" anchor="b">
            <a:normAutofit/>
          </a:bodyPr>
          <a:lstStyle/>
          <a:p>
            <a:r>
              <a:rPr lang="en-US" sz="3335" b="1">
                <a:latin typeface="+mj-lt"/>
              </a:rPr>
              <a:t>NASDAQ Performance</a:t>
            </a:r>
          </a:p>
        </p:txBody>
      </p:sp>
      <p:graphicFrame>
        <p:nvGraphicFramePr>
          <p:cNvPr id="7" name="Table 7">
            <a:extLst>
              <a:ext uri="{FF2B5EF4-FFF2-40B4-BE49-F238E27FC236}">
                <a16:creationId xmlns:a16="http://schemas.microsoft.com/office/drawing/2014/main" id="{23151298-6938-B741-BE30-056D07F7E3AD}"/>
              </a:ext>
            </a:extLst>
          </p:cNvPr>
          <p:cNvGraphicFramePr>
            <a:graphicFrameLocks noGrp="1"/>
          </p:cNvGraphicFramePr>
          <p:nvPr/>
        </p:nvGraphicFramePr>
        <p:xfrm>
          <a:off x="9836651" y="1108674"/>
          <a:ext cx="2230026" cy="3682797"/>
        </p:xfrm>
        <a:graphic>
          <a:graphicData uri="http://schemas.openxmlformats.org/drawingml/2006/table">
            <a:tbl>
              <a:tblPr>
                <a:tableStyleId>{46F890A9-2807-4EBB-B81D-B2AA78EC7F39}</a:tableStyleId>
              </a:tblPr>
              <a:tblGrid>
                <a:gridCol w="1115013">
                  <a:extLst>
                    <a:ext uri="{9D8B030D-6E8A-4147-A177-3AD203B41FA5}">
                      <a16:colId xmlns:a16="http://schemas.microsoft.com/office/drawing/2014/main" val="635863694"/>
                    </a:ext>
                  </a:extLst>
                </a:gridCol>
                <a:gridCol w="1115013">
                  <a:extLst>
                    <a:ext uri="{9D8B030D-6E8A-4147-A177-3AD203B41FA5}">
                      <a16:colId xmlns:a16="http://schemas.microsoft.com/office/drawing/2014/main" val="2895798498"/>
                    </a:ext>
                  </a:extLst>
                </a:gridCol>
              </a:tblGrid>
              <a:tr h="1227599">
                <a:tc>
                  <a:txBody>
                    <a:bodyPr/>
                    <a:lstStyle/>
                    <a:p>
                      <a:pPr algn="ctr"/>
                      <a:endParaRPr lang="en-US" sz="2200" b="1">
                        <a:solidFill>
                          <a:schemeClr val="bg1"/>
                        </a:solidFill>
                      </a:endParaRPr>
                    </a:p>
                    <a:p>
                      <a:pPr algn="ctr"/>
                      <a:r>
                        <a:rPr lang="en-US" sz="2200" b="1">
                          <a:solidFill>
                            <a:schemeClr val="bg1"/>
                          </a:solidFill>
                        </a:rPr>
                        <a:t>5 Year</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E30"/>
                    </a:solidFill>
                  </a:tcPr>
                </a:tc>
                <a:tc>
                  <a:txBody>
                    <a:bodyPr/>
                    <a:lstStyle/>
                    <a:p>
                      <a:pPr algn="ctr"/>
                      <a:endParaRPr lang="en-US" sz="2200" b="1"/>
                    </a:p>
                    <a:p>
                      <a:pPr algn="ctr"/>
                      <a:r>
                        <a:rPr lang="en-US" sz="2200" b="1" i="0" cap="all" baseline="0">
                          <a:solidFill>
                            <a:srgbClr val="00B385"/>
                          </a:solidFill>
                          <a:latin typeface="Calibri" panose="020F0502020204030204" pitchFamily="34" charset="0"/>
                          <a:ea typeface="+mj-ea"/>
                          <a:cs typeface="Calibri" panose="020F0502020204030204" pitchFamily="34" charset="0"/>
                        </a:rPr>
                        <a:t>87.59%</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6"/>
                    </a:solidFill>
                  </a:tcPr>
                </a:tc>
                <a:extLst>
                  <a:ext uri="{0D108BD9-81ED-4DB2-BD59-A6C34878D82A}">
                    <a16:rowId xmlns:a16="http://schemas.microsoft.com/office/drawing/2014/main" val="99029381"/>
                  </a:ext>
                </a:extLst>
              </a:tr>
              <a:tr h="1227599">
                <a:tc>
                  <a:txBody>
                    <a:bodyPr/>
                    <a:lstStyle/>
                    <a:p>
                      <a:pPr algn="ctr"/>
                      <a:endParaRPr lang="en-US" sz="2200" b="1">
                        <a:solidFill>
                          <a:schemeClr val="bg1"/>
                        </a:solidFill>
                      </a:endParaRPr>
                    </a:p>
                    <a:p>
                      <a:pPr algn="ctr"/>
                      <a:r>
                        <a:rPr lang="en-US" sz="2200" b="1">
                          <a:solidFill>
                            <a:schemeClr val="bg1"/>
                          </a:solidFill>
                        </a:rPr>
                        <a:t>1 Year</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E30"/>
                    </a:solidFill>
                  </a:tcPr>
                </a:tc>
                <a:tc>
                  <a:txBody>
                    <a:bodyPr/>
                    <a:lstStyle/>
                    <a:p>
                      <a:pPr algn="ctr"/>
                      <a:endParaRPr lang="en-US" sz="2200" b="1">
                        <a:solidFill>
                          <a:srgbClr val="FF0000"/>
                        </a:solidFill>
                      </a:endParaRPr>
                    </a:p>
                    <a:p>
                      <a:pPr algn="ctr"/>
                      <a:r>
                        <a:rPr lang="en-US" sz="2200" b="1">
                          <a:solidFill>
                            <a:srgbClr val="FF0000"/>
                          </a:solidFill>
                        </a:rPr>
                        <a:t> </a:t>
                      </a:r>
                      <a:r>
                        <a:rPr lang="en-US" sz="2200" b="1">
                          <a:solidFill>
                            <a:srgbClr val="00C077"/>
                          </a:solidFill>
                        </a:rPr>
                        <a:t>26.72%</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6"/>
                    </a:solidFill>
                  </a:tcPr>
                </a:tc>
                <a:extLst>
                  <a:ext uri="{0D108BD9-81ED-4DB2-BD59-A6C34878D82A}">
                    <a16:rowId xmlns:a16="http://schemas.microsoft.com/office/drawing/2014/main" val="1374113911"/>
                  </a:ext>
                </a:extLst>
              </a:tr>
              <a:tr h="1227599">
                <a:tc>
                  <a:txBody>
                    <a:bodyPr/>
                    <a:lstStyle/>
                    <a:p>
                      <a:pPr algn="ctr"/>
                      <a:endParaRPr lang="en-US" sz="2200" b="1">
                        <a:solidFill>
                          <a:schemeClr val="bg1"/>
                        </a:solidFill>
                      </a:endParaRPr>
                    </a:p>
                    <a:p>
                      <a:pPr algn="ctr"/>
                      <a:r>
                        <a:rPr lang="en-US" sz="2200" b="1">
                          <a:solidFill>
                            <a:schemeClr val="bg1"/>
                          </a:solidFill>
                        </a:rPr>
                        <a:t>6 Month</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E30"/>
                    </a:solidFill>
                  </a:tcPr>
                </a:tc>
                <a:tc>
                  <a:txBody>
                    <a:bodyPr/>
                    <a:lstStyle/>
                    <a:p>
                      <a:pPr algn="ctr"/>
                      <a:endParaRPr lang="en-US" sz="2200" b="1">
                        <a:solidFill>
                          <a:srgbClr val="FF0000"/>
                        </a:solidFill>
                      </a:endParaRPr>
                    </a:p>
                    <a:p>
                      <a:pPr algn="ctr"/>
                      <a:r>
                        <a:rPr lang="en-US" sz="2200" b="1">
                          <a:solidFill>
                            <a:srgbClr val="00C077"/>
                          </a:solidFill>
                        </a:rPr>
                        <a:t>17.70%</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6"/>
                    </a:solidFill>
                  </a:tcPr>
                </a:tc>
                <a:extLst>
                  <a:ext uri="{0D108BD9-81ED-4DB2-BD59-A6C34878D82A}">
                    <a16:rowId xmlns:a16="http://schemas.microsoft.com/office/drawing/2014/main" val="4021654740"/>
                  </a:ext>
                </a:extLst>
              </a:tr>
            </a:tbl>
          </a:graphicData>
        </a:graphic>
      </p:graphicFrame>
      <p:pic>
        <p:nvPicPr>
          <p:cNvPr id="5" name="Picture 4">
            <a:extLst>
              <a:ext uri="{FF2B5EF4-FFF2-40B4-BE49-F238E27FC236}">
                <a16:creationId xmlns:a16="http://schemas.microsoft.com/office/drawing/2014/main" id="{543D2863-1566-9272-F36F-F68970A0CB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188" y="994353"/>
            <a:ext cx="9506586" cy="402034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67057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C3E2CE-A5BB-1F15-A96C-F7F084DF23FF}"/>
              </a:ext>
            </a:extLst>
          </p:cNvPr>
          <p:cNvSpPr/>
          <p:nvPr/>
        </p:nvSpPr>
        <p:spPr>
          <a:xfrm>
            <a:off x="1" y="-36095"/>
            <a:ext cx="12191999" cy="6857999"/>
          </a:xfrm>
          <a:prstGeom prst="rect">
            <a:avLst/>
          </a:prstGeom>
          <a:solidFill>
            <a:srgbClr val="11B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DB6C9-9E96-F019-EEE1-49080EF1883A}"/>
              </a:ext>
            </a:extLst>
          </p:cNvPr>
          <p:cNvSpPr>
            <a:spLocks noGrp="1"/>
          </p:cNvSpPr>
          <p:nvPr>
            <p:ph type="ctrTitle"/>
          </p:nvPr>
        </p:nvSpPr>
        <p:spPr>
          <a:xfrm>
            <a:off x="1161803" y="2552700"/>
            <a:ext cx="9868394" cy="876300"/>
          </a:xfrm>
        </p:spPr>
        <p:txBody>
          <a:bodyPr lIns="91440" tIns="45720" rIns="91440" bIns="45720" anchor="t">
            <a:noAutofit/>
          </a:bodyPr>
          <a:lstStyle/>
          <a:p>
            <a:pPr algn="ctr"/>
            <a:r>
              <a:rPr lang="en-US" sz="7000" b="1" cap="all">
                <a:solidFill>
                  <a:srgbClr val="FFFFFF"/>
                </a:solidFill>
                <a:latin typeface="+mj-lt"/>
              </a:rPr>
              <a:t>Economic Conditions</a:t>
            </a:r>
          </a:p>
        </p:txBody>
      </p:sp>
      <p:pic>
        <p:nvPicPr>
          <p:cNvPr id="3" name="Picture 2">
            <a:extLst>
              <a:ext uri="{FF2B5EF4-FFF2-40B4-BE49-F238E27FC236}">
                <a16:creationId xmlns:a16="http://schemas.microsoft.com/office/drawing/2014/main" id="{B1A537B1-A016-04AE-15B8-ECCA805CF8A3}"/>
              </a:ext>
            </a:extLst>
          </p:cNvPr>
          <p:cNvPicPr>
            <a:picLocks noChangeAspect="1"/>
          </p:cNvPicPr>
          <p:nvPr/>
        </p:nvPicPr>
        <p:blipFill>
          <a:blip r:embed="rId2"/>
          <a:stretch>
            <a:fillRect/>
          </a:stretch>
        </p:blipFill>
        <p:spPr>
          <a:xfrm>
            <a:off x="271236" y="5764429"/>
            <a:ext cx="3289300" cy="1092200"/>
          </a:xfrm>
          <a:prstGeom prst="rect">
            <a:avLst/>
          </a:prstGeom>
        </p:spPr>
      </p:pic>
      <p:pic>
        <p:nvPicPr>
          <p:cNvPr id="5" name="Picture 4">
            <a:extLst>
              <a:ext uri="{FF2B5EF4-FFF2-40B4-BE49-F238E27FC236}">
                <a16:creationId xmlns:a16="http://schemas.microsoft.com/office/drawing/2014/main" id="{55412A9A-0AE8-A8F9-046E-0829DE204923}"/>
              </a:ext>
            </a:extLst>
          </p:cNvPr>
          <p:cNvPicPr>
            <a:picLocks noChangeAspect="1"/>
          </p:cNvPicPr>
          <p:nvPr/>
        </p:nvPicPr>
        <p:blipFill>
          <a:blip r:embed="rId3"/>
          <a:stretch>
            <a:fillRect/>
          </a:stretch>
        </p:blipFill>
        <p:spPr>
          <a:xfrm>
            <a:off x="7939232" y="5872379"/>
            <a:ext cx="4127500" cy="876300"/>
          </a:xfrm>
          <a:prstGeom prst="rect">
            <a:avLst/>
          </a:prstGeom>
        </p:spPr>
      </p:pic>
    </p:spTree>
    <p:extLst>
      <p:ext uri="{BB962C8B-B14F-4D97-AF65-F5344CB8AC3E}">
        <p14:creationId xmlns:p14="http://schemas.microsoft.com/office/powerpoint/2010/main" val="42436644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609985" y="369932"/>
            <a:ext cx="10972030" cy="655926"/>
          </a:xfrm>
        </p:spPr>
        <p:txBody>
          <a:bodyPr vert="horz" lIns="55449" tIns="27725" rIns="55449" bIns="27725" rtlCol="0" anchor="b">
            <a:normAutofit/>
          </a:bodyPr>
          <a:lstStyle/>
          <a:p>
            <a:r>
              <a:rPr lang="en-US" sz="4000">
                <a:solidFill>
                  <a:srgbClr val="11B387"/>
                </a:solidFill>
                <a:latin typeface="Arial Black"/>
              </a:rPr>
              <a:t>Federal Reserve Policy</a:t>
            </a:r>
            <a:endParaRPr lang="en-US" sz="4000">
              <a:solidFill>
                <a:srgbClr val="11B387"/>
              </a:solidFill>
            </a:endParaRPr>
          </a:p>
        </p:txBody>
      </p:sp>
      <p:pic>
        <p:nvPicPr>
          <p:cNvPr id="2" name="Picture 1">
            <a:extLst>
              <a:ext uri="{FF2B5EF4-FFF2-40B4-BE49-F238E27FC236}">
                <a16:creationId xmlns:a16="http://schemas.microsoft.com/office/drawing/2014/main" id="{2C31870D-67F5-3050-09FD-0B4AA209E0B3}"/>
              </a:ext>
            </a:extLst>
          </p:cNvPr>
          <p:cNvPicPr>
            <a:picLocks noChangeAspect="1"/>
          </p:cNvPicPr>
          <p:nvPr/>
        </p:nvPicPr>
        <p:blipFill>
          <a:blip r:embed="rId2"/>
          <a:stretch>
            <a:fillRect/>
          </a:stretch>
        </p:blipFill>
        <p:spPr>
          <a:xfrm>
            <a:off x="3961175" y="1359568"/>
            <a:ext cx="8166723" cy="3242405"/>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6" name="Table 6">
            <a:extLst>
              <a:ext uri="{FF2B5EF4-FFF2-40B4-BE49-F238E27FC236}">
                <a16:creationId xmlns:a16="http://schemas.microsoft.com/office/drawing/2014/main" id="{9F3D90E4-1BA7-923B-FE9E-41B42E4448EB}"/>
              </a:ext>
            </a:extLst>
          </p:cNvPr>
          <p:cNvGraphicFramePr>
            <a:graphicFrameLocks noGrp="1"/>
          </p:cNvGraphicFramePr>
          <p:nvPr>
            <p:extLst>
              <p:ext uri="{D42A27DB-BD31-4B8C-83A1-F6EECF244321}">
                <p14:modId xmlns:p14="http://schemas.microsoft.com/office/powerpoint/2010/main" val="366488728"/>
              </p:ext>
            </p:extLst>
          </p:nvPr>
        </p:nvGraphicFramePr>
        <p:xfrm>
          <a:off x="148855" y="1359567"/>
          <a:ext cx="3615070" cy="3242406"/>
        </p:xfrm>
        <a:graphic>
          <a:graphicData uri="http://schemas.openxmlformats.org/drawingml/2006/table">
            <a:tbl>
              <a:tblPr firstRow="1" bandRow="1">
                <a:tableStyleId>{5C22544A-7EE6-4342-B048-85BDC9FD1C3A}</a:tableStyleId>
              </a:tblPr>
              <a:tblGrid>
                <a:gridCol w="1807535">
                  <a:extLst>
                    <a:ext uri="{9D8B030D-6E8A-4147-A177-3AD203B41FA5}">
                      <a16:colId xmlns:a16="http://schemas.microsoft.com/office/drawing/2014/main" val="2554854565"/>
                    </a:ext>
                  </a:extLst>
                </a:gridCol>
                <a:gridCol w="1807535">
                  <a:extLst>
                    <a:ext uri="{9D8B030D-6E8A-4147-A177-3AD203B41FA5}">
                      <a16:colId xmlns:a16="http://schemas.microsoft.com/office/drawing/2014/main" val="1748336249"/>
                    </a:ext>
                  </a:extLst>
                </a:gridCol>
              </a:tblGrid>
              <a:tr h="1621203">
                <a:tc>
                  <a:txBody>
                    <a:bodyPr/>
                    <a:lstStyle/>
                    <a:p>
                      <a:pPr algn="ctr"/>
                      <a:r>
                        <a:rPr lang="en-US" sz="1600"/>
                        <a:t>4/19/2024</a:t>
                      </a:r>
                    </a:p>
                    <a:p>
                      <a:pPr algn="ctr"/>
                      <a:r>
                        <a:rPr lang="en-US" sz="1600"/>
                        <a:t>Effective US Federal Funds Rate</a:t>
                      </a:r>
                    </a:p>
                  </a:txBody>
                  <a:tcPr anchor="ctr">
                    <a:solidFill>
                      <a:srgbClr val="01B385"/>
                    </a:solidFill>
                  </a:tcPr>
                </a:tc>
                <a:tc>
                  <a:txBody>
                    <a:bodyPr/>
                    <a:lstStyle/>
                    <a:p>
                      <a:pPr algn="ctr"/>
                      <a:endParaRPr lang="en-US">
                        <a:solidFill>
                          <a:schemeClr val="tx1"/>
                        </a:solidFill>
                      </a:endParaRPr>
                    </a:p>
                    <a:p>
                      <a:pPr algn="ctr"/>
                      <a:endParaRPr lang="en-US">
                        <a:solidFill>
                          <a:schemeClr val="tx1"/>
                        </a:solidFill>
                      </a:endParaRPr>
                    </a:p>
                    <a:p>
                      <a:pPr algn="ctr"/>
                      <a:r>
                        <a:rPr lang="en-US" sz="2400">
                          <a:solidFill>
                            <a:schemeClr val="tx1"/>
                          </a:solidFill>
                        </a:rPr>
                        <a:t>5.33%</a:t>
                      </a:r>
                    </a:p>
                  </a:txBody>
                  <a:tcPr anchor="ctr">
                    <a:solidFill>
                      <a:srgbClr val="ACFFE1"/>
                    </a:solidFill>
                  </a:tcPr>
                </a:tc>
                <a:extLst>
                  <a:ext uri="{0D108BD9-81ED-4DB2-BD59-A6C34878D82A}">
                    <a16:rowId xmlns:a16="http://schemas.microsoft.com/office/drawing/2014/main" val="3092856434"/>
                  </a:ext>
                </a:extLst>
              </a:tr>
              <a:tr h="1621203">
                <a:tc>
                  <a:txBody>
                    <a:bodyPr/>
                    <a:lstStyle/>
                    <a:p>
                      <a:pPr algn="ctr"/>
                      <a:endParaRPr lang="en-US" sz="1800" b="1" kern="1200">
                        <a:solidFill>
                          <a:schemeClr val="lt1"/>
                        </a:solidFill>
                        <a:latin typeface="+mn-lt"/>
                        <a:ea typeface="+mn-ea"/>
                        <a:cs typeface="+mn-cs"/>
                      </a:endParaRPr>
                    </a:p>
                    <a:p>
                      <a:pPr algn="ctr"/>
                      <a:r>
                        <a:rPr lang="en-US" sz="1800" b="1" kern="1200">
                          <a:solidFill>
                            <a:schemeClr val="lt1"/>
                          </a:solidFill>
                          <a:latin typeface="+mn-lt"/>
                          <a:ea typeface="+mn-ea"/>
                          <a:cs typeface="+mn-cs"/>
                        </a:rPr>
                        <a:t>Current Target Range</a:t>
                      </a:r>
                    </a:p>
                  </a:txBody>
                  <a:tcPr anchor="ctr">
                    <a:solidFill>
                      <a:srgbClr val="01B385"/>
                    </a:solidFill>
                  </a:tcPr>
                </a:tc>
                <a:tc>
                  <a:txBody>
                    <a:bodyPr/>
                    <a:lstStyle/>
                    <a:p>
                      <a:pPr algn="ctr"/>
                      <a:endParaRPr lang="en-US" b="1"/>
                    </a:p>
                    <a:p>
                      <a:pPr algn="ctr"/>
                      <a:endParaRPr lang="en-US" b="1"/>
                    </a:p>
                    <a:p>
                      <a:pPr algn="ctr"/>
                      <a:r>
                        <a:rPr lang="en-US" sz="2000" b="1"/>
                        <a:t>5.25%-5.50%</a:t>
                      </a:r>
                    </a:p>
                  </a:txBody>
                  <a:tcPr anchor="ctr">
                    <a:solidFill>
                      <a:srgbClr val="ACFFE1"/>
                    </a:solidFill>
                  </a:tcPr>
                </a:tc>
                <a:extLst>
                  <a:ext uri="{0D108BD9-81ED-4DB2-BD59-A6C34878D82A}">
                    <a16:rowId xmlns:a16="http://schemas.microsoft.com/office/drawing/2014/main" val="2676649268"/>
                  </a:ext>
                </a:extLst>
              </a:tr>
            </a:tbl>
          </a:graphicData>
        </a:graphic>
      </p:graphicFrame>
    </p:spTree>
    <p:extLst>
      <p:ext uri="{BB962C8B-B14F-4D97-AF65-F5344CB8AC3E}">
        <p14:creationId xmlns:p14="http://schemas.microsoft.com/office/powerpoint/2010/main" val="25995069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105F-D2B1-C6EB-C6B5-9BF654AA3028}"/>
              </a:ext>
            </a:extLst>
          </p:cNvPr>
          <p:cNvSpPr>
            <a:spLocks noGrp="1"/>
          </p:cNvSpPr>
          <p:nvPr>
            <p:ph type="title"/>
          </p:nvPr>
        </p:nvSpPr>
        <p:spPr>
          <a:xfrm>
            <a:off x="437800" y="421106"/>
            <a:ext cx="10972800" cy="752134"/>
          </a:xfrm>
        </p:spPr>
        <p:txBody>
          <a:bodyPr/>
          <a:lstStyle/>
          <a:p>
            <a:r>
              <a:rPr lang="en-US" sz="4000">
                <a:solidFill>
                  <a:srgbClr val="11B387"/>
                </a:solidFill>
                <a:latin typeface="Arial Black"/>
              </a:rPr>
              <a:t>Federal Reserve Actions</a:t>
            </a:r>
          </a:p>
        </p:txBody>
      </p:sp>
      <p:graphicFrame>
        <p:nvGraphicFramePr>
          <p:cNvPr id="5" name="Table 5">
            <a:extLst>
              <a:ext uri="{FF2B5EF4-FFF2-40B4-BE49-F238E27FC236}">
                <a16:creationId xmlns:a16="http://schemas.microsoft.com/office/drawing/2014/main" id="{40A66F31-9C43-F3E6-2042-77C8169EB265}"/>
              </a:ext>
            </a:extLst>
          </p:cNvPr>
          <p:cNvGraphicFramePr>
            <a:graphicFrameLocks noGrp="1"/>
          </p:cNvGraphicFramePr>
          <p:nvPr>
            <p:ph idx="1"/>
            <p:extLst>
              <p:ext uri="{D42A27DB-BD31-4B8C-83A1-F6EECF244321}">
                <p14:modId xmlns:p14="http://schemas.microsoft.com/office/powerpoint/2010/main" val="1461810126"/>
              </p:ext>
            </p:extLst>
          </p:nvPr>
        </p:nvGraphicFramePr>
        <p:xfrm>
          <a:off x="5853130" y="1165860"/>
          <a:ext cx="5901070" cy="4160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92596">
                  <a:extLst>
                    <a:ext uri="{9D8B030D-6E8A-4147-A177-3AD203B41FA5}">
                      <a16:colId xmlns:a16="http://schemas.microsoft.com/office/drawing/2014/main" val="218558077"/>
                    </a:ext>
                  </a:extLst>
                </a:gridCol>
                <a:gridCol w="1562986">
                  <a:extLst>
                    <a:ext uri="{9D8B030D-6E8A-4147-A177-3AD203B41FA5}">
                      <a16:colId xmlns:a16="http://schemas.microsoft.com/office/drawing/2014/main" val="1211934873"/>
                    </a:ext>
                  </a:extLst>
                </a:gridCol>
                <a:gridCol w="2445488">
                  <a:extLst>
                    <a:ext uri="{9D8B030D-6E8A-4147-A177-3AD203B41FA5}">
                      <a16:colId xmlns:a16="http://schemas.microsoft.com/office/drawing/2014/main" val="2187635249"/>
                    </a:ext>
                  </a:extLst>
                </a:gridCol>
              </a:tblGrid>
              <a:tr h="542149">
                <a:tc>
                  <a:txBody>
                    <a:bodyPr/>
                    <a:lstStyle/>
                    <a:p>
                      <a:pPr algn="ctr"/>
                      <a:endParaRPr lang="en-US" sz="1600"/>
                    </a:p>
                    <a:p>
                      <a:pPr algn="ctr"/>
                      <a:r>
                        <a:rPr lang="en-US" sz="1600"/>
                        <a:t>FOMC Meeting Date</a:t>
                      </a:r>
                    </a:p>
                  </a:txBody>
                  <a:tcPr>
                    <a:solidFill>
                      <a:srgbClr val="004E2F"/>
                    </a:solidFill>
                  </a:tcPr>
                </a:tc>
                <a:tc>
                  <a:txBody>
                    <a:bodyPr/>
                    <a:lstStyle/>
                    <a:p>
                      <a:pPr marL="0" algn="ctr" defTabSz="914400" rtl="0" eaLnBrk="1" latinLnBrk="0" hangingPunct="1"/>
                      <a:endParaRPr lang="en-US" sz="1600" b="1" kern="1200">
                        <a:solidFill>
                          <a:schemeClr val="lt1"/>
                        </a:solidFill>
                        <a:latin typeface="+mn-lt"/>
                        <a:ea typeface="+mn-ea"/>
                        <a:cs typeface="+mn-cs"/>
                      </a:endParaRPr>
                    </a:p>
                    <a:p>
                      <a:pPr marL="0" algn="ctr" defTabSz="914400" rtl="0" eaLnBrk="1" latinLnBrk="0" hangingPunct="1"/>
                      <a:r>
                        <a:rPr lang="en-US" sz="1600" b="1" kern="1200">
                          <a:solidFill>
                            <a:schemeClr val="lt1"/>
                          </a:solidFill>
                          <a:latin typeface="+mn-lt"/>
                          <a:ea typeface="+mn-ea"/>
                          <a:cs typeface="+mn-cs"/>
                        </a:rPr>
                        <a:t>Rate Change (bps)</a:t>
                      </a:r>
                    </a:p>
                  </a:txBody>
                  <a:tcPr>
                    <a:solidFill>
                      <a:srgbClr val="004E2F"/>
                    </a:solidFill>
                  </a:tcPr>
                </a:tc>
                <a:tc>
                  <a:txBody>
                    <a:bodyPr/>
                    <a:lstStyle/>
                    <a:p>
                      <a:pPr algn="ctr"/>
                      <a:endParaRPr lang="en-US" sz="1600"/>
                    </a:p>
                    <a:p>
                      <a:pPr algn="ctr"/>
                      <a:r>
                        <a:rPr lang="en-US" sz="1600"/>
                        <a:t>Federal Funds Rate</a:t>
                      </a:r>
                    </a:p>
                  </a:txBody>
                  <a:tcPr>
                    <a:solidFill>
                      <a:srgbClr val="004E2F"/>
                    </a:solidFill>
                  </a:tcPr>
                </a:tc>
                <a:extLst>
                  <a:ext uri="{0D108BD9-81ED-4DB2-BD59-A6C34878D82A}">
                    <a16:rowId xmlns:a16="http://schemas.microsoft.com/office/drawing/2014/main" val="359591977"/>
                  </a:ext>
                </a:extLst>
              </a:tr>
              <a:tr h="370840">
                <a:tc>
                  <a:txBody>
                    <a:bodyPr/>
                    <a:lstStyle/>
                    <a:p>
                      <a:pPr algn="ctr"/>
                      <a:r>
                        <a:rPr lang="en-US" sz="1600"/>
                        <a:t>Mar 20</a:t>
                      </a:r>
                      <a:r>
                        <a:rPr lang="en-US" sz="1600" baseline="30000"/>
                        <a:t>th</a:t>
                      </a:r>
                      <a:r>
                        <a:rPr lang="en-US" sz="1600"/>
                        <a:t>, 2024</a:t>
                      </a:r>
                    </a:p>
                  </a:txBody>
                  <a:tcPr>
                    <a:solidFill>
                      <a:srgbClr val="01B385"/>
                    </a:solidFill>
                  </a:tcPr>
                </a:tc>
                <a:tc>
                  <a:txBody>
                    <a:bodyPr/>
                    <a:lstStyle/>
                    <a:p>
                      <a:pPr algn="ctr"/>
                      <a:r>
                        <a:rPr lang="en-US" sz="1600"/>
                        <a:t>+0</a:t>
                      </a:r>
                    </a:p>
                  </a:txBody>
                  <a:tcPr>
                    <a:solidFill>
                      <a:srgbClr val="ACFF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5.25%-5.50%</a:t>
                      </a:r>
                    </a:p>
                  </a:txBody>
                  <a:tcPr>
                    <a:solidFill>
                      <a:srgbClr val="01B385"/>
                    </a:solidFill>
                  </a:tcPr>
                </a:tc>
                <a:extLst>
                  <a:ext uri="{0D108BD9-81ED-4DB2-BD59-A6C34878D82A}">
                    <a16:rowId xmlns:a16="http://schemas.microsoft.com/office/drawing/2014/main" val="3274746358"/>
                  </a:ext>
                </a:extLst>
              </a:tr>
              <a:tr h="370840">
                <a:tc>
                  <a:txBody>
                    <a:bodyPr/>
                    <a:lstStyle/>
                    <a:p>
                      <a:pPr algn="ctr"/>
                      <a:r>
                        <a:rPr lang="en-US" sz="1600"/>
                        <a:t>Jan 31</a:t>
                      </a:r>
                      <a:r>
                        <a:rPr lang="en-US" sz="1600" baseline="30000"/>
                        <a:t>st</a:t>
                      </a:r>
                      <a:r>
                        <a:rPr lang="en-US" sz="1600"/>
                        <a:t>, 2024</a:t>
                      </a:r>
                    </a:p>
                  </a:txBody>
                  <a:tcPr>
                    <a:solidFill>
                      <a:srgbClr val="01B385"/>
                    </a:solidFill>
                  </a:tcPr>
                </a:tc>
                <a:tc>
                  <a:txBody>
                    <a:bodyPr/>
                    <a:lstStyle/>
                    <a:p>
                      <a:pPr algn="ctr"/>
                      <a:r>
                        <a:rPr lang="en-US" sz="1600"/>
                        <a:t>+0</a:t>
                      </a:r>
                    </a:p>
                  </a:txBody>
                  <a:tcPr>
                    <a:solidFill>
                      <a:srgbClr val="ACFF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5.25%-5.50%</a:t>
                      </a:r>
                    </a:p>
                  </a:txBody>
                  <a:tcPr>
                    <a:solidFill>
                      <a:srgbClr val="01B385"/>
                    </a:solidFill>
                  </a:tcPr>
                </a:tc>
                <a:extLst>
                  <a:ext uri="{0D108BD9-81ED-4DB2-BD59-A6C34878D82A}">
                    <a16:rowId xmlns:a16="http://schemas.microsoft.com/office/drawing/2014/main" val="860142517"/>
                  </a:ext>
                </a:extLst>
              </a:tr>
              <a:tr h="370840">
                <a:tc>
                  <a:txBody>
                    <a:bodyPr/>
                    <a:lstStyle/>
                    <a:p>
                      <a:pPr algn="ctr"/>
                      <a:r>
                        <a:rPr lang="en-US" sz="1600"/>
                        <a:t>Dec 13</a:t>
                      </a:r>
                      <a:r>
                        <a:rPr lang="en-US" sz="1600" baseline="30000"/>
                        <a:t>th</a:t>
                      </a:r>
                      <a:r>
                        <a:rPr lang="en-US" sz="1600"/>
                        <a:t>, 2023</a:t>
                      </a:r>
                    </a:p>
                  </a:txBody>
                  <a:tcPr>
                    <a:solidFill>
                      <a:srgbClr val="01B385"/>
                    </a:solidFill>
                  </a:tcPr>
                </a:tc>
                <a:tc>
                  <a:txBody>
                    <a:bodyPr/>
                    <a:lstStyle/>
                    <a:p>
                      <a:pPr algn="ctr"/>
                      <a:r>
                        <a:rPr lang="en-US" sz="1600"/>
                        <a:t>+0</a:t>
                      </a:r>
                    </a:p>
                  </a:txBody>
                  <a:tcPr>
                    <a:solidFill>
                      <a:srgbClr val="ACFFE1"/>
                    </a:solidFill>
                  </a:tcPr>
                </a:tc>
                <a:tc>
                  <a:txBody>
                    <a:bodyPr/>
                    <a:lstStyle/>
                    <a:p>
                      <a:pPr marL="0" algn="ctr" defTabSz="914400" rtl="0" eaLnBrk="1" latinLnBrk="0" hangingPunct="1"/>
                      <a:r>
                        <a:rPr lang="en-US" sz="1600" kern="1200">
                          <a:solidFill>
                            <a:schemeClr val="dk1"/>
                          </a:solidFill>
                          <a:latin typeface="+mn-lt"/>
                          <a:ea typeface="+mn-ea"/>
                          <a:cs typeface="+mn-cs"/>
                        </a:rPr>
                        <a:t>5.25%-5.50%</a:t>
                      </a:r>
                    </a:p>
                  </a:txBody>
                  <a:tcPr>
                    <a:solidFill>
                      <a:srgbClr val="01B385"/>
                    </a:solidFill>
                  </a:tcPr>
                </a:tc>
                <a:extLst>
                  <a:ext uri="{0D108BD9-81ED-4DB2-BD59-A6C34878D82A}">
                    <a16:rowId xmlns:a16="http://schemas.microsoft.com/office/drawing/2014/main" val="3204337520"/>
                  </a:ext>
                </a:extLst>
              </a:tr>
              <a:tr h="370840">
                <a:tc>
                  <a:txBody>
                    <a:bodyPr/>
                    <a:lstStyle/>
                    <a:p>
                      <a:pPr algn="ctr"/>
                      <a:r>
                        <a:rPr lang="en-US" sz="1600"/>
                        <a:t>Nov 1</a:t>
                      </a:r>
                      <a:r>
                        <a:rPr lang="en-US" sz="1600" baseline="30000"/>
                        <a:t>st</a:t>
                      </a:r>
                      <a:r>
                        <a:rPr lang="en-US" sz="1600"/>
                        <a:t>, 2023</a:t>
                      </a:r>
                    </a:p>
                  </a:txBody>
                  <a:tcPr>
                    <a:solidFill>
                      <a:srgbClr val="01B385"/>
                    </a:solidFill>
                  </a:tcPr>
                </a:tc>
                <a:tc>
                  <a:txBody>
                    <a:bodyPr/>
                    <a:lstStyle/>
                    <a:p>
                      <a:pPr algn="ctr"/>
                      <a:r>
                        <a:rPr lang="en-US" sz="1600"/>
                        <a:t>+0</a:t>
                      </a:r>
                    </a:p>
                  </a:txBody>
                  <a:tcPr>
                    <a:solidFill>
                      <a:srgbClr val="ACFFE1"/>
                    </a:solidFill>
                  </a:tcPr>
                </a:tc>
                <a:tc>
                  <a:txBody>
                    <a:bodyPr/>
                    <a:lstStyle/>
                    <a:p>
                      <a:pPr marL="0" algn="ctr" defTabSz="914400" rtl="0" eaLnBrk="1" latinLnBrk="0" hangingPunct="1"/>
                      <a:r>
                        <a:rPr lang="en-US" sz="1600" kern="1200">
                          <a:solidFill>
                            <a:schemeClr val="dk1"/>
                          </a:solidFill>
                          <a:latin typeface="+mn-lt"/>
                          <a:ea typeface="+mn-ea"/>
                          <a:cs typeface="+mn-cs"/>
                        </a:rPr>
                        <a:t>5.25%-5.50%</a:t>
                      </a:r>
                    </a:p>
                  </a:txBody>
                  <a:tcPr>
                    <a:solidFill>
                      <a:srgbClr val="01B385"/>
                    </a:solidFill>
                  </a:tcPr>
                </a:tc>
                <a:extLst>
                  <a:ext uri="{0D108BD9-81ED-4DB2-BD59-A6C34878D82A}">
                    <a16:rowId xmlns:a16="http://schemas.microsoft.com/office/drawing/2014/main" val="3281473071"/>
                  </a:ext>
                </a:extLst>
              </a:tr>
              <a:tr h="370840">
                <a:tc>
                  <a:txBody>
                    <a:bodyPr/>
                    <a:lstStyle/>
                    <a:p>
                      <a:pPr algn="ctr"/>
                      <a:r>
                        <a:rPr lang="en-US" sz="1600"/>
                        <a:t>Sept 20</a:t>
                      </a:r>
                      <a:r>
                        <a:rPr lang="en-US" sz="1600" baseline="30000"/>
                        <a:t>th</a:t>
                      </a:r>
                      <a:r>
                        <a:rPr lang="en-US" sz="1600"/>
                        <a:t>, 2023</a:t>
                      </a:r>
                    </a:p>
                  </a:txBody>
                  <a:tcPr>
                    <a:solidFill>
                      <a:srgbClr val="01B385"/>
                    </a:solidFill>
                  </a:tcPr>
                </a:tc>
                <a:tc>
                  <a:txBody>
                    <a:bodyPr/>
                    <a:lstStyle/>
                    <a:p>
                      <a:pPr algn="ctr"/>
                      <a:r>
                        <a:rPr lang="en-US" sz="1600"/>
                        <a:t>+0</a:t>
                      </a:r>
                    </a:p>
                  </a:txBody>
                  <a:tcPr>
                    <a:solidFill>
                      <a:srgbClr val="ACFFE1"/>
                    </a:solidFill>
                  </a:tcPr>
                </a:tc>
                <a:tc>
                  <a:txBody>
                    <a:bodyPr/>
                    <a:lstStyle/>
                    <a:p>
                      <a:pPr marL="0" algn="ctr" defTabSz="914400" rtl="0" eaLnBrk="1" latinLnBrk="0" hangingPunct="1"/>
                      <a:r>
                        <a:rPr lang="en-US" sz="1600" kern="1200">
                          <a:solidFill>
                            <a:schemeClr val="dk1"/>
                          </a:solidFill>
                          <a:latin typeface="+mn-lt"/>
                          <a:ea typeface="+mn-ea"/>
                          <a:cs typeface="+mn-cs"/>
                        </a:rPr>
                        <a:t>5.25%-5.50%</a:t>
                      </a:r>
                    </a:p>
                  </a:txBody>
                  <a:tcPr>
                    <a:solidFill>
                      <a:srgbClr val="01B385"/>
                    </a:solidFill>
                  </a:tcPr>
                </a:tc>
                <a:extLst>
                  <a:ext uri="{0D108BD9-81ED-4DB2-BD59-A6C34878D82A}">
                    <a16:rowId xmlns:a16="http://schemas.microsoft.com/office/drawing/2014/main" val="2222352365"/>
                  </a:ext>
                </a:extLst>
              </a:tr>
              <a:tr h="370840">
                <a:tc>
                  <a:txBody>
                    <a:bodyPr/>
                    <a:lstStyle/>
                    <a:p>
                      <a:pPr algn="ctr"/>
                      <a:r>
                        <a:rPr lang="en-US" sz="1600"/>
                        <a:t>July 26</a:t>
                      </a:r>
                      <a:r>
                        <a:rPr lang="en-US" sz="1600" baseline="30000"/>
                        <a:t>th</a:t>
                      </a:r>
                      <a:r>
                        <a:rPr lang="en-US" sz="1600"/>
                        <a:t>, 2023</a:t>
                      </a:r>
                    </a:p>
                  </a:txBody>
                  <a:tcPr>
                    <a:solidFill>
                      <a:srgbClr val="01B385"/>
                    </a:solidFill>
                  </a:tcPr>
                </a:tc>
                <a:tc>
                  <a:txBody>
                    <a:bodyPr/>
                    <a:lstStyle/>
                    <a:p>
                      <a:pPr algn="ctr"/>
                      <a:r>
                        <a:rPr lang="en-US" sz="1600"/>
                        <a:t>+.25</a:t>
                      </a:r>
                    </a:p>
                  </a:txBody>
                  <a:tcPr>
                    <a:solidFill>
                      <a:srgbClr val="ACFFE1"/>
                    </a:solidFill>
                  </a:tcPr>
                </a:tc>
                <a:tc>
                  <a:txBody>
                    <a:bodyPr/>
                    <a:lstStyle/>
                    <a:p>
                      <a:pPr marL="0" algn="ctr" defTabSz="914400" rtl="0" eaLnBrk="1" latinLnBrk="0" hangingPunct="1"/>
                      <a:r>
                        <a:rPr lang="en-US" sz="1600" kern="1200">
                          <a:solidFill>
                            <a:schemeClr val="dk1"/>
                          </a:solidFill>
                          <a:latin typeface="+mn-lt"/>
                          <a:ea typeface="+mn-ea"/>
                          <a:cs typeface="+mn-cs"/>
                        </a:rPr>
                        <a:t>5.25%-5.50%</a:t>
                      </a:r>
                    </a:p>
                  </a:txBody>
                  <a:tcPr>
                    <a:solidFill>
                      <a:srgbClr val="01B385"/>
                    </a:solidFill>
                  </a:tcPr>
                </a:tc>
                <a:extLst>
                  <a:ext uri="{0D108BD9-81ED-4DB2-BD59-A6C34878D82A}">
                    <a16:rowId xmlns:a16="http://schemas.microsoft.com/office/drawing/2014/main" val="100277419"/>
                  </a:ext>
                </a:extLst>
              </a:tr>
              <a:tr h="370840">
                <a:tc>
                  <a:txBody>
                    <a:bodyPr/>
                    <a:lstStyle/>
                    <a:p>
                      <a:pPr algn="ctr"/>
                      <a:r>
                        <a:rPr lang="en-US" sz="1600"/>
                        <a:t>June 14</a:t>
                      </a:r>
                      <a:r>
                        <a:rPr lang="en-US" sz="1600" baseline="30000"/>
                        <a:t>th</a:t>
                      </a:r>
                      <a:r>
                        <a:rPr lang="en-US" sz="1600"/>
                        <a:t>, 2023</a:t>
                      </a:r>
                    </a:p>
                  </a:txBody>
                  <a:tcPr>
                    <a:solidFill>
                      <a:srgbClr val="01B385"/>
                    </a:solidFill>
                  </a:tcPr>
                </a:tc>
                <a:tc>
                  <a:txBody>
                    <a:bodyPr/>
                    <a:lstStyle/>
                    <a:p>
                      <a:pPr marL="0" algn="ctr" defTabSz="914400" rtl="0" eaLnBrk="1" latinLnBrk="0" hangingPunct="1"/>
                      <a:r>
                        <a:rPr lang="en-US" sz="1600" kern="1200">
                          <a:solidFill>
                            <a:schemeClr val="dk1"/>
                          </a:solidFill>
                          <a:latin typeface="+mn-lt"/>
                          <a:ea typeface="+mn-ea"/>
                          <a:cs typeface="+mn-cs"/>
                        </a:rPr>
                        <a:t>+0</a:t>
                      </a:r>
                    </a:p>
                  </a:txBody>
                  <a:tcPr>
                    <a:solidFill>
                      <a:srgbClr val="ACFFE1"/>
                    </a:solidFill>
                  </a:tcPr>
                </a:tc>
                <a:tc>
                  <a:txBody>
                    <a:bodyPr/>
                    <a:lstStyle/>
                    <a:p>
                      <a:pPr marL="0" algn="ctr" defTabSz="914400" rtl="0" eaLnBrk="1" latinLnBrk="0" hangingPunct="1"/>
                      <a:r>
                        <a:rPr lang="en-US" sz="1600" kern="1200">
                          <a:solidFill>
                            <a:schemeClr val="dk1"/>
                          </a:solidFill>
                          <a:latin typeface="+mn-lt"/>
                          <a:ea typeface="+mn-ea"/>
                          <a:cs typeface="+mn-cs"/>
                        </a:rPr>
                        <a:t>5.00%-5.25%</a:t>
                      </a:r>
                    </a:p>
                  </a:txBody>
                  <a:tcPr>
                    <a:solidFill>
                      <a:srgbClr val="01B385"/>
                    </a:solidFill>
                  </a:tcPr>
                </a:tc>
                <a:extLst>
                  <a:ext uri="{0D108BD9-81ED-4DB2-BD59-A6C34878D82A}">
                    <a16:rowId xmlns:a16="http://schemas.microsoft.com/office/drawing/2014/main" val="2484037547"/>
                  </a:ext>
                </a:extLst>
              </a:tr>
              <a:tr h="370840">
                <a:tc>
                  <a:txBody>
                    <a:bodyPr/>
                    <a:lstStyle/>
                    <a:p>
                      <a:pPr algn="ctr"/>
                      <a:r>
                        <a:rPr lang="en-US" sz="1600"/>
                        <a:t>May 3</a:t>
                      </a:r>
                      <a:r>
                        <a:rPr lang="en-US" sz="1600" baseline="30000"/>
                        <a:t>rd</a:t>
                      </a:r>
                      <a:r>
                        <a:rPr lang="en-US" sz="1600"/>
                        <a:t>, 2023</a:t>
                      </a:r>
                    </a:p>
                  </a:txBody>
                  <a:tcPr>
                    <a:solidFill>
                      <a:srgbClr val="01B385"/>
                    </a:solidFill>
                  </a:tcPr>
                </a:tc>
                <a:tc>
                  <a:txBody>
                    <a:bodyPr/>
                    <a:lstStyle/>
                    <a:p>
                      <a:pPr algn="ctr"/>
                      <a:r>
                        <a:rPr lang="en-US" sz="1600"/>
                        <a:t>+.25</a:t>
                      </a:r>
                    </a:p>
                  </a:txBody>
                  <a:tcPr>
                    <a:solidFill>
                      <a:srgbClr val="ACFFE1"/>
                    </a:solidFill>
                  </a:tcPr>
                </a:tc>
                <a:tc>
                  <a:txBody>
                    <a:bodyPr/>
                    <a:lstStyle/>
                    <a:p>
                      <a:pPr marL="0" algn="ctr" defTabSz="914400" rtl="0" eaLnBrk="1" latinLnBrk="0" hangingPunct="1"/>
                      <a:r>
                        <a:rPr lang="en-US" sz="1600" kern="1200">
                          <a:solidFill>
                            <a:schemeClr val="dk1"/>
                          </a:solidFill>
                          <a:latin typeface="+mn-lt"/>
                          <a:ea typeface="+mn-ea"/>
                          <a:cs typeface="+mn-cs"/>
                        </a:rPr>
                        <a:t>5.00%-5.25%</a:t>
                      </a:r>
                    </a:p>
                  </a:txBody>
                  <a:tcPr>
                    <a:solidFill>
                      <a:srgbClr val="01B385"/>
                    </a:solidFill>
                  </a:tcPr>
                </a:tc>
                <a:extLst>
                  <a:ext uri="{0D108BD9-81ED-4DB2-BD59-A6C34878D82A}">
                    <a16:rowId xmlns:a16="http://schemas.microsoft.com/office/drawing/2014/main" val="750794860"/>
                  </a:ext>
                </a:extLst>
              </a:tr>
              <a:tr h="370840">
                <a:tc>
                  <a:txBody>
                    <a:bodyPr/>
                    <a:lstStyle/>
                    <a:p>
                      <a:pPr algn="ctr"/>
                      <a:r>
                        <a:rPr lang="en-US" sz="1600"/>
                        <a:t>Mar 22</a:t>
                      </a:r>
                      <a:r>
                        <a:rPr lang="en-US" sz="1600" baseline="30000"/>
                        <a:t>nd</a:t>
                      </a:r>
                      <a:r>
                        <a:rPr lang="en-US" sz="1600"/>
                        <a:t>, 2023</a:t>
                      </a:r>
                    </a:p>
                  </a:txBody>
                  <a:tcPr>
                    <a:solidFill>
                      <a:srgbClr val="01B385"/>
                    </a:solidFill>
                  </a:tcPr>
                </a:tc>
                <a:tc>
                  <a:txBody>
                    <a:bodyPr/>
                    <a:lstStyle/>
                    <a:p>
                      <a:pPr algn="ctr"/>
                      <a:r>
                        <a:rPr lang="en-US" sz="1600"/>
                        <a:t>+.25</a:t>
                      </a:r>
                    </a:p>
                  </a:txBody>
                  <a:tcPr>
                    <a:solidFill>
                      <a:srgbClr val="ACFFE1"/>
                    </a:solidFill>
                  </a:tcPr>
                </a:tc>
                <a:tc>
                  <a:txBody>
                    <a:bodyPr/>
                    <a:lstStyle/>
                    <a:p>
                      <a:pPr algn="ctr"/>
                      <a:r>
                        <a:rPr lang="en-US" sz="1600"/>
                        <a:t>4.75%-5.00%</a:t>
                      </a:r>
                    </a:p>
                  </a:txBody>
                  <a:tcPr>
                    <a:solidFill>
                      <a:srgbClr val="01B385"/>
                    </a:solidFill>
                  </a:tcPr>
                </a:tc>
                <a:extLst>
                  <a:ext uri="{0D108BD9-81ED-4DB2-BD59-A6C34878D82A}">
                    <a16:rowId xmlns:a16="http://schemas.microsoft.com/office/drawing/2014/main" val="1547627571"/>
                  </a:ext>
                </a:extLst>
              </a:tr>
            </a:tbl>
          </a:graphicData>
        </a:graphic>
      </p:graphicFrame>
      <p:sp>
        <p:nvSpPr>
          <p:cNvPr id="6" name="TextBox 5">
            <a:extLst>
              <a:ext uri="{FF2B5EF4-FFF2-40B4-BE49-F238E27FC236}">
                <a16:creationId xmlns:a16="http://schemas.microsoft.com/office/drawing/2014/main" id="{92EBF3EC-C017-A904-AC22-A5B8C026F38E}"/>
              </a:ext>
            </a:extLst>
          </p:cNvPr>
          <p:cNvSpPr txBox="1"/>
          <p:nvPr/>
        </p:nvSpPr>
        <p:spPr>
          <a:xfrm>
            <a:off x="581246" y="1173240"/>
            <a:ext cx="4499344" cy="5078313"/>
          </a:xfrm>
          <a:prstGeom prst="rect">
            <a:avLst/>
          </a:prstGeom>
          <a:noFill/>
        </p:spPr>
        <p:txBody>
          <a:bodyPr wrap="square" rtlCol="0">
            <a:spAutoFit/>
          </a:bodyPr>
          <a:lstStyle/>
          <a:p>
            <a:pPr marL="285750" indent="-285750">
              <a:buFont typeface="Arial" panose="020B0604020202020204" pitchFamily="34" charset="0"/>
              <a:buChar char="•"/>
            </a:pPr>
            <a:r>
              <a:rPr lang="en-US" dirty="0"/>
              <a:t>Due to high inflation throughout 2022, the Federal Reserve had been steadily enacting rate hikes in increments of .25 to .75 basis points</a:t>
            </a:r>
          </a:p>
          <a:p>
            <a:pPr marL="285750" indent="-285750">
              <a:buFont typeface="Arial" panose="020B0604020202020204" pitchFamily="34" charset="0"/>
              <a:buChar char="•"/>
            </a:pPr>
            <a:r>
              <a:rPr lang="en-US" dirty="0"/>
              <a:t>This was done to combat rising inflation, which reached a high of 9.1% in June 2022</a:t>
            </a:r>
          </a:p>
          <a:p>
            <a:pPr marL="285750" indent="-285750">
              <a:buFont typeface="Arial" panose="020B0604020202020204" pitchFamily="34" charset="0"/>
              <a:buChar char="•"/>
            </a:pPr>
            <a:r>
              <a:rPr lang="en-US" dirty="0"/>
              <a:t>Inflation started to slow down throughout 2023 as the rates were increased by smaller increments</a:t>
            </a:r>
          </a:p>
          <a:p>
            <a:pPr marL="285750" indent="-285750">
              <a:buFont typeface="Arial" panose="020B0604020202020204" pitchFamily="34" charset="0"/>
              <a:buChar char="•"/>
            </a:pPr>
            <a:r>
              <a:rPr lang="en-US" dirty="0"/>
              <a:t>Since late 2023 until now, inflation has been stuck in a range of 3%-3.7%, causing the Federal Reserve to put a hold on lowering rates, as some people question if any rate cuts are possible in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699599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sz="4000">
                <a:solidFill>
                  <a:srgbClr val="11B387"/>
                </a:solidFill>
                <a:latin typeface="Arial Black"/>
              </a:rPr>
              <a:t>Inflation</a:t>
            </a: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311268"/>
            <a:ext cx="4033838" cy="4351338"/>
          </a:xfrm>
        </p:spPr>
        <p:txBody>
          <a:bodyPr>
            <a:normAutofit fontScale="92500" lnSpcReduction="10000"/>
          </a:bodyPr>
          <a:lstStyle/>
          <a:p>
            <a:pPr marL="457200" indent="-457200">
              <a:buFont typeface="Arial" panose="020B0604020202020204" pitchFamily="34" charset="0"/>
              <a:buChar char="•"/>
            </a:pPr>
            <a:r>
              <a:rPr lang="en-US" sz="2600" dirty="0">
                <a:latin typeface="+mn-lt"/>
              </a:rPr>
              <a:t>The rate hikes from the Federal Reserve have contributed to the decline in inflation</a:t>
            </a:r>
          </a:p>
          <a:p>
            <a:pPr marL="457200" indent="-457200">
              <a:buFont typeface="Arial" panose="020B0604020202020204" pitchFamily="34" charset="0"/>
              <a:buChar char="•"/>
            </a:pPr>
            <a:r>
              <a:rPr lang="en-US" sz="2600" dirty="0">
                <a:latin typeface="+mn-lt"/>
              </a:rPr>
              <a:t>As mentioned, inflation remains sticky, causing a delay in the lowering of rates</a:t>
            </a:r>
          </a:p>
          <a:p>
            <a:pPr marL="457200" indent="-457200">
              <a:buFont typeface="Arial" panose="020B0604020202020204" pitchFamily="34" charset="0"/>
              <a:buChar char="•"/>
            </a:pPr>
            <a:r>
              <a:rPr lang="en-US" sz="2600" dirty="0">
                <a:latin typeface="+mn-lt"/>
              </a:rPr>
              <a:t>This delay has had a negative impact on stocks and the overall market</a:t>
            </a:r>
          </a:p>
          <a:p>
            <a:endParaRPr lang="en-US" dirty="0"/>
          </a:p>
        </p:txBody>
      </p:sp>
      <p:pic>
        <p:nvPicPr>
          <p:cNvPr id="4" name="Picture 3">
            <a:extLst>
              <a:ext uri="{FF2B5EF4-FFF2-40B4-BE49-F238E27FC236}">
                <a16:creationId xmlns:a16="http://schemas.microsoft.com/office/drawing/2014/main" id="{97ECFC99-708B-1574-19B8-5C26BE922FB2}"/>
              </a:ext>
            </a:extLst>
          </p:cNvPr>
          <p:cNvPicPr>
            <a:picLocks noChangeAspect="1"/>
          </p:cNvPicPr>
          <p:nvPr/>
        </p:nvPicPr>
        <p:blipFill>
          <a:blip r:embed="rId2"/>
          <a:stretch>
            <a:fillRect/>
          </a:stretch>
        </p:blipFill>
        <p:spPr>
          <a:xfrm>
            <a:off x="4419600" y="1382648"/>
            <a:ext cx="7436443" cy="346839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31889C2-735E-71C8-F5F5-CFEA949DA5A7}"/>
              </a:ext>
            </a:extLst>
          </p:cNvPr>
          <p:cNvPicPr>
            <a:picLocks noChangeAspect="1"/>
          </p:cNvPicPr>
          <p:nvPr/>
        </p:nvPicPr>
        <p:blipFill>
          <a:blip r:embed="rId3"/>
          <a:stretch>
            <a:fillRect/>
          </a:stretch>
        </p:blipFill>
        <p:spPr>
          <a:xfrm>
            <a:off x="5451966" y="1177834"/>
            <a:ext cx="6246812" cy="409627"/>
          </a:xfrm>
          <a:prstGeom prst="rect">
            <a:avLst/>
          </a:prstGeom>
        </p:spPr>
      </p:pic>
      <p:graphicFrame>
        <p:nvGraphicFramePr>
          <p:cNvPr id="6" name="Table 6">
            <a:extLst>
              <a:ext uri="{FF2B5EF4-FFF2-40B4-BE49-F238E27FC236}">
                <a16:creationId xmlns:a16="http://schemas.microsoft.com/office/drawing/2014/main" id="{6A422EEF-8207-00C3-5BA0-8E1953636692}"/>
              </a:ext>
            </a:extLst>
          </p:cNvPr>
          <p:cNvGraphicFramePr>
            <a:graphicFrameLocks noGrp="1"/>
          </p:cNvGraphicFramePr>
          <p:nvPr>
            <p:extLst>
              <p:ext uri="{D42A27DB-BD31-4B8C-83A1-F6EECF244321}">
                <p14:modId xmlns:p14="http://schemas.microsoft.com/office/powerpoint/2010/main" val="2005480969"/>
              </p:ext>
            </p:extLst>
          </p:nvPr>
        </p:nvGraphicFramePr>
        <p:xfrm>
          <a:off x="4419600" y="4922418"/>
          <a:ext cx="7436442" cy="7401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39407">
                  <a:extLst>
                    <a:ext uri="{9D8B030D-6E8A-4147-A177-3AD203B41FA5}">
                      <a16:colId xmlns:a16="http://schemas.microsoft.com/office/drawing/2014/main" val="1830701351"/>
                    </a:ext>
                  </a:extLst>
                </a:gridCol>
                <a:gridCol w="1239407">
                  <a:extLst>
                    <a:ext uri="{9D8B030D-6E8A-4147-A177-3AD203B41FA5}">
                      <a16:colId xmlns:a16="http://schemas.microsoft.com/office/drawing/2014/main" val="3217079240"/>
                    </a:ext>
                  </a:extLst>
                </a:gridCol>
                <a:gridCol w="1239407">
                  <a:extLst>
                    <a:ext uri="{9D8B030D-6E8A-4147-A177-3AD203B41FA5}">
                      <a16:colId xmlns:a16="http://schemas.microsoft.com/office/drawing/2014/main" val="1019198408"/>
                    </a:ext>
                  </a:extLst>
                </a:gridCol>
                <a:gridCol w="1239407">
                  <a:extLst>
                    <a:ext uri="{9D8B030D-6E8A-4147-A177-3AD203B41FA5}">
                      <a16:colId xmlns:a16="http://schemas.microsoft.com/office/drawing/2014/main" val="4188058586"/>
                    </a:ext>
                  </a:extLst>
                </a:gridCol>
                <a:gridCol w="1239407">
                  <a:extLst>
                    <a:ext uri="{9D8B030D-6E8A-4147-A177-3AD203B41FA5}">
                      <a16:colId xmlns:a16="http://schemas.microsoft.com/office/drawing/2014/main" val="2196930007"/>
                    </a:ext>
                  </a:extLst>
                </a:gridCol>
                <a:gridCol w="1239407">
                  <a:extLst>
                    <a:ext uri="{9D8B030D-6E8A-4147-A177-3AD203B41FA5}">
                      <a16:colId xmlns:a16="http://schemas.microsoft.com/office/drawing/2014/main" val="568887889"/>
                    </a:ext>
                  </a:extLst>
                </a:gridCol>
              </a:tblGrid>
              <a:tr h="465868">
                <a:tc>
                  <a:txBody>
                    <a:bodyPr/>
                    <a:lstStyle/>
                    <a:p>
                      <a:r>
                        <a:rPr lang="en-US"/>
                        <a:t>12 Month CPI</a:t>
                      </a:r>
                    </a:p>
                  </a:txBody>
                  <a:tcPr>
                    <a:solidFill>
                      <a:srgbClr val="01B385"/>
                    </a:solidFill>
                  </a:tcPr>
                </a:tc>
                <a:tc>
                  <a:txBody>
                    <a:bodyPr/>
                    <a:lstStyle/>
                    <a:p>
                      <a:r>
                        <a:rPr lang="en-US"/>
                        <a:t>Nov 2023</a:t>
                      </a:r>
                    </a:p>
                  </a:txBody>
                  <a:tcPr>
                    <a:solidFill>
                      <a:srgbClr val="01B385"/>
                    </a:solidFill>
                  </a:tcPr>
                </a:tc>
                <a:tc>
                  <a:txBody>
                    <a:bodyPr/>
                    <a:lstStyle/>
                    <a:p>
                      <a:r>
                        <a:rPr lang="en-US"/>
                        <a:t>Dec 2023</a:t>
                      </a:r>
                    </a:p>
                  </a:txBody>
                  <a:tcPr>
                    <a:solidFill>
                      <a:srgbClr val="01B385"/>
                    </a:solidFill>
                  </a:tcPr>
                </a:tc>
                <a:tc>
                  <a:txBody>
                    <a:bodyPr/>
                    <a:lstStyle/>
                    <a:p>
                      <a:r>
                        <a:rPr lang="en-US"/>
                        <a:t>Jan 2024</a:t>
                      </a:r>
                    </a:p>
                  </a:txBody>
                  <a:tcPr>
                    <a:solidFill>
                      <a:srgbClr val="01B385"/>
                    </a:solidFill>
                  </a:tcPr>
                </a:tc>
                <a:tc>
                  <a:txBody>
                    <a:bodyPr/>
                    <a:lstStyle/>
                    <a:p>
                      <a:r>
                        <a:rPr lang="en-US"/>
                        <a:t>Feb 2024</a:t>
                      </a:r>
                    </a:p>
                  </a:txBody>
                  <a:tcPr>
                    <a:solidFill>
                      <a:srgbClr val="01B385"/>
                    </a:solidFill>
                  </a:tcPr>
                </a:tc>
                <a:tc>
                  <a:txBody>
                    <a:bodyPr/>
                    <a:lstStyle/>
                    <a:p>
                      <a:r>
                        <a:rPr lang="en-US"/>
                        <a:t>Mar 2024</a:t>
                      </a:r>
                    </a:p>
                  </a:txBody>
                  <a:tcPr>
                    <a:solidFill>
                      <a:srgbClr val="01B385"/>
                    </a:solidFill>
                  </a:tcPr>
                </a:tc>
                <a:extLst>
                  <a:ext uri="{0D108BD9-81ED-4DB2-BD59-A6C34878D82A}">
                    <a16:rowId xmlns:a16="http://schemas.microsoft.com/office/drawing/2014/main" val="4072910062"/>
                  </a:ext>
                </a:extLst>
              </a:tr>
              <a:tr h="266210">
                <a:tc>
                  <a:txBody>
                    <a:bodyPr/>
                    <a:lstStyle/>
                    <a:p>
                      <a:r>
                        <a:rPr lang="en-US"/>
                        <a:t>Rate</a:t>
                      </a:r>
                    </a:p>
                  </a:txBody>
                  <a:tcPr>
                    <a:solidFill>
                      <a:srgbClr val="ACFFE1"/>
                    </a:solidFill>
                  </a:tcPr>
                </a:tc>
                <a:tc>
                  <a:txBody>
                    <a:bodyPr/>
                    <a:lstStyle/>
                    <a:p>
                      <a:r>
                        <a:rPr lang="en-US"/>
                        <a:t>3.1%</a:t>
                      </a:r>
                    </a:p>
                  </a:txBody>
                  <a:tcPr>
                    <a:solidFill>
                      <a:srgbClr val="ACFFE1"/>
                    </a:solidFill>
                  </a:tcPr>
                </a:tc>
                <a:tc>
                  <a:txBody>
                    <a:bodyPr/>
                    <a:lstStyle/>
                    <a:p>
                      <a:r>
                        <a:rPr lang="en-US"/>
                        <a:t>3.4%</a:t>
                      </a:r>
                    </a:p>
                  </a:txBody>
                  <a:tcPr>
                    <a:solidFill>
                      <a:srgbClr val="ACFFE1"/>
                    </a:solidFill>
                  </a:tcPr>
                </a:tc>
                <a:tc>
                  <a:txBody>
                    <a:bodyPr/>
                    <a:lstStyle/>
                    <a:p>
                      <a:r>
                        <a:rPr lang="en-US"/>
                        <a:t>3.1%</a:t>
                      </a:r>
                    </a:p>
                  </a:txBody>
                  <a:tcPr>
                    <a:solidFill>
                      <a:srgbClr val="ACFFE1"/>
                    </a:solidFill>
                  </a:tcPr>
                </a:tc>
                <a:tc>
                  <a:txBody>
                    <a:bodyPr/>
                    <a:lstStyle/>
                    <a:p>
                      <a:r>
                        <a:rPr lang="en-US"/>
                        <a:t>3.2%</a:t>
                      </a:r>
                    </a:p>
                  </a:txBody>
                  <a:tcPr>
                    <a:solidFill>
                      <a:srgbClr val="ACFFE1"/>
                    </a:solidFill>
                  </a:tcPr>
                </a:tc>
                <a:tc>
                  <a:txBody>
                    <a:bodyPr/>
                    <a:lstStyle/>
                    <a:p>
                      <a:r>
                        <a:rPr lang="en-US"/>
                        <a:t>3.5%</a:t>
                      </a:r>
                    </a:p>
                  </a:txBody>
                  <a:tcPr>
                    <a:solidFill>
                      <a:srgbClr val="ACFFE1"/>
                    </a:solidFill>
                  </a:tcPr>
                </a:tc>
                <a:extLst>
                  <a:ext uri="{0D108BD9-81ED-4DB2-BD59-A6C34878D82A}">
                    <a16:rowId xmlns:a16="http://schemas.microsoft.com/office/drawing/2014/main" val="1990042782"/>
                  </a:ext>
                </a:extLst>
              </a:tr>
            </a:tbl>
          </a:graphicData>
        </a:graphic>
      </p:graphicFrame>
    </p:spTree>
    <p:extLst>
      <p:ext uri="{BB962C8B-B14F-4D97-AF65-F5344CB8AC3E}">
        <p14:creationId xmlns:p14="http://schemas.microsoft.com/office/powerpoint/2010/main" val="30443501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dirty="0"/>
              <a:t>AI rise</a:t>
            </a:r>
            <a:endParaRPr lang="en-US" sz="4000" dirty="0">
              <a:solidFill>
                <a:srgbClr val="11B387"/>
              </a:solidFill>
              <a:latin typeface="Arial Black"/>
            </a:endParaRP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311268"/>
            <a:ext cx="4033838" cy="4351338"/>
          </a:xfrm>
        </p:spPr>
        <p:txBody>
          <a:bodyPr>
            <a:normAutofit fontScale="55000" lnSpcReduction="20000"/>
          </a:bodyPr>
          <a:lstStyle/>
          <a:p>
            <a:pPr marL="0" indent="0">
              <a:lnSpc>
                <a:spcPct val="110000"/>
              </a:lnSpc>
              <a:buNone/>
            </a:pPr>
            <a:r>
              <a:rPr lang="en-US" sz="2800" dirty="0">
                <a:latin typeface="+mn-lt"/>
              </a:rPr>
              <a:t>AI has not only been a key component in the technology sector but also in the healthcare sector. In the past few months, we have seen a rise in generative AI such as Microsoft's Copilot which began to be used by the public at the beginning of 2024. Due to the popular demand for AI, demand for AI chips also increased which then led to technology stocks such as NVIDIA performing well and showing hopes for greater future success. AI has also been implemented in healthcare such as companies using telemedicine, going from technology that manages customer reports to machines that better take of medical procedures. AI can also be seen used in sectors such as consumer discretionary, with the increase in digital shopping with a more personalized experience for consumers. Soon AI will positively impact all sectors.</a:t>
            </a:r>
          </a:p>
          <a:p>
            <a:endParaRPr lang="en-US" dirty="0"/>
          </a:p>
        </p:txBody>
      </p:sp>
      <p:pic>
        <p:nvPicPr>
          <p:cNvPr id="7" name="Picture 6" descr="A graph with numbers and a bar&#10;&#10;Description automatically generated">
            <a:extLst>
              <a:ext uri="{FF2B5EF4-FFF2-40B4-BE49-F238E27FC236}">
                <a16:creationId xmlns:a16="http://schemas.microsoft.com/office/drawing/2014/main" id="{51F7CB66-A736-9C0A-48DA-E99E9AC90DF5}"/>
              </a:ext>
            </a:extLst>
          </p:cNvPr>
          <p:cNvPicPr>
            <a:picLocks noChangeAspect="1"/>
          </p:cNvPicPr>
          <p:nvPr/>
        </p:nvPicPr>
        <p:blipFill>
          <a:blip r:embed="rId2"/>
          <a:stretch>
            <a:fillRect/>
          </a:stretch>
        </p:blipFill>
        <p:spPr>
          <a:xfrm>
            <a:off x="4999121" y="1231011"/>
            <a:ext cx="5845342" cy="4252485"/>
          </a:xfrm>
          <a:prstGeom prst="rect">
            <a:avLst/>
          </a:prstGeom>
        </p:spPr>
      </p:pic>
    </p:spTree>
    <p:extLst>
      <p:ext uri="{BB962C8B-B14F-4D97-AF65-F5344CB8AC3E}">
        <p14:creationId xmlns:p14="http://schemas.microsoft.com/office/powerpoint/2010/main" val="21051055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dirty="0"/>
              <a:t>Consumer Price Index</a:t>
            </a:r>
            <a:endParaRPr lang="en-US" sz="4000" dirty="0">
              <a:solidFill>
                <a:srgbClr val="11B387"/>
              </a:solidFill>
              <a:latin typeface="Arial Black"/>
            </a:endParaRP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311268"/>
            <a:ext cx="4033838" cy="4351338"/>
          </a:xfrm>
        </p:spPr>
        <p:txBody>
          <a:bodyPr>
            <a:normAutofit fontScale="92500" lnSpcReduction="20000"/>
          </a:bodyPr>
          <a:lstStyle/>
          <a:p>
            <a:r>
              <a:rPr lang="en-US" sz="1800" dirty="0">
                <a:latin typeface="+mn-lt"/>
              </a:rPr>
              <a:t>The consumer price index increased 0.4% in March on a seasonally adjusted basis, it was the same increase as it was in February. Over the last 12 months, all items in the index increased 3.5% before seasonal adjustment.</a:t>
            </a:r>
          </a:p>
          <a:p>
            <a:endParaRPr lang="en-US" sz="1800" dirty="0">
              <a:latin typeface="+mn-lt"/>
            </a:endParaRPr>
          </a:p>
          <a:p>
            <a:r>
              <a:rPr lang="en-US" sz="1800" dirty="0">
                <a:latin typeface="+mn-lt"/>
              </a:rPr>
              <a:t>The index for shelter rose in March, as did gasoline. Those two combined contributed of over half of the monthly increase in the index for all items. The energy index rose 1.1 % over the month. </a:t>
            </a:r>
          </a:p>
          <a:p>
            <a:endParaRPr lang="en-US" sz="1800" dirty="0">
              <a:latin typeface="+mn-lt"/>
            </a:endParaRPr>
          </a:p>
          <a:p>
            <a:r>
              <a:rPr lang="en-US" sz="1800" dirty="0">
                <a:latin typeface="+mn-lt"/>
              </a:rPr>
              <a:t>All the indexes that increased in March include shelter, motor vehicle insurance,  medical care, apparel, and personal care. The indexes that decreased in March are used cars and trucks, recreation, and new vehicles.</a:t>
            </a:r>
          </a:p>
          <a:p>
            <a:endParaRPr lang="en-US" dirty="0"/>
          </a:p>
        </p:txBody>
      </p:sp>
      <p:pic>
        <p:nvPicPr>
          <p:cNvPr id="4" name="Content Placeholder 2">
            <a:extLst>
              <a:ext uri="{FF2B5EF4-FFF2-40B4-BE49-F238E27FC236}">
                <a16:creationId xmlns:a16="http://schemas.microsoft.com/office/drawing/2014/main" id="{CAA2DEBE-5D4D-2C85-1CBD-FC6121D1BFF9}"/>
              </a:ext>
            </a:extLst>
          </p:cNvPr>
          <p:cNvPicPr>
            <a:picLocks noGrp="1" noChangeAspect="1"/>
          </p:cNvPicPr>
          <p:nvPr/>
        </p:nvPicPr>
        <p:blipFill>
          <a:blip r:embed="rId2"/>
          <a:stretch>
            <a:fillRect/>
          </a:stretch>
        </p:blipFill>
        <p:spPr>
          <a:xfrm>
            <a:off x="5400078" y="1231012"/>
            <a:ext cx="5396259" cy="4482873"/>
          </a:xfrm>
          <a:prstGeom prst="rect">
            <a:avLst/>
          </a:prstGeom>
        </p:spPr>
      </p:pic>
    </p:spTree>
    <p:extLst>
      <p:ext uri="{BB962C8B-B14F-4D97-AF65-F5344CB8AC3E}">
        <p14:creationId xmlns:p14="http://schemas.microsoft.com/office/powerpoint/2010/main" val="10067078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dirty="0"/>
              <a:t>Oil Prices</a:t>
            </a:r>
            <a:endParaRPr lang="en-US" sz="4000" dirty="0">
              <a:solidFill>
                <a:srgbClr val="11B387"/>
              </a:solidFill>
              <a:latin typeface="Arial Black"/>
            </a:endParaRP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231012"/>
            <a:ext cx="4033838" cy="4351338"/>
          </a:xfrm>
        </p:spPr>
        <p:txBody>
          <a:bodyPr>
            <a:normAutofit/>
          </a:bodyPr>
          <a:lstStyle/>
          <a:p>
            <a:r>
              <a:rPr lang="en-US" sz="1800" dirty="0">
                <a:latin typeface="+mn-lt"/>
              </a:rPr>
              <a:t>Crude prices jumped after Israel's retaliatory strike on Iran. </a:t>
            </a:r>
          </a:p>
          <a:p>
            <a:r>
              <a:rPr lang="en-US" sz="1800" dirty="0">
                <a:latin typeface="+mn-lt"/>
              </a:rPr>
              <a:t>Brent crude futures leapt more than 4% to top $90 a barrel amid concerns of disruptions to Middle Eastern oil supplies. Then it fell below $87 a barrel on Thursday. </a:t>
            </a:r>
          </a:p>
          <a:p>
            <a:endParaRPr lang="en-US" sz="1800" dirty="0">
              <a:latin typeface="+mn-lt"/>
            </a:endParaRPr>
          </a:p>
          <a:p>
            <a:r>
              <a:rPr lang="en-US" sz="1800" dirty="0">
                <a:latin typeface="+mn-lt"/>
              </a:rPr>
              <a:t>Some potential risks</a:t>
            </a:r>
          </a:p>
          <a:p>
            <a:r>
              <a:rPr lang="en-US" sz="1800" dirty="0">
                <a:latin typeface="+mn-lt"/>
              </a:rPr>
              <a:t>OPEC increases output: they might go for pumping more oil if prices surge.</a:t>
            </a:r>
          </a:p>
          <a:p>
            <a:r>
              <a:rPr lang="en-US" sz="1800" dirty="0">
                <a:latin typeface="+mn-lt"/>
              </a:rPr>
              <a:t>The U.S. could impose stricter sanctions on Iranian oil exports. </a:t>
            </a:r>
          </a:p>
          <a:p>
            <a:endParaRPr lang="en-US" dirty="0"/>
          </a:p>
        </p:txBody>
      </p:sp>
      <p:pic>
        <p:nvPicPr>
          <p:cNvPr id="7" name="Content Placeholder 6">
            <a:extLst>
              <a:ext uri="{FF2B5EF4-FFF2-40B4-BE49-F238E27FC236}">
                <a16:creationId xmlns:a16="http://schemas.microsoft.com/office/drawing/2014/main" id="{14096035-B6D9-61F9-34A1-3D314D5067C7}"/>
              </a:ext>
            </a:extLst>
          </p:cNvPr>
          <p:cNvPicPr>
            <a:picLocks noGrp="1" noChangeAspect="1"/>
          </p:cNvPicPr>
          <p:nvPr/>
        </p:nvPicPr>
        <p:blipFill>
          <a:blip r:embed="rId2"/>
          <a:stretch>
            <a:fillRect/>
          </a:stretch>
        </p:blipFill>
        <p:spPr>
          <a:xfrm>
            <a:off x="5144137" y="493997"/>
            <a:ext cx="6554641" cy="4684583"/>
          </a:xfrm>
          <a:prstGeom prst="rect">
            <a:avLst/>
          </a:prstGeom>
        </p:spPr>
      </p:pic>
    </p:spTree>
    <p:extLst>
      <p:ext uri="{BB962C8B-B14F-4D97-AF65-F5344CB8AC3E}">
        <p14:creationId xmlns:p14="http://schemas.microsoft.com/office/powerpoint/2010/main" val="19552236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dirty="0"/>
              <a:t>Unemployment </a:t>
            </a:r>
            <a:endParaRPr lang="en-US" sz="4000" dirty="0">
              <a:solidFill>
                <a:srgbClr val="11B387"/>
              </a:solidFill>
              <a:latin typeface="Arial Black"/>
            </a:endParaRP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231012"/>
            <a:ext cx="4033838" cy="4351338"/>
          </a:xfrm>
        </p:spPr>
        <p:txBody>
          <a:bodyPr>
            <a:normAutofit/>
          </a:bodyPr>
          <a:lstStyle/>
          <a:p>
            <a:r>
              <a:rPr lang="en-US" sz="1800" dirty="0">
                <a:latin typeface="+mn-lt"/>
              </a:rPr>
              <a:t>At the beginning of the semester, we saw a rise in jobs which has had a positive impact on consumer-discretionary stocks. Since secure employment was up, consumer confidence also rose. This indicated that demand for discretionary goods and services rose as well. In March 2024, unemployment fell slightly to 3.8% from 3.9% in February. It is forecasted that for April unemployment will fall back to 3.7% such as it was at the beginning of the year.</a:t>
            </a:r>
          </a:p>
          <a:p>
            <a:endParaRPr lang="en-US" dirty="0"/>
          </a:p>
        </p:txBody>
      </p:sp>
      <p:pic>
        <p:nvPicPr>
          <p:cNvPr id="4" name="Picture 3">
            <a:extLst>
              <a:ext uri="{FF2B5EF4-FFF2-40B4-BE49-F238E27FC236}">
                <a16:creationId xmlns:a16="http://schemas.microsoft.com/office/drawing/2014/main" id="{A6C6AE63-B8DE-7D55-166F-C43E2C1F0F1D}"/>
              </a:ext>
            </a:extLst>
          </p:cNvPr>
          <p:cNvPicPr>
            <a:picLocks noChangeAspect="1"/>
          </p:cNvPicPr>
          <p:nvPr/>
        </p:nvPicPr>
        <p:blipFill>
          <a:blip r:embed="rId2"/>
          <a:stretch>
            <a:fillRect/>
          </a:stretch>
        </p:blipFill>
        <p:spPr>
          <a:xfrm>
            <a:off x="5634747" y="954602"/>
            <a:ext cx="6096000" cy="4627748"/>
          </a:xfrm>
          <a:prstGeom prst="rect">
            <a:avLst/>
          </a:prstGeom>
        </p:spPr>
      </p:pic>
    </p:spTree>
    <p:extLst>
      <p:ext uri="{BB962C8B-B14F-4D97-AF65-F5344CB8AC3E}">
        <p14:creationId xmlns:p14="http://schemas.microsoft.com/office/powerpoint/2010/main" val="11937564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dirty="0"/>
              <a:t>Labor Market</a:t>
            </a:r>
            <a:endParaRPr lang="en-US" sz="4000" dirty="0">
              <a:solidFill>
                <a:srgbClr val="11B387"/>
              </a:solidFill>
              <a:latin typeface="Arial Black"/>
            </a:endParaRP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231012"/>
            <a:ext cx="4033838" cy="4351338"/>
          </a:xfrm>
        </p:spPr>
        <p:txBody>
          <a:bodyPr>
            <a:normAutofit fontScale="92500" lnSpcReduction="20000"/>
          </a:bodyPr>
          <a:lstStyle/>
          <a:p>
            <a:r>
              <a:rPr lang="en-US" sz="1800" dirty="0">
                <a:latin typeface="+mn-lt"/>
              </a:rPr>
              <a:t>The labor market remains resilient with nonfarm payroll employment increasing by 275,000 in February. Jobs openings remained steady at 8.9 million in January according to the Bureau of Labor Statistics.  The ratio of job openings to unemployment changed from 1.42 in December 2023 to 1.45 in January 2024, that indicates that there has been more job openings than unemployed. According to the graph, more smaller firms have job openings compared to larger firms. Post-pandemic, with technology continuing to advance and increase remote work, the growth in small businesses increased the demand for jobs by smaller firms. However, although there is a rise in job openings, owners are struggling to fill those positions.</a:t>
            </a:r>
          </a:p>
          <a:p>
            <a:endParaRPr lang="en-US" dirty="0"/>
          </a:p>
        </p:txBody>
      </p:sp>
      <p:pic>
        <p:nvPicPr>
          <p:cNvPr id="4" name="Picture 3">
            <a:extLst>
              <a:ext uri="{FF2B5EF4-FFF2-40B4-BE49-F238E27FC236}">
                <a16:creationId xmlns:a16="http://schemas.microsoft.com/office/drawing/2014/main" id="{7BEBCF27-6156-0177-4648-5AF6B5F70B98}"/>
              </a:ext>
            </a:extLst>
          </p:cNvPr>
          <p:cNvPicPr>
            <a:picLocks noChangeAspect="1"/>
          </p:cNvPicPr>
          <p:nvPr/>
        </p:nvPicPr>
        <p:blipFill>
          <a:blip r:embed="rId2"/>
          <a:stretch>
            <a:fillRect/>
          </a:stretch>
        </p:blipFill>
        <p:spPr>
          <a:xfrm>
            <a:off x="5552430" y="1274737"/>
            <a:ext cx="6284783" cy="4308525"/>
          </a:xfrm>
          <a:prstGeom prst="rect">
            <a:avLst/>
          </a:prstGeom>
        </p:spPr>
      </p:pic>
    </p:spTree>
    <p:extLst>
      <p:ext uri="{BB962C8B-B14F-4D97-AF65-F5344CB8AC3E}">
        <p14:creationId xmlns:p14="http://schemas.microsoft.com/office/powerpoint/2010/main" val="11289632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C365B-7501-DD2C-81C9-9F7C8F3E1948}"/>
              </a:ext>
            </a:extLst>
          </p:cNvPr>
          <p:cNvSpPr>
            <a:spLocks noGrp="1"/>
          </p:cNvSpPr>
          <p:nvPr>
            <p:ph type="body" idx="1"/>
          </p:nvPr>
        </p:nvSpPr>
        <p:spPr>
          <a:xfrm>
            <a:off x="609600" y="601059"/>
            <a:ext cx="4099034" cy="4402883"/>
          </a:xfrm>
        </p:spPr>
        <p:txBody>
          <a:bodyPr>
            <a:normAutofit/>
          </a:bodyPr>
          <a:lstStyle/>
          <a:p>
            <a:r>
              <a:rPr lang="en-US" sz="6000" b="1">
                <a:solidFill>
                  <a:srgbClr val="01B385"/>
                </a:solidFill>
              </a:rPr>
              <a:t>SELLINGER APPLIED PORTFOLIO FUND </a:t>
            </a:r>
          </a:p>
          <a:p>
            <a:r>
              <a:rPr lang="en-US" sz="3200" b="1" i="1">
                <a:solidFill>
                  <a:srgbClr val="004E2F"/>
                </a:solidFill>
              </a:rPr>
              <a:t>SPRING 2024</a:t>
            </a:r>
          </a:p>
        </p:txBody>
      </p:sp>
      <p:pic>
        <p:nvPicPr>
          <p:cNvPr id="3" name="Picture 2" descr="A building with stairs and trees&#10;&#10;Description automatically generated">
            <a:extLst>
              <a:ext uri="{FF2B5EF4-FFF2-40B4-BE49-F238E27FC236}">
                <a16:creationId xmlns:a16="http://schemas.microsoft.com/office/drawing/2014/main" id="{2B398794-D15F-9AB2-5304-8709B7A7C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755" y="692383"/>
            <a:ext cx="6292645" cy="439021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22822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276-8A72-960E-EF7B-E7BA6F5ECF92}"/>
              </a:ext>
            </a:extLst>
          </p:cNvPr>
          <p:cNvSpPr>
            <a:spLocks noGrp="1"/>
          </p:cNvSpPr>
          <p:nvPr>
            <p:ph type="title"/>
          </p:nvPr>
        </p:nvSpPr>
        <p:spPr>
          <a:xfrm>
            <a:off x="493222" y="-243017"/>
            <a:ext cx="10972800" cy="1474029"/>
          </a:xfrm>
        </p:spPr>
        <p:txBody>
          <a:bodyPr/>
          <a:lstStyle/>
          <a:p>
            <a:r>
              <a:rPr lang="en-US" dirty="0"/>
              <a:t>Cites</a:t>
            </a:r>
            <a:endParaRPr lang="en-US" sz="4000" dirty="0">
              <a:solidFill>
                <a:srgbClr val="11B387"/>
              </a:solidFill>
              <a:latin typeface="Arial Black"/>
            </a:endParaRPr>
          </a:p>
        </p:txBody>
      </p:sp>
      <p:sp>
        <p:nvSpPr>
          <p:cNvPr id="3" name="Content Placeholder 2">
            <a:extLst>
              <a:ext uri="{FF2B5EF4-FFF2-40B4-BE49-F238E27FC236}">
                <a16:creationId xmlns:a16="http://schemas.microsoft.com/office/drawing/2014/main" id="{4AB5BA60-5459-A6C9-EACE-708BA1FBD5FE}"/>
              </a:ext>
            </a:extLst>
          </p:cNvPr>
          <p:cNvSpPr>
            <a:spLocks noGrp="1"/>
          </p:cNvSpPr>
          <p:nvPr>
            <p:ph idx="1"/>
          </p:nvPr>
        </p:nvSpPr>
        <p:spPr>
          <a:xfrm>
            <a:off x="228497" y="1231012"/>
            <a:ext cx="8498408" cy="4351338"/>
          </a:xfrm>
        </p:spPr>
        <p:txBody>
          <a:bodyPr>
            <a:normAutofit lnSpcReduction="10000"/>
          </a:bodyPr>
          <a:lstStyle/>
          <a:p>
            <a:r>
              <a:rPr lang="en-US" sz="2800" dirty="0">
                <a:ea typeface="+mn-lt"/>
                <a:cs typeface="+mn-lt"/>
                <a:hlinkClick r:id="rId2"/>
              </a:rPr>
              <a:t>https://www.cnbc.com/2024/02/22/existing-home-sales-rose-3percent-in-january-2024.html#:~:text=Inventory%20of%20homes%20for%20sale,for%20the%20month%20of%20January.</a:t>
            </a:r>
          </a:p>
          <a:p>
            <a:r>
              <a:rPr lang="en-US" sz="2800" dirty="0">
                <a:ea typeface="+mn-lt"/>
                <a:cs typeface="+mn-lt"/>
                <a:hlinkClick r:id="rId3"/>
              </a:rPr>
              <a:t>https://fred.stlouisfed.org/series/MORTGAGE30US</a:t>
            </a:r>
          </a:p>
          <a:p>
            <a:r>
              <a:rPr lang="en-US" sz="2800" dirty="0">
                <a:ea typeface="+mn-lt"/>
                <a:cs typeface="+mn-lt"/>
                <a:hlinkClick r:id="rId4"/>
              </a:rPr>
              <a:t>https://www.washingtonpost.com/business/2024/04/25/gdp-2024-economy-growth/</a:t>
            </a:r>
            <a:endParaRPr lang="en-US" sz="2800" dirty="0">
              <a:ea typeface="+mn-lt"/>
              <a:cs typeface="+mn-lt"/>
            </a:endParaRPr>
          </a:p>
          <a:p>
            <a:r>
              <a:rPr lang="en-US" sz="2800" dirty="0">
                <a:ea typeface="+mn-lt"/>
                <a:cs typeface="+mn-lt"/>
                <a:hlinkClick r:id="rId5"/>
              </a:rPr>
              <a:t>https://www.wsj.com/economy/central-banking/us-gdp-economy-first-quarter-2024-1675df05</a:t>
            </a:r>
            <a:endParaRPr lang="en-US" sz="2800" dirty="0">
              <a:ea typeface="+mn-lt"/>
              <a:cs typeface="+mn-lt"/>
            </a:endParaRPr>
          </a:p>
          <a:p>
            <a:r>
              <a:rPr lang="en-US" sz="2800" dirty="0">
                <a:ea typeface="+mn-lt"/>
                <a:cs typeface="+mn-lt"/>
                <a:hlinkClick r:id="rId6"/>
              </a:rPr>
              <a:t>https://www.freddiemac.com/research/forecast/20240320-us-economy-remains-robust</a:t>
            </a:r>
            <a:endParaRPr lang="en-US" sz="2800" dirty="0">
              <a:ea typeface="+mn-lt"/>
              <a:cs typeface="+mn-lt"/>
            </a:endParaRPr>
          </a:p>
          <a:p>
            <a:endParaRPr lang="en-US" dirty="0"/>
          </a:p>
        </p:txBody>
      </p:sp>
    </p:spTree>
    <p:extLst>
      <p:ext uri="{BB962C8B-B14F-4D97-AF65-F5344CB8AC3E}">
        <p14:creationId xmlns:p14="http://schemas.microsoft.com/office/powerpoint/2010/main" val="15998488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249D-E06C-19B7-9BA5-0BA108A4DEBC}"/>
              </a:ext>
            </a:extLst>
          </p:cNvPr>
          <p:cNvSpPr>
            <a:spLocks noGrp="1"/>
          </p:cNvSpPr>
          <p:nvPr>
            <p:ph type="ctrTitle"/>
          </p:nvPr>
        </p:nvSpPr>
        <p:spPr>
          <a:xfrm>
            <a:off x="604484" y="1468313"/>
            <a:ext cx="10972030" cy="3913179"/>
          </a:xfrm>
        </p:spPr>
        <p:txBody>
          <a:bodyPr lIns="55449" tIns="27725" rIns="55449" bIns="27725" anchor="ctr">
            <a:normAutofit/>
          </a:bodyPr>
          <a:lstStyle/>
          <a:p>
            <a:pPr algn="ctr"/>
            <a:r>
              <a:rPr lang="en-US" sz="7000" b="1" cap="all">
                <a:solidFill>
                  <a:srgbClr val="FFFFFF"/>
                </a:solidFill>
                <a:latin typeface="+mj-lt"/>
              </a:rPr>
              <a:t>Current</a:t>
            </a:r>
            <a:br>
              <a:rPr lang="en-US" sz="7000" b="1" cap="all">
                <a:latin typeface="+mj-lt"/>
              </a:rPr>
            </a:br>
            <a:r>
              <a:rPr lang="en-US" sz="7000" b="1" cap="all">
                <a:solidFill>
                  <a:srgbClr val="FFFFFF"/>
                </a:solidFill>
                <a:latin typeface="+mj-lt"/>
              </a:rPr>
              <a:t>Events</a:t>
            </a:r>
          </a:p>
        </p:txBody>
      </p:sp>
    </p:spTree>
    <p:extLst>
      <p:ext uri="{BB962C8B-B14F-4D97-AF65-F5344CB8AC3E}">
        <p14:creationId xmlns:p14="http://schemas.microsoft.com/office/powerpoint/2010/main" val="39316834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E3E2ED-4743-234A-91AF-A0ADB4FE2316}"/>
              </a:ext>
            </a:extLst>
          </p:cNvPr>
          <p:cNvSpPr>
            <a:spLocks noGrp="1"/>
          </p:cNvSpPr>
          <p:nvPr>
            <p:ph type="subTitle" idx="1"/>
          </p:nvPr>
        </p:nvSpPr>
        <p:spPr>
          <a:xfrm>
            <a:off x="321056" y="1176838"/>
            <a:ext cx="11549888" cy="4504324"/>
          </a:xfrm>
        </p:spPr>
        <p:txBody>
          <a:bodyPr lIns="91434" tIns="45717" rIns="91434" bIns="45717" anchor="t">
            <a:noAutofit/>
          </a:bodyPr>
          <a:lstStyle/>
          <a:p>
            <a:pPr marL="342900" lvl="1" indent="-342900">
              <a:buFont typeface="Arial" panose="020B0604020202020204" pitchFamily="34" charset="0"/>
              <a:buChar char="•"/>
            </a:pPr>
            <a:r>
              <a:rPr lang="en-US" sz="1900" b="1">
                <a:latin typeface="+mn-lt"/>
              </a:rPr>
              <a:t>Legislative Developments:</a:t>
            </a:r>
            <a:endParaRPr lang="en-US">
              <a:latin typeface="+mn-lt"/>
            </a:endParaRPr>
          </a:p>
          <a:p>
            <a:pPr marL="685800" lvl="2" indent="-342900">
              <a:buFont typeface="Courier New" panose="02070309020205020404" pitchFamily="49" charset="0"/>
              <a:buChar char="o"/>
            </a:pPr>
            <a:r>
              <a:rPr lang="en-US" sz="1900">
                <a:latin typeface="+mn-lt"/>
              </a:rPr>
              <a:t>Cybersecurity Enhancement Act 2024: Mandates new compliance checks for all major tech corporations, potentially affecting over 30,000 businesses across sectors like technology and finance​​.</a:t>
            </a:r>
            <a:endParaRPr lang="en-US">
              <a:latin typeface="+mn-lt"/>
            </a:endParaRPr>
          </a:p>
          <a:p>
            <a:pPr marL="342900" lvl="1" indent="-342900">
              <a:buFont typeface="Arial" panose="020B0604020202020204" pitchFamily="34" charset="0"/>
              <a:buChar char="•"/>
            </a:pPr>
            <a:r>
              <a:rPr lang="en-US" sz="1900" b="1">
                <a:latin typeface="+mn-lt"/>
              </a:rPr>
              <a:t>Medicare Expansion Proposal:</a:t>
            </a:r>
          </a:p>
          <a:p>
            <a:pPr marL="685800" lvl="3" indent="-342900">
              <a:buFont typeface="Courier New" panose="02070309020205020404" pitchFamily="49" charset="0"/>
              <a:buChar char="o"/>
            </a:pPr>
            <a:r>
              <a:rPr lang="en-US" sz="1900">
                <a:latin typeface="+mn-lt"/>
              </a:rPr>
              <a:t>Proposed bill to lower Medicare eligibility to 60 years could extend benefits to an additional 23 million Americans, with estimated costs rising by $200 billion over ten years, raising significant budgetary concerns​​.</a:t>
            </a:r>
          </a:p>
          <a:p>
            <a:pPr marL="342900" lvl="1" indent="-342900">
              <a:buFont typeface="Arial" panose="020B0604020202020204" pitchFamily="34" charset="0"/>
              <a:buChar char="•"/>
            </a:pPr>
            <a:r>
              <a:rPr lang="en-US" sz="1900" b="1">
                <a:latin typeface="+mn-lt"/>
              </a:rPr>
              <a:t>Political Landscape:</a:t>
            </a:r>
          </a:p>
          <a:p>
            <a:pPr marL="685800" lvl="3" indent="-342900">
              <a:buFont typeface="Courier New" panose="02070309020205020404" pitchFamily="49" charset="0"/>
              <a:buChar char="o"/>
            </a:pPr>
            <a:r>
              <a:rPr lang="en-US" sz="1900">
                <a:latin typeface="+mn-lt"/>
              </a:rPr>
              <a:t>2024 Presidential Race Dynamics: Polls indicate a split preference with Democratic candidates averaging 45% in approval on healthcare reforms, whereas Republican candidates are capitalizing on economic recovery claims at a 40% approval rate</a:t>
            </a:r>
            <a:r>
              <a:rPr lang="en-US" sz="1900" b="1">
                <a:latin typeface="+mn-lt"/>
              </a:rPr>
              <a:t>​​.</a:t>
            </a:r>
          </a:p>
          <a:p>
            <a:pPr marL="342900" lvl="1" indent="-342900">
              <a:buFont typeface="Arial" panose="020B0604020202020204" pitchFamily="34" charset="0"/>
              <a:buChar char="•"/>
            </a:pPr>
            <a:r>
              <a:rPr lang="en-US" sz="1900" b="1">
                <a:latin typeface="+mn-lt"/>
              </a:rPr>
              <a:t>Key Figures and Movements:</a:t>
            </a:r>
          </a:p>
          <a:p>
            <a:pPr marL="685800" lvl="3" indent="-342900">
              <a:buFont typeface="Courier New" panose="02070309020205020404" pitchFamily="49" charset="0"/>
              <a:buChar char="o"/>
            </a:pPr>
            <a:r>
              <a:rPr lang="en-US" sz="1900">
                <a:latin typeface="+mn-lt"/>
              </a:rPr>
              <a:t>Emerging Leaders: Alexandria Ocasio-Cortez supports the Green New Deal aiming to reduce carbon emissions by 50% within the next decade, while Marco Rubio promotes tax incentives that could decrease small business taxes by up to 20%​​.</a:t>
            </a:r>
          </a:p>
        </p:txBody>
      </p:sp>
      <p:sp>
        <p:nvSpPr>
          <p:cNvPr id="9" name="Title 2">
            <a:extLst>
              <a:ext uri="{FF2B5EF4-FFF2-40B4-BE49-F238E27FC236}">
                <a16:creationId xmlns:a16="http://schemas.microsoft.com/office/drawing/2014/main" id="{4CDFC419-D10D-0EB5-1E18-0578D84FEA08}"/>
              </a:ext>
            </a:extLst>
          </p:cNvPr>
          <p:cNvSpPr>
            <a:spLocks noGrp="1"/>
          </p:cNvSpPr>
          <p:nvPr>
            <p:ph type="ctrTitle"/>
          </p:nvPr>
        </p:nvSpPr>
        <p:spPr>
          <a:xfrm>
            <a:off x="272817" y="419851"/>
            <a:ext cx="11187817" cy="655926"/>
          </a:xfrm>
        </p:spPr>
        <p:txBody>
          <a:bodyPr lIns="55449" tIns="27725" rIns="55449" bIns="27725" anchor="b">
            <a:noAutofit/>
          </a:bodyPr>
          <a:lstStyle/>
          <a:p>
            <a:r>
              <a:rPr lang="en-US" sz="4800" b="1" dirty="0">
                <a:solidFill>
                  <a:srgbClr val="01B385"/>
                </a:solidFill>
                <a:latin typeface="+mj-lt"/>
              </a:rPr>
              <a:t>Domestic Politics</a:t>
            </a:r>
          </a:p>
        </p:txBody>
      </p:sp>
    </p:spTree>
    <p:extLst>
      <p:ext uri="{BB962C8B-B14F-4D97-AF65-F5344CB8AC3E}">
        <p14:creationId xmlns:p14="http://schemas.microsoft.com/office/powerpoint/2010/main" val="27336291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E3E2ED-4743-234A-91AF-A0ADB4FE2316}"/>
              </a:ext>
            </a:extLst>
          </p:cNvPr>
          <p:cNvSpPr>
            <a:spLocks noGrp="1"/>
          </p:cNvSpPr>
          <p:nvPr>
            <p:ph type="subTitle" idx="1"/>
          </p:nvPr>
        </p:nvSpPr>
        <p:spPr>
          <a:xfrm>
            <a:off x="547254" y="1298419"/>
            <a:ext cx="11097491" cy="4261162"/>
          </a:xfrm>
        </p:spPr>
        <p:txBody>
          <a:bodyPr lIns="91434" tIns="45717" rIns="91434" bIns="45717" anchor="t">
            <a:normAutofit fontScale="92500" lnSpcReduction="20000"/>
          </a:bodyPr>
          <a:lstStyle/>
          <a:p>
            <a:pPr lvl="1" indent="0" algn="l"/>
            <a:r>
              <a:rPr lang="en-US" sz="1800" b="1">
                <a:latin typeface="+mn-lt"/>
              </a:rPr>
              <a:t>Trade Agreements and Economic Sanctions:</a:t>
            </a:r>
            <a:endParaRPr lang="en-US" sz="1800">
              <a:latin typeface="+mn-lt"/>
            </a:endParaRPr>
          </a:p>
          <a:p>
            <a:pPr marL="742950" lvl="6" indent="-285750">
              <a:buFont typeface="Arial" panose="020B0604020202020204" pitchFamily="34" charset="0"/>
              <a:buChar char="•"/>
            </a:pPr>
            <a:r>
              <a:rPr lang="en-US" sz="1800" b="1">
                <a:latin typeface="+mn-lt"/>
              </a:rPr>
              <a:t>U.S.-China Trade Talks:</a:t>
            </a:r>
            <a:r>
              <a:rPr lang="en-US" sz="1800">
                <a:latin typeface="+mn-lt"/>
              </a:rPr>
              <a:t> Efforts to reduce tariffs from 25% to 15% could potentially boost U.S. exports by $50 billion annually, enhancing sectors like agriculture and manufacturing and positively impacting the U.S. GDP by approximately 0.5%​​.</a:t>
            </a:r>
          </a:p>
          <a:p>
            <a:pPr marL="742950" lvl="1" indent="-285750">
              <a:buFont typeface="Arial" panose="020B0604020202020204" pitchFamily="34" charset="0"/>
              <a:buChar char="•"/>
            </a:pPr>
            <a:r>
              <a:rPr lang="en-US" sz="1819" b="1">
                <a:latin typeface="+mn-lt"/>
              </a:rPr>
              <a:t>Sanctions on Iran:</a:t>
            </a:r>
            <a:r>
              <a:rPr lang="en-US" sz="1819">
                <a:latin typeface="+mn-lt"/>
              </a:rPr>
              <a:t> Aimed at curbing Iran's nuclear ambitions by significantly cutting its oil exports, these sanctions could increase global oil prices by up to $10 per barrel, affecting global energy costs and economic stability​​.</a:t>
            </a:r>
          </a:p>
          <a:p>
            <a:pPr lvl="1" indent="0" algn="l"/>
            <a:r>
              <a:rPr lang="en-US" sz="1800" b="1">
                <a:latin typeface="+mn-lt"/>
              </a:rPr>
              <a:t>Global Conflicts and Alliances:</a:t>
            </a:r>
          </a:p>
          <a:p>
            <a:pPr marL="742950" lvl="1" indent="-285750">
              <a:buFont typeface="Arial" panose="020B0604020202020204" pitchFamily="34" charset="0"/>
              <a:buChar char="•"/>
            </a:pPr>
            <a:r>
              <a:rPr lang="en-US" sz="1819" b="1">
                <a:latin typeface="+mn-lt"/>
              </a:rPr>
              <a:t>Support for Ukraine: </a:t>
            </a:r>
            <a:r>
              <a:rPr lang="en-US" sz="1819">
                <a:latin typeface="+mn-lt"/>
              </a:rPr>
              <a:t>The U.S. has allocated $1.2 billion in military aid to strengthen Ukraine’s defenses against Russian aggression, playing a key role in NATO's Eastern European strategies​​.</a:t>
            </a:r>
          </a:p>
          <a:p>
            <a:pPr marL="742950" lvl="1" indent="-285750">
              <a:buFont typeface="Arial" panose="020B0604020202020204" pitchFamily="34" charset="0"/>
              <a:buChar char="•"/>
            </a:pPr>
            <a:r>
              <a:rPr lang="en-US" sz="1819" b="1">
                <a:latin typeface="+mn-lt"/>
              </a:rPr>
              <a:t>Middle East Initiatives: </a:t>
            </a:r>
            <a:r>
              <a:rPr lang="en-US" sz="1819">
                <a:latin typeface="+mn-lt"/>
              </a:rPr>
              <a:t>The U.S. is actively involved in peace talks in Syria and has committed $500 million in humanitarian aid to help stabilize the region and support displaced populations​​.</a:t>
            </a:r>
          </a:p>
          <a:p>
            <a:pPr lvl="1" indent="0" algn="l"/>
            <a:r>
              <a:rPr lang="en-US" sz="1800" b="1">
                <a:latin typeface="+mn-lt"/>
              </a:rPr>
              <a:t>Impact of Global Events on U.S. Politics:</a:t>
            </a:r>
          </a:p>
          <a:p>
            <a:pPr marL="742950" lvl="1" indent="-285750">
              <a:buFont typeface="Arial" panose="020B0604020202020204" pitchFamily="34" charset="0"/>
              <a:buChar char="•"/>
            </a:pPr>
            <a:r>
              <a:rPr lang="en-US" sz="1819" b="1">
                <a:latin typeface="+mn-lt"/>
              </a:rPr>
              <a:t>COVID-19 Global Response: </a:t>
            </a:r>
            <a:r>
              <a:rPr lang="en-US" sz="1819">
                <a:latin typeface="+mn-lt"/>
              </a:rPr>
              <a:t>Through COVAX, the U.S. has invested over $4 billion to support worldwide vaccine distribution, aiming to enhance global public health and solidify its leadership in international health policy​​.</a:t>
            </a:r>
          </a:p>
          <a:p>
            <a:pPr marL="742950" lvl="1" indent="-285750">
              <a:buFont typeface="Arial" panose="020B0604020202020204" pitchFamily="34" charset="0"/>
              <a:buChar char="•"/>
            </a:pPr>
            <a:r>
              <a:rPr lang="en-US" sz="1819" b="1">
                <a:latin typeface="+mn-lt"/>
              </a:rPr>
              <a:t>Climate Change Actions: </a:t>
            </a:r>
            <a:r>
              <a:rPr lang="en-US" sz="1819">
                <a:latin typeface="+mn-lt"/>
              </a:rPr>
              <a:t>Rejoining the Paris Agreement, the U.S. plans to cut carbon emissions by 30% by 2030, influencing domestic energy and industrial policies and fostering the growth of renewable energy sectors​​.</a:t>
            </a:r>
          </a:p>
        </p:txBody>
      </p:sp>
      <p:sp>
        <p:nvSpPr>
          <p:cNvPr id="9" name="Title 2">
            <a:extLst>
              <a:ext uri="{FF2B5EF4-FFF2-40B4-BE49-F238E27FC236}">
                <a16:creationId xmlns:a16="http://schemas.microsoft.com/office/drawing/2014/main" id="{4CDFC419-D10D-0EB5-1E18-0578D84FEA08}"/>
              </a:ext>
            </a:extLst>
          </p:cNvPr>
          <p:cNvSpPr>
            <a:spLocks noGrp="1"/>
          </p:cNvSpPr>
          <p:nvPr>
            <p:ph type="ctrTitle"/>
          </p:nvPr>
        </p:nvSpPr>
        <p:spPr>
          <a:xfrm>
            <a:off x="367224" y="358371"/>
            <a:ext cx="10972030" cy="655926"/>
          </a:xfrm>
        </p:spPr>
        <p:txBody>
          <a:bodyPr lIns="55449" tIns="27725" rIns="55449" bIns="27725" anchor="b">
            <a:normAutofit/>
          </a:bodyPr>
          <a:lstStyle/>
          <a:p>
            <a:r>
              <a:rPr lang="en-US" sz="4000" b="1">
                <a:latin typeface="+mj-lt"/>
              </a:rPr>
              <a:t>International Politics</a:t>
            </a:r>
          </a:p>
        </p:txBody>
      </p:sp>
    </p:spTree>
    <p:extLst>
      <p:ext uri="{BB962C8B-B14F-4D97-AF65-F5344CB8AC3E}">
        <p14:creationId xmlns:p14="http://schemas.microsoft.com/office/powerpoint/2010/main" val="28634314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B6D775-025F-0AE8-42DD-716AF036DF29}"/>
              </a:ext>
            </a:extLst>
          </p:cNvPr>
          <p:cNvPicPr>
            <a:picLocks noChangeAspect="1"/>
          </p:cNvPicPr>
          <p:nvPr/>
        </p:nvPicPr>
        <p:blipFill>
          <a:blip r:embed="rId2"/>
          <a:stretch>
            <a:fillRect/>
          </a:stretch>
        </p:blipFill>
        <p:spPr>
          <a:xfrm>
            <a:off x="5770454" y="871665"/>
            <a:ext cx="6171767" cy="4567107"/>
          </a:xfrm>
          <a:prstGeom prst="rect">
            <a:avLst/>
          </a:prstGeom>
          <a:noFill/>
          <a:ln>
            <a:solidFill>
              <a:schemeClr val="tx1"/>
            </a:solidFill>
          </a:ln>
          <a:effectLst>
            <a:outerShdw blurRad="50800" dist="38100" dir="2700000" algn="tl" rotWithShape="0">
              <a:prstClr val="black">
                <a:alpha val="40000"/>
              </a:prstClr>
            </a:outerShdw>
          </a:effectLst>
        </p:spPr>
      </p:pic>
      <p:sp>
        <p:nvSpPr>
          <p:cNvPr id="2" name="Subtitle 1">
            <a:extLst>
              <a:ext uri="{FF2B5EF4-FFF2-40B4-BE49-F238E27FC236}">
                <a16:creationId xmlns:a16="http://schemas.microsoft.com/office/drawing/2014/main" id="{A616FAAF-6BA1-900C-CED9-61C6A6F28699}"/>
              </a:ext>
            </a:extLst>
          </p:cNvPr>
          <p:cNvSpPr>
            <a:spLocks noGrp="1"/>
          </p:cNvSpPr>
          <p:nvPr>
            <p:ph type="body" sz="half" idx="2"/>
          </p:nvPr>
        </p:nvSpPr>
        <p:spPr>
          <a:xfrm>
            <a:off x="243036" y="870906"/>
            <a:ext cx="5310596" cy="4583463"/>
          </a:xfrm>
        </p:spPr>
        <p:txBody>
          <a:bodyPr lIns="55449" tIns="27725" rIns="55449" bIns="27725" anchor="t">
            <a:noAutofit/>
          </a:bodyPr>
          <a:lstStyle/>
          <a:p>
            <a:pPr>
              <a:lnSpc>
                <a:spcPct val="90000"/>
              </a:lnSpc>
              <a:spcAft>
                <a:spcPts val="364"/>
              </a:spcAft>
            </a:pPr>
            <a:r>
              <a:rPr lang="en-US" sz="1700" b="1" dirty="0">
                <a:latin typeface="Helvetica"/>
              </a:rPr>
              <a:t>Current Market Dynamics:</a:t>
            </a:r>
          </a:p>
          <a:p>
            <a:pPr marL="346075" indent="-346075">
              <a:lnSpc>
                <a:spcPct val="90000"/>
              </a:lnSpc>
              <a:spcAft>
                <a:spcPts val="364"/>
              </a:spcAft>
              <a:buFont typeface="Arial"/>
              <a:buChar char="•"/>
            </a:pPr>
            <a:r>
              <a:rPr lang="en-US" sz="1700" dirty="0">
                <a:latin typeface="Helvetica"/>
              </a:rPr>
              <a:t>Price Fluctuations: In major cities, home prices have risen by an average of 12% over the past year, with places like San Francisco seeing increases of up to 18%​​.</a:t>
            </a:r>
          </a:p>
          <a:p>
            <a:pPr>
              <a:lnSpc>
                <a:spcPct val="90000"/>
              </a:lnSpc>
              <a:spcAft>
                <a:spcPts val="364"/>
              </a:spcAft>
            </a:pPr>
            <a:r>
              <a:rPr lang="en-US" sz="1700" b="1" dirty="0">
                <a:latin typeface="Helvetica"/>
              </a:rPr>
              <a:t>Mortgage Trends: </a:t>
            </a:r>
          </a:p>
          <a:p>
            <a:pPr marL="276860" indent="-276860">
              <a:lnSpc>
                <a:spcPct val="90000"/>
              </a:lnSpc>
              <a:spcAft>
                <a:spcPts val="364"/>
              </a:spcAft>
              <a:buFont typeface="Arial" panose="020B0604020202020204" pitchFamily="34" charset="0"/>
              <a:buChar char="•"/>
            </a:pPr>
            <a:r>
              <a:rPr lang="en-US" sz="1700" dirty="0">
                <a:latin typeface="Helvetica"/>
              </a:rPr>
              <a:t>Current average 30-year mortgage rates stand at approximately 4.5%, a significant rise from 3.75% last year, affecting buyer affordability and market dynamics.</a:t>
            </a:r>
          </a:p>
          <a:p>
            <a:pPr>
              <a:lnSpc>
                <a:spcPct val="90000"/>
              </a:lnSpc>
              <a:spcAft>
                <a:spcPts val="364"/>
              </a:spcAft>
            </a:pPr>
            <a:r>
              <a:rPr lang="en-US" sz="1700" b="1" dirty="0">
                <a:latin typeface="Helvetica"/>
              </a:rPr>
              <a:t>Government and Economic Influences:</a:t>
            </a:r>
          </a:p>
          <a:p>
            <a:pPr marL="346075" indent="-346075">
              <a:lnSpc>
                <a:spcPct val="90000"/>
              </a:lnSpc>
              <a:spcAft>
                <a:spcPts val="364"/>
              </a:spcAft>
              <a:buFont typeface="Arial"/>
              <a:buChar char="•"/>
            </a:pPr>
            <a:r>
              <a:rPr lang="en-US" sz="1700" dirty="0">
                <a:latin typeface="Helvetica"/>
              </a:rPr>
              <a:t>Affordable Housing Act Incentives: This proposed legislation includes up to $15 billion in new housing credits aimed at stimulating construction, which could increase housing starts by 10-15% over the next two years​​.</a:t>
            </a:r>
          </a:p>
        </p:txBody>
      </p:sp>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112403" y="-160877"/>
            <a:ext cx="6198211" cy="938945"/>
          </a:xfrm>
        </p:spPr>
        <p:txBody>
          <a:bodyPr lIns="55449" tIns="27725" rIns="55449" bIns="27725" anchor="b">
            <a:normAutofit/>
          </a:bodyPr>
          <a:lstStyle/>
          <a:p>
            <a:r>
              <a:rPr lang="en-US">
                <a:latin typeface="+mj-ea"/>
                <a:ea typeface="+mj-ea"/>
              </a:rPr>
              <a:t>Housing Market</a:t>
            </a:r>
          </a:p>
        </p:txBody>
      </p:sp>
    </p:spTree>
    <p:extLst>
      <p:ext uri="{BB962C8B-B14F-4D97-AF65-F5344CB8AC3E}">
        <p14:creationId xmlns:p14="http://schemas.microsoft.com/office/powerpoint/2010/main" val="280038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E3E2ED-4743-234A-91AF-A0ADB4FE2316}"/>
              </a:ext>
            </a:extLst>
          </p:cNvPr>
          <p:cNvSpPr>
            <a:spLocks noGrp="1"/>
          </p:cNvSpPr>
          <p:nvPr>
            <p:ph type="subTitle" idx="1"/>
          </p:nvPr>
        </p:nvSpPr>
        <p:spPr>
          <a:xfrm>
            <a:off x="272817" y="980580"/>
            <a:ext cx="6704670" cy="4347586"/>
          </a:xfrm>
        </p:spPr>
        <p:txBody>
          <a:bodyPr lIns="91434" tIns="45717" rIns="91434" bIns="45717" anchor="t">
            <a:noAutofit/>
          </a:bodyPr>
          <a:lstStyle/>
          <a:p>
            <a:r>
              <a:rPr lang="en-US" sz="1400" b="1">
                <a:latin typeface="Helvetica"/>
              </a:rPr>
              <a:t>Consumer Spending Trends: </a:t>
            </a:r>
          </a:p>
          <a:p>
            <a:pPr marL="285750" indent="-285750">
              <a:buSzPts val="1200"/>
              <a:buFont typeface="Arial"/>
              <a:buChar char="•"/>
            </a:pPr>
            <a:r>
              <a:rPr lang="en-US" sz="1400">
                <a:latin typeface="Helvetica"/>
              </a:rPr>
              <a:t>Jungle Scout’s Consumer Trends Report for Q1 2024 indicates that cost is the most significant factor driving purchase decisions on Amazon, with more than 70% of consumers looking for products with the lowest price due to persistent concerns about inflation. </a:t>
            </a:r>
          </a:p>
          <a:p>
            <a:pPr marL="285750" indent="-285750">
              <a:buSzPts val="1200"/>
              <a:buFont typeface="Arial"/>
              <a:buChar char="•"/>
            </a:pPr>
            <a:r>
              <a:rPr lang="en-US" sz="1400">
                <a:latin typeface="Helvetica"/>
              </a:rPr>
              <a:t>The report also highlights the increasing influence of TikTok on ecommerce, with one in three shoppers browsing TikTok Shop at least once a week.</a:t>
            </a:r>
          </a:p>
          <a:p>
            <a:pPr marL="276860"/>
            <a:r>
              <a:rPr lang="en-US" sz="1400">
                <a:solidFill>
                  <a:srgbClr val="111111"/>
                </a:solidFill>
                <a:latin typeface="Helvetica"/>
                <a:ea typeface="Times New Roman" panose="02020603050405020304" pitchFamily="18" charset="0"/>
              </a:rPr>
              <a:t>  </a:t>
            </a:r>
            <a:endParaRPr lang="en-US" sz="1400">
              <a:latin typeface="Helvetica"/>
              <a:ea typeface="Times New Roman" panose="02020603050405020304" pitchFamily="18" charset="0"/>
            </a:endParaRPr>
          </a:p>
          <a:p>
            <a:r>
              <a:rPr lang="en-US" sz="1400" b="1">
                <a:latin typeface="Helvetica"/>
              </a:rPr>
              <a:t>Spending Projections: </a:t>
            </a:r>
          </a:p>
          <a:p>
            <a:pPr marL="207645" indent="-207645">
              <a:buSzPts val="1200"/>
              <a:buFont typeface="Arial" pitchFamily="2" charset="2"/>
              <a:buChar char="•"/>
            </a:pPr>
            <a:r>
              <a:rPr lang="en-US" sz="1400">
                <a:latin typeface="Helvetica"/>
              </a:rPr>
              <a:t>Fitch has revised its annual real consumer spending forecast for 2024 upward to 1.3%, reflecting the ongoing willingness and ability of consumers to draw down buffers of excess savings.</a:t>
            </a:r>
          </a:p>
          <a:p>
            <a:pPr marL="138430"/>
            <a:endParaRPr lang="en-US" sz="1400">
              <a:latin typeface="Helvetica"/>
            </a:endParaRPr>
          </a:p>
          <a:p>
            <a:r>
              <a:rPr lang="en-US" sz="1400" b="1">
                <a:latin typeface="Helvetica"/>
              </a:rPr>
              <a:t>Consumer Behavior: </a:t>
            </a:r>
          </a:p>
          <a:p>
            <a:pPr marL="207645" indent="-207645">
              <a:buSzPts val="1200"/>
              <a:buFont typeface="Arial" pitchFamily="2" charset="2"/>
              <a:buChar char="•"/>
            </a:pPr>
            <a:r>
              <a:rPr lang="en-US" sz="1400">
                <a:latin typeface="Helvetica"/>
              </a:rPr>
              <a:t>The Bank of America Winter Spending Survey suggests that consumers are planning to pull back a bit in 2024, potentially trimming their spending on meals out and other 'experiences.’</a:t>
            </a:r>
          </a:p>
          <a:p>
            <a:pPr marL="276860"/>
            <a:endParaRPr lang="en-US" sz="1400">
              <a:latin typeface="Helvetica"/>
              <a:ea typeface="Times New Roman" panose="02020603050405020304" pitchFamily="18" charset="0"/>
            </a:endParaRPr>
          </a:p>
          <a:p>
            <a:r>
              <a:rPr lang="en-US" sz="1400" b="1">
                <a:latin typeface="Helvetica"/>
              </a:rPr>
              <a:t>Influence of Technology: </a:t>
            </a:r>
          </a:p>
          <a:p>
            <a:pPr marL="207645" indent="-207645">
              <a:buSzPts val="1200"/>
              <a:buFont typeface="Arial" pitchFamily="2" charset="2"/>
              <a:buChar char="•"/>
            </a:pPr>
            <a:r>
              <a:rPr lang="en-US" sz="1400">
                <a:latin typeface="Helvetica"/>
              </a:rPr>
              <a:t>Augmented reality and artificial intelligence are changing the way people shop. On Amazon, the use of the “View in Your Room” tool has led one in three shoppers to make a purchase they would otherwise only make in person.</a:t>
            </a:r>
          </a:p>
        </p:txBody>
      </p:sp>
      <p:sp>
        <p:nvSpPr>
          <p:cNvPr id="9" name="Title 2">
            <a:extLst>
              <a:ext uri="{FF2B5EF4-FFF2-40B4-BE49-F238E27FC236}">
                <a16:creationId xmlns:a16="http://schemas.microsoft.com/office/drawing/2014/main" id="{4CDFC419-D10D-0EB5-1E18-0578D84FEA08}"/>
              </a:ext>
            </a:extLst>
          </p:cNvPr>
          <p:cNvSpPr>
            <a:spLocks noGrp="1"/>
          </p:cNvSpPr>
          <p:nvPr>
            <p:ph type="ctrTitle"/>
          </p:nvPr>
        </p:nvSpPr>
        <p:spPr>
          <a:xfrm>
            <a:off x="272817" y="324654"/>
            <a:ext cx="10972030" cy="655926"/>
          </a:xfrm>
        </p:spPr>
        <p:txBody>
          <a:bodyPr lIns="55449" tIns="27725" rIns="55449" bIns="27725" anchor="b">
            <a:normAutofit/>
          </a:bodyPr>
          <a:lstStyle/>
          <a:p>
            <a:r>
              <a:rPr lang="en-US" sz="4000" b="1">
                <a:latin typeface="+mj-lt"/>
              </a:rPr>
              <a:t>Consumer Spending</a:t>
            </a:r>
          </a:p>
        </p:txBody>
      </p:sp>
      <p:pic>
        <p:nvPicPr>
          <p:cNvPr id="5" name="Picture 4" descr="A graph with orange lines and numbers&#10;&#10;Description automatically generated">
            <a:extLst>
              <a:ext uri="{FF2B5EF4-FFF2-40B4-BE49-F238E27FC236}">
                <a16:creationId xmlns:a16="http://schemas.microsoft.com/office/drawing/2014/main" id="{0CD32FE8-7BFA-75BD-16DC-F8AA5925E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641" y="980580"/>
            <a:ext cx="4459048" cy="461307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04532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E3E2ED-4743-234A-91AF-A0ADB4FE2316}"/>
              </a:ext>
            </a:extLst>
          </p:cNvPr>
          <p:cNvSpPr>
            <a:spLocks noGrp="1"/>
          </p:cNvSpPr>
          <p:nvPr>
            <p:ph type="subTitle" idx="1"/>
          </p:nvPr>
        </p:nvSpPr>
        <p:spPr>
          <a:xfrm>
            <a:off x="299790" y="889833"/>
            <a:ext cx="6326379" cy="4571212"/>
          </a:xfrm>
        </p:spPr>
        <p:txBody>
          <a:bodyPr lIns="91434" tIns="45717" rIns="91434" bIns="45717" anchor="t">
            <a:noAutofit/>
          </a:bodyPr>
          <a:lstStyle/>
          <a:p>
            <a:r>
              <a:rPr lang="en-US" sz="1300" b="1">
                <a:latin typeface="+mn-lt"/>
              </a:rPr>
              <a:t>Job Growth: </a:t>
            </a:r>
          </a:p>
          <a:p>
            <a:pPr marL="207645" indent="-207645">
              <a:buSzPts val="1200"/>
              <a:buFont typeface="Arial" pitchFamily="2" charset="2"/>
              <a:buChar char="•"/>
            </a:pPr>
            <a:r>
              <a:rPr lang="en-US" sz="1300">
                <a:latin typeface="+mn-lt"/>
              </a:rPr>
              <a:t>The U.S. economy added 303,000 jobs in March 2024, marking an acceleration in the pace of hiring. </a:t>
            </a:r>
          </a:p>
          <a:p>
            <a:pPr marL="207645" indent="-207645">
              <a:buSzPts val="1200"/>
              <a:buFont typeface="Arial" pitchFamily="2" charset="2"/>
              <a:buChar char="•"/>
            </a:pPr>
            <a:r>
              <a:rPr lang="en-US" sz="1300">
                <a:latin typeface="+mn-lt"/>
              </a:rPr>
              <a:t>The three-month average employment gain reached a 12-month high of 276,000 jobs.</a:t>
            </a:r>
          </a:p>
          <a:p>
            <a:pPr>
              <a:buSzPts val="1200"/>
            </a:pPr>
            <a:endParaRPr lang="en-US" sz="1300">
              <a:latin typeface="+mn-lt"/>
            </a:endParaRPr>
          </a:p>
          <a:p>
            <a:r>
              <a:rPr lang="en-US" sz="1300" b="1">
                <a:latin typeface="+mn-lt"/>
              </a:rPr>
              <a:t>Unemployment Rate:</a:t>
            </a:r>
          </a:p>
          <a:p>
            <a:pPr marL="207645" indent="-207645">
              <a:buSzPts val="1200"/>
              <a:buFont typeface="Arial" pitchFamily="2" charset="2"/>
              <a:buChar char="•"/>
            </a:pPr>
            <a:r>
              <a:rPr lang="en-US" sz="1300">
                <a:latin typeface="+mn-lt"/>
              </a:rPr>
              <a:t>The overall unemployment rate fell back to 3.8% in March from 3.9% the prior month. However, some forecasts suggest that the unemployment rate could drift higher in 2024 while remaining low in historical context. </a:t>
            </a:r>
          </a:p>
          <a:p>
            <a:pPr marL="207645" indent="-207645">
              <a:buSzPts val="1200"/>
              <a:buFont typeface="Arial" pitchFamily="2" charset="2"/>
              <a:buChar char="•"/>
            </a:pPr>
            <a:r>
              <a:rPr lang="en-US" sz="1300">
                <a:latin typeface="+mn-lt"/>
              </a:rPr>
              <a:t>On a calendar-year basis, the unemployment rate is expected to edge up from 3.7 percent in 2024 Q1 to 4.0 percent in 2025 Q1.</a:t>
            </a:r>
          </a:p>
          <a:p>
            <a:pPr marL="276860"/>
            <a:endParaRPr lang="en-US" sz="1300">
              <a:latin typeface="+mn-lt"/>
              <a:ea typeface="Aptos" panose="020B0004020202020204" pitchFamily="34" charset="0"/>
              <a:cs typeface="Times New Roman" panose="02020603050405020304" pitchFamily="18" charset="0"/>
            </a:endParaRPr>
          </a:p>
          <a:p>
            <a:r>
              <a:rPr lang="en-US" sz="1300" b="1">
                <a:latin typeface="+mn-lt"/>
              </a:rPr>
              <a:t>Industry Breakdown:</a:t>
            </a:r>
          </a:p>
          <a:p>
            <a:pPr marL="207645" indent="-207645">
              <a:buSzPts val="1200"/>
              <a:buFont typeface="Arial" pitchFamily="2" charset="2"/>
              <a:buChar char="•"/>
            </a:pPr>
            <a:r>
              <a:rPr lang="en-US" sz="1300">
                <a:latin typeface="+mn-lt"/>
              </a:rPr>
              <a:t>Employment gains in health and private education, government, and leisure and hospitality contributed to 208,000 of the total job gains. </a:t>
            </a:r>
          </a:p>
          <a:p>
            <a:pPr marL="207645" indent="-207645">
              <a:buSzPts val="1200"/>
              <a:buFont typeface="Arial" pitchFamily="2" charset="2"/>
              <a:buChar char="•"/>
            </a:pPr>
            <a:r>
              <a:rPr lang="en-US" sz="1300">
                <a:latin typeface="+mn-lt"/>
              </a:rPr>
              <a:t>Jobs in manufacturing were unchanged, while jobs in mining and logging increased by 3,000.</a:t>
            </a:r>
          </a:p>
          <a:p>
            <a:pPr marL="276860"/>
            <a:endParaRPr lang="en-US" sz="1300">
              <a:latin typeface="+mn-lt"/>
              <a:ea typeface="Aptos" panose="020B0004020202020204" pitchFamily="34" charset="0"/>
              <a:cs typeface="Times New Roman" panose="02020603050405020304" pitchFamily="18" charset="0"/>
            </a:endParaRPr>
          </a:p>
          <a:p>
            <a:r>
              <a:rPr lang="en-US" sz="1300" b="1">
                <a:latin typeface="+mn-lt"/>
              </a:rPr>
              <a:t>Labor Market Resilience: </a:t>
            </a:r>
          </a:p>
          <a:p>
            <a:pPr marL="207645" indent="-207645">
              <a:buFont typeface="Arial" pitchFamily="2" charset="2"/>
              <a:buChar char="•"/>
            </a:pPr>
            <a:r>
              <a:rPr lang="en-US" sz="1300">
                <a:latin typeface="+mn-lt"/>
              </a:rPr>
              <a:t>Despite high interest rates and slowing economic indicators, the labor market remains resilient. </a:t>
            </a:r>
          </a:p>
          <a:p>
            <a:pPr marL="207645" indent="-207645">
              <a:buFont typeface="Arial" pitchFamily="2" charset="2"/>
              <a:buChar char="•"/>
            </a:pPr>
            <a:r>
              <a:rPr lang="en-US" sz="1300">
                <a:latin typeface="+mn-lt"/>
              </a:rPr>
              <a:t>Momentum in the job market is starting to wane with slowing payroll growth and modestly rising unemployment.</a:t>
            </a:r>
          </a:p>
          <a:p>
            <a:pPr>
              <a:lnSpc>
                <a:spcPct val="90000"/>
              </a:lnSpc>
              <a:spcAft>
                <a:spcPts val="364"/>
              </a:spcAft>
            </a:pPr>
            <a:endParaRPr lang="en-US" sz="1300">
              <a:latin typeface="+mn-lt"/>
            </a:endParaRPr>
          </a:p>
          <a:p>
            <a:pPr marL="346075" indent="-346075">
              <a:lnSpc>
                <a:spcPct val="90000"/>
              </a:lnSpc>
              <a:spcAft>
                <a:spcPts val="364"/>
              </a:spcAft>
              <a:buFont typeface="Arial"/>
              <a:buChar char="•"/>
            </a:pPr>
            <a:endParaRPr lang="en-US" sz="1300">
              <a:latin typeface="+mn-lt"/>
            </a:endParaRPr>
          </a:p>
        </p:txBody>
      </p:sp>
      <p:sp>
        <p:nvSpPr>
          <p:cNvPr id="9" name="Title 2">
            <a:extLst>
              <a:ext uri="{FF2B5EF4-FFF2-40B4-BE49-F238E27FC236}">
                <a16:creationId xmlns:a16="http://schemas.microsoft.com/office/drawing/2014/main" id="{4CDFC419-D10D-0EB5-1E18-0578D84FEA08}"/>
              </a:ext>
            </a:extLst>
          </p:cNvPr>
          <p:cNvSpPr>
            <a:spLocks noGrp="1"/>
          </p:cNvSpPr>
          <p:nvPr>
            <p:ph type="ctrTitle"/>
          </p:nvPr>
        </p:nvSpPr>
        <p:spPr>
          <a:xfrm>
            <a:off x="299790" y="236990"/>
            <a:ext cx="10972030" cy="655926"/>
          </a:xfrm>
        </p:spPr>
        <p:txBody>
          <a:bodyPr lIns="55449" tIns="27725" rIns="55449" bIns="27725" anchor="b">
            <a:normAutofit/>
          </a:bodyPr>
          <a:lstStyle/>
          <a:p>
            <a:r>
              <a:rPr lang="en-US" sz="4000" b="1">
                <a:latin typeface="Arial Narrow"/>
              </a:rPr>
              <a:t>Employment</a:t>
            </a:r>
          </a:p>
        </p:txBody>
      </p:sp>
      <p:pic>
        <p:nvPicPr>
          <p:cNvPr id="4" name="Picture 3" descr="A graph of jobs and net change&#10;&#10;Description automatically generated with medium confidence">
            <a:extLst>
              <a:ext uri="{FF2B5EF4-FFF2-40B4-BE49-F238E27FC236}">
                <a16:creationId xmlns:a16="http://schemas.microsoft.com/office/drawing/2014/main" id="{8DFFACE0-0659-1600-7671-E7F60F478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326" y="914768"/>
            <a:ext cx="5036372" cy="454627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072769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249D-E06C-19B7-9BA5-0BA108A4DEBC}"/>
              </a:ext>
            </a:extLst>
          </p:cNvPr>
          <p:cNvSpPr>
            <a:spLocks noGrp="1"/>
          </p:cNvSpPr>
          <p:nvPr>
            <p:ph type="ctrTitle"/>
          </p:nvPr>
        </p:nvSpPr>
        <p:spPr>
          <a:xfrm>
            <a:off x="609985" y="1472410"/>
            <a:ext cx="10972030" cy="3913179"/>
          </a:xfrm>
        </p:spPr>
        <p:txBody>
          <a:bodyPr lIns="55449" tIns="27725" rIns="55449" bIns="27725" anchor="ctr">
            <a:normAutofit/>
          </a:bodyPr>
          <a:lstStyle/>
          <a:p>
            <a:pPr algn="ctr"/>
            <a:r>
              <a:rPr lang="en-US" sz="7000" b="1">
                <a:solidFill>
                  <a:schemeClr val="bg1"/>
                </a:solidFill>
                <a:latin typeface="+mj-lt"/>
              </a:rPr>
              <a:t>SECTOR OVERVIEW</a:t>
            </a:r>
          </a:p>
        </p:txBody>
      </p:sp>
    </p:spTree>
    <p:extLst>
      <p:ext uri="{BB962C8B-B14F-4D97-AF65-F5344CB8AC3E}">
        <p14:creationId xmlns:p14="http://schemas.microsoft.com/office/powerpoint/2010/main" val="10804482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972E7-836F-0682-0E24-FBBDC82FC90F}"/>
              </a:ext>
            </a:extLst>
          </p:cNvPr>
          <p:cNvSpPr>
            <a:spLocks noGrp="1"/>
          </p:cNvSpPr>
          <p:nvPr>
            <p:ph idx="1"/>
          </p:nvPr>
        </p:nvSpPr>
        <p:spPr>
          <a:xfrm>
            <a:off x="6938982" y="518439"/>
            <a:ext cx="4856187" cy="5148274"/>
          </a:xfrm>
          <a:ln>
            <a:solidFill>
              <a:schemeClr val="tx1"/>
            </a:solidFill>
          </a:ln>
        </p:spPr>
        <p:txBody>
          <a:bodyPr>
            <a:noAutofit/>
          </a:bodyPr>
          <a:lstStyle/>
          <a:p>
            <a:pPr marL="285750" indent="-285750">
              <a:buFont typeface="Arial" panose="020B0604020202020204" pitchFamily="34" charset="0"/>
              <a:buChar char="•"/>
            </a:pPr>
            <a:r>
              <a:rPr lang="en-US" sz="1600">
                <a:latin typeface="+mn-lt"/>
              </a:rPr>
              <a:t>The </a:t>
            </a:r>
            <a:r>
              <a:rPr lang="en-US" sz="1600" b="1">
                <a:latin typeface="+mn-lt"/>
              </a:rPr>
              <a:t>technology</a:t>
            </a:r>
            <a:r>
              <a:rPr lang="en-US" sz="1600">
                <a:latin typeface="+mn-lt"/>
              </a:rPr>
              <a:t> sector is the category of stocks relating to the research, development, or distribution of technologically based goods and services.  This sector is comprised of businesses that sell goods and services in electronics, software, computers, artificial intelligence, and other industries related to information technology (IT).</a:t>
            </a:r>
          </a:p>
          <a:p>
            <a:endParaRPr lang="en-US" sz="1600">
              <a:latin typeface="+mn-lt"/>
            </a:endParaRPr>
          </a:p>
          <a:p>
            <a:pPr marL="285750" indent="-285750">
              <a:buFont typeface="Arial" panose="020B0604020202020204" pitchFamily="34" charset="0"/>
              <a:buChar char="•"/>
            </a:pPr>
            <a:r>
              <a:rPr lang="en-US" sz="1600">
                <a:latin typeface="+mn-lt"/>
              </a:rPr>
              <a:t>The XLK ETF is underperforming the S&amp;P 500  over the course of the year.  The XLK ETF was actually out preforming the S&amp;P 500 until the middle of last month.  It is up 3.8% this year, thanks to great performance by the semiconductor industry, software infrastructure, and the  hype around AI.  While the ETF underperformed, the stocks held in the SAP fund outperformed the S&amp;P 500 because of earnings beats and positive sentiment regarding expansion in the sector.</a:t>
            </a:r>
          </a:p>
        </p:txBody>
      </p:sp>
      <p:sp>
        <p:nvSpPr>
          <p:cNvPr id="3" name="Title 2">
            <a:extLst>
              <a:ext uri="{FF2B5EF4-FFF2-40B4-BE49-F238E27FC236}">
                <a16:creationId xmlns:a16="http://schemas.microsoft.com/office/drawing/2014/main" id="{15ACE66D-67AA-7768-9A84-23FF878FD433}"/>
              </a:ext>
            </a:extLst>
          </p:cNvPr>
          <p:cNvSpPr>
            <a:spLocks noGrp="1"/>
          </p:cNvSpPr>
          <p:nvPr>
            <p:ph type="ctrTitle"/>
          </p:nvPr>
        </p:nvSpPr>
        <p:spPr>
          <a:xfrm>
            <a:off x="273329" y="355600"/>
            <a:ext cx="6301802" cy="1016000"/>
          </a:xfrm>
        </p:spPr>
        <p:txBody>
          <a:bodyPr>
            <a:normAutofit/>
          </a:bodyPr>
          <a:lstStyle/>
          <a:p>
            <a:pPr algn="l"/>
            <a:r>
              <a:rPr lang="en-US" sz="6000" b="1">
                <a:solidFill>
                  <a:srgbClr val="01B385"/>
                </a:solidFill>
                <a:latin typeface="+mj-lt"/>
              </a:rPr>
              <a:t>Technology</a:t>
            </a:r>
          </a:p>
        </p:txBody>
      </p:sp>
      <p:pic>
        <p:nvPicPr>
          <p:cNvPr id="6" name="Picture 5" descr="A graph on a screen&#10;&#10;Description automatically generated">
            <a:extLst>
              <a:ext uri="{FF2B5EF4-FFF2-40B4-BE49-F238E27FC236}">
                <a16:creationId xmlns:a16="http://schemas.microsoft.com/office/drawing/2014/main" id="{ECC7FD75-A3FC-77A9-1B7B-C65F0BE1872F}"/>
              </a:ext>
            </a:extLst>
          </p:cNvPr>
          <p:cNvPicPr>
            <a:picLocks noChangeAspect="1"/>
          </p:cNvPicPr>
          <p:nvPr/>
        </p:nvPicPr>
        <p:blipFill rotWithShape="1">
          <a:blip r:embed="rId2">
            <a:extLst>
              <a:ext uri="{28A0092B-C50C-407E-A947-70E740481C1C}">
                <a14:useLocalDpi xmlns:a14="http://schemas.microsoft.com/office/drawing/2010/main" val="0"/>
              </a:ext>
            </a:extLst>
          </a:blip>
          <a:srcRect l="-1" t="20380" r="-3034"/>
          <a:stretch/>
        </p:blipFill>
        <p:spPr>
          <a:xfrm>
            <a:off x="396831" y="1390388"/>
            <a:ext cx="6178299" cy="242247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7" name="Table 6">
            <a:extLst>
              <a:ext uri="{FF2B5EF4-FFF2-40B4-BE49-F238E27FC236}">
                <a16:creationId xmlns:a16="http://schemas.microsoft.com/office/drawing/2014/main" id="{F8FE4781-8F73-8590-26C0-E9A749A1C0A1}"/>
              </a:ext>
            </a:extLst>
          </p:cNvPr>
          <p:cNvGraphicFramePr>
            <a:graphicFrameLocks noGrp="1"/>
          </p:cNvGraphicFramePr>
          <p:nvPr>
            <p:extLst>
              <p:ext uri="{D42A27DB-BD31-4B8C-83A1-F6EECF244321}">
                <p14:modId xmlns:p14="http://schemas.microsoft.com/office/powerpoint/2010/main" val="778661107"/>
              </p:ext>
            </p:extLst>
          </p:nvPr>
        </p:nvGraphicFramePr>
        <p:xfrm>
          <a:off x="396830" y="4069869"/>
          <a:ext cx="6178300" cy="1596845"/>
        </p:xfrm>
        <a:graphic>
          <a:graphicData uri="http://schemas.openxmlformats.org/drawingml/2006/table">
            <a:tbl>
              <a:tblPr/>
              <a:tblGrid>
                <a:gridCol w="3089150">
                  <a:extLst>
                    <a:ext uri="{9D8B030D-6E8A-4147-A177-3AD203B41FA5}">
                      <a16:colId xmlns:a16="http://schemas.microsoft.com/office/drawing/2014/main" val="40786277"/>
                    </a:ext>
                  </a:extLst>
                </a:gridCol>
                <a:gridCol w="3089150">
                  <a:extLst>
                    <a:ext uri="{9D8B030D-6E8A-4147-A177-3AD203B41FA5}">
                      <a16:colId xmlns:a16="http://schemas.microsoft.com/office/drawing/2014/main" val="3222559833"/>
                    </a:ext>
                  </a:extLst>
                </a:gridCol>
              </a:tblGrid>
              <a:tr h="400589">
                <a:tc>
                  <a:txBody>
                    <a:bodyPr/>
                    <a:lstStyle/>
                    <a:p>
                      <a:pPr algn="ctr" rtl="0" fontAlgn="base"/>
                      <a:r>
                        <a:rPr lang="en-US" sz="1600" b="0" i="0">
                          <a:effectLst/>
                          <a:latin typeface="+mn-lt"/>
                        </a:rPr>
                        <a:t>Position Strategy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Overweight</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71652"/>
                  </a:ext>
                </a:extLst>
              </a:tr>
              <a:tr h="398752">
                <a:tc>
                  <a:txBody>
                    <a:bodyPr/>
                    <a:lstStyle/>
                    <a:p>
                      <a:pPr algn="ctr" rtl="0" fontAlgn="base"/>
                      <a:r>
                        <a:rPr lang="en-US" sz="1600" b="0" i="0">
                          <a:effectLst/>
                          <a:latin typeface="+mn-lt"/>
                        </a:rPr>
                        <a:t>SAP Target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32.05%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27280"/>
                  </a:ext>
                </a:extLst>
              </a:tr>
              <a:tr h="398752">
                <a:tc>
                  <a:txBody>
                    <a:bodyPr/>
                    <a:lstStyle/>
                    <a:p>
                      <a:pPr algn="ctr" rtl="0" fontAlgn="base"/>
                      <a:r>
                        <a:rPr lang="en-US" sz="1600" b="0" i="0">
                          <a:effectLst/>
                          <a:latin typeface="+mn-lt"/>
                        </a:rPr>
                        <a:t>S&amp;P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28.20%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96986"/>
                  </a:ext>
                </a:extLst>
              </a:tr>
              <a:tr h="398752">
                <a:tc>
                  <a:txBody>
                    <a:bodyPr/>
                    <a:lstStyle/>
                    <a:p>
                      <a:pPr algn="ctr" rtl="0" fontAlgn="base"/>
                      <a:r>
                        <a:rPr lang="en-US" sz="1600" b="0" i="0">
                          <a:effectLst/>
                          <a:latin typeface="+mn-lt"/>
                        </a:rPr>
                        <a:t>SAP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33.09%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17674"/>
                  </a:ext>
                </a:extLst>
              </a:tr>
            </a:tbl>
          </a:graphicData>
        </a:graphic>
      </p:graphicFrame>
    </p:spTree>
    <p:extLst>
      <p:ext uri="{BB962C8B-B14F-4D97-AF65-F5344CB8AC3E}">
        <p14:creationId xmlns:p14="http://schemas.microsoft.com/office/powerpoint/2010/main" val="410425136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972E7-836F-0682-0E24-FBBDC82FC90F}"/>
              </a:ext>
            </a:extLst>
          </p:cNvPr>
          <p:cNvSpPr>
            <a:spLocks noGrp="1"/>
          </p:cNvSpPr>
          <p:nvPr>
            <p:ph idx="1"/>
          </p:nvPr>
        </p:nvSpPr>
        <p:spPr>
          <a:xfrm>
            <a:off x="6761220" y="1371601"/>
            <a:ext cx="4875459" cy="4114800"/>
          </a:xfrm>
          <a:ln>
            <a:solidFill>
              <a:schemeClr val="tx1"/>
            </a:solidFill>
          </a:ln>
        </p:spPr>
        <p:txBody>
          <a:bodyPr>
            <a:noAutofit/>
          </a:bodyPr>
          <a:lstStyle/>
          <a:p>
            <a:pPr marL="285750" indent="-285750" rtl="0" fontAlgn="base">
              <a:buFont typeface="Arial" panose="020B0604020202020204" pitchFamily="34" charset="0"/>
              <a:buChar char="•"/>
            </a:pPr>
            <a:r>
              <a:rPr lang="en-US" sz="1600">
                <a:highlight>
                  <a:srgbClr val="FFFFFF"/>
                </a:highlight>
                <a:latin typeface="+mn-lt"/>
              </a:rPr>
              <a:t>The </a:t>
            </a:r>
            <a:r>
              <a:rPr lang="en-US" sz="1600" b="1">
                <a:highlight>
                  <a:srgbClr val="FFFFFF"/>
                </a:highlight>
                <a:latin typeface="+mn-lt"/>
              </a:rPr>
              <a:t>Real Estate </a:t>
            </a:r>
            <a:r>
              <a:rPr lang="en-US" sz="1600">
                <a:highlight>
                  <a:srgbClr val="FFFFFF"/>
                </a:highlight>
                <a:latin typeface="+mn-lt"/>
              </a:rPr>
              <a:t>sector</a:t>
            </a:r>
            <a:r>
              <a:rPr lang="en-US" sz="1600" b="1">
                <a:highlight>
                  <a:srgbClr val="FFFFFF"/>
                </a:highlight>
                <a:latin typeface="+mn-lt"/>
              </a:rPr>
              <a:t> </a:t>
            </a:r>
            <a:r>
              <a:rPr lang="en-US" sz="1600">
                <a:highlight>
                  <a:srgbClr val="FFFFFF"/>
                </a:highlight>
                <a:latin typeface="+mn-lt"/>
              </a:rPr>
              <a:t>is the market for land, homes, and buildings. The main segments of the real estate sector are residential real estate, commercial real estate, and industrial real estate.  </a:t>
            </a:r>
          </a:p>
          <a:p>
            <a:pPr marL="285750" indent="-285750" rtl="0" fontAlgn="base">
              <a:buFont typeface="Arial" panose="020B0604020202020204" pitchFamily="34" charset="0"/>
              <a:buChar char="•"/>
            </a:pPr>
            <a:endParaRPr lang="en-US" sz="1600">
              <a:highlight>
                <a:srgbClr val="FFFFFF"/>
              </a:highlight>
              <a:latin typeface="+mn-lt"/>
            </a:endParaRPr>
          </a:p>
          <a:p>
            <a:pPr marL="285750" indent="-285750" rtl="0" fontAlgn="base">
              <a:buFont typeface="Arial" panose="020B0604020202020204" pitchFamily="34" charset="0"/>
              <a:buChar char="•"/>
            </a:pPr>
            <a:r>
              <a:rPr lang="en-US" sz="1600">
                <a:highlight>
                  <a:srgbClr val="FFFFFF"/>
                </a:highlight>
                <a:latin typeface="+mn-lt"/>
              </a:rPr>
              <a:t>The Real Estate Sector has underperformed significantly against the S&amp;P 500 over the course of the year. This is lead by high mortgage rates and high home prices along with a lack of housing supply.  While the sector has underperformed significantly, our portfolio does not currently hold any stocks or ETFs in the sector. </a:t>
            </a:r>
            <a:endParaRPr lang="en-US" sz="1600">
              <a:latin typeface="+mn-lt"/>
            </a:endParaRPr>
          </a:p>
        </p:txBody>
      </p:sp>
      <p:sp>
        <p:nvSpPr>
          <p:cNvPr id="3" name="Title 2">
            <a:extLst>
              <a:ext uri="{FF2B5EF4-FFF2-40B4-BE49-F238E27FC236}">
                <a16:creationId xmlns:a16="http://schemas.microsoft.com/office/drawing/2014/main" id="{15ACE66D-67AA-7768-9A84-23FF878FD433}"/>
              </a:ext>
            </a:extLst>
          </p:cNvPr>
          <p:cNvSpPr>
            <a:spLocks noGrp="1"/>
          </p:cNvSpPr>
          <p:nvPr>
            <p:ph type="ctrTitle"/>
          </p:nvPr>
        </p:nvSpPr>
        <p:spPr>
          <a:xfrm>
            <a:off x="260803" y="355600"/>
            <a:ext cx="6301802" cy="1016000"/>
          </a:xfrm>
        </p:spPr>
        <p:txBody>
          <a:bodyPr>
            <a:normAutofit/>
          </a:bodyPr>
          <a:lstStyle/>
          <a:p>
            <a:pPr algn="l"/>
            <a:r>
              <a:rPr lang="en-US" sz="6000" b="1">
                <a:solidFill>
                  <a:srgbClr val="01B385"/>
                </a:solidFill>
                <a:latin typeface="+mj-lt"/>
              </a:rPr>
              <a:t>Real Estate</a:t>
            </a:r>
          </a:p>
        </p:txBody>
      </p:sp>
      <p:pic>
        <p:nvPicPr>
          <p:cNvPr id="6" name="Picture 5" descr="A graph on a screen&#10;&#10;Description automatically generated">
            <a:extLst>
              <a:ext uri="{FF2B5EF4-FFF2-40B4-BE49-F238E27FC236}">
                <a16:creationId xmlns:a16="http://schemas.microsoft.com/office/drawing/2014/main" id="{B3B4788C-A982-0E76-5E2B-1BC150C2FA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02" y="1371600"/>
            <a:ext cx="6224081" cy="2688911"/>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7" name="Table 6">
            <a:extLst>
              <a:ext uri="{FF2B5EF4-FFF2-40B4-BE49-F238E27FC236}">
                <a16:creationId xmlns:a16="http://schemas.microsoft.com/office/drawing/2014/main" id="{9D4B4A05-42BD-4F9D-50B8-27436D6C2CDE}"/>
              </a:ext>
            </a:extLst>
          </p:cNvPr>
          <p:cNvGraphicFramePr>
            <a:graphicFrameLocks noGrp="1"/>
          </p:cNvGraphicFramePr>
          <p:nvPr>
            <p:extLst>
              <p:ext uri="{D42A27DB-BD31-4B8C-83A1-F6EECF244321}">
                <p14:modId xmlns:p14="http://schemas.microsoft.com/office/powerpoint/2010/main" val="1930538962"/>
              </p:ext>
            </p:extLst>
          </p:nvPr>
        </p:nvGraphicFramePr>
        <p:xfrm>
          <a:off x="260801" y="4318832"/>
          <a:ext cx="6301802" cy="1197160"/>
        </p:xfrm>
        <a:graphic>
          <a:graphicData uri="http://schemas.openxmlformats.org/drawingml/2006/table">
            <a:tbl>
              <a:tblPr/>
              <a:tblGrid>
                <a:gridCol w="3150901">
                  <a:extLst>
                    <a:ext uri="{9D8B030D-6E8A-4147-A177-3AD203B41FA5}">
                      <a16:colId xmlns:a16="http://schemas.microsoft.com/office/drawing/2014/main" val="40786277"/>
                    </a:ext>
                  </a:extLst>
                </a:gridCol>
                <a:gridCol w="3150901">
                  <a:extLst>
                    <a:ext uri="{9D8B030D-6E8A-4147-A177-3AD203B41FA5}">
                      <a16:colId xmlns:a16="http://schemas.microsoft.com/office/drawing/2014/main" val="3222559833"/>
                    </a:ext>
                  </a:extLst>
                </a:gridCol>
              </a:tblGrid>
              <a:tr h="292900">
                <a:tc>
                  <a:txBody>
                    <a:bodyPr/>
                    <a:lstStyle/>
                    <a:p>
                      <a:pPr algn="ctr" rtl="0" fontAlgn="base"/>
                      <a:r>
                        <a:rPr lang="en-US" sz="1600" b="0" i="0">
                          <a:effectLst/>
                          <a:latin typeface="+mn-lt"/>
                        </a:rPr>
                        <a:t>Position Strategy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Underweight</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71652"/>
                  </a:ext>
                </a:extLst>
              </a:tr>
              <a:tr h="291556">
                <a:tc>
                  <a:txBody>
                    <a:bodyPr/>
                    <a:lstStyle/>
                    <a:p>
                      <a:pPr algn="ctr" rtl="0" fontAlgn="base"/>
                      <a:r>
                        <a:rPr lang="en-US" sz="1600" b="0" i="0">
                          <a:effectLst/>
                          <a:latin typeface="+mn-lt"/>
                        </a:rPr>
                        <a:t>SAP Target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27280"/>
                  </a:ext>
                </a:extLst>
              </a:tr>
              <a:tr h="291556">
                <a:tc>
                  <a:txBody>
                    <a:bodyPr/>
                    <a:lstStyle/>
                    <a:p>
                      <a:pPr algn="ctr" rtl="0" fontAlgn="base"/>
                      <a:r>
                        <a:rPr lang="en-US" sz="1600" b="0" i="0">
                          <a:effectLst/>
                          <a:latin typeface="+mn-lt"/>
                        </a:rPr>
                        <a:t>S&amp;P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2.40%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96986"/>
                  </a:ext>
                </a:extLst>
              </a:tr>
              <a:tr h="291556">
                <a:tc>
                  <a:txBody>
                    <a:bodyPr/>
                    <a:lstStyle/>
                    <a:p>
                      <a:pPr algn="ctr" rtl="0" fontAlgn="base"/>
                      <a:r>
                        <a:rPr lang="en-US" sz="1600" b="0" i="0">
                          <a:effectLst/>
                          <a:latin typeface="+mn-lt"/>
                        </a:rPr>
                        <a:t>SAP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0.00%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17674"/>
                  </a:ext>
                </a:extLst>
              </a:tr>
            </a:tbl>
          </a:graphicData>
        </a:graphic>
      </p:graphicFrame>
    </p:spTree>
    <p:extLst>
      <p:ext uri="{BB962C8B-B14F-4D97-AF65-F5344CB8AC3E}">
        <p14:creationId xmlns:p14="http://schemas.microsoft.com/office/powerpoint/2010/main" val="6055524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trees and a path&#10;&#10;Description automatically generated with medium confidence">
            <a:extLst>
              <a:ext uri="{FF2B5EF4-FFF2-40B4-BE49-F238E27FC236}">
                <a16:creationId xmlns:a16="http://schemas.microsoft.com/office/drawing/2014/main" id="{70595F5D-FCAE-0033-CEA0-4826771E8265}"/>
              </a:ext>
            </a:extLst>
          </p:cNvPr>
          <p:cNvPicPr>
            <a:picLocks noChangeAspect="1"/>
          </p:cNvPicPr>
          <p:nvPr/>
        </p:nvPicPr>
        <p:blipFill rotWithShape="1">
          <a:blip r:embed="rId2">
            <a:extLst>
              <a:ext uri="{28A0092B-C50C-407E-A947-70E740481C1C}">
                <a14:useLocalDpi xmlns:a14="http://schemas.microsoft.com/office/drawing/2010/main" val="0"/>
              </a:ext>
            </a:extLst>
          </a:blip>
          <a:srcRect r="6640" b="-1"/>
          <a:stretch/>
        </p:blipFill>
        <p:spPr>
          <a:xfrm>
            <a:off x="5183717" y="914914"/>
            <a:ext cx="6172201" cy="4294396"/>
          </a:xfrm>
          <a:prstGeom prst="rect">
            <a:avLst/>
          </a:prstGeom>
          <a:noFill/>
          <a:ln>
            <a:solidFill>
              <a:schemeClr val="tx1"/>
            </a:solidFill>
          </a:ln>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5C9BD39F-D0FE-0BC7-ECF0-8B5F6FF88DC5}"/>
              </a:ext>
            </a:extLst>
          </p:cNvPr>
          <p:cNvSpPr>
            <a:spLocks noGrp="1"/>
          </p:cNvSpPr>
          <p:nvPr>
            <p:ph type="body" sz="quarter" idx="1"/>
          </p:nvPr>
        </p:nvSpPr>
        <p:spPr>
          <a:xfrm>
            <a:off x="391021" y="914913"/>
            <a:ext cx="4555628" cy="4578390"/>
          </a:xfrm>
        </p:spPr>
        <p:txBody>
          <a:bodyPr>
            <a:noAutofit/>
          </a:bodyPr>
          <a:lstStyle/>
          <a:p>
            <a:pPr marL="742950" indent="-742950">
              <a:lnSpc>
                <a:spcPct val="90000"/>
              </a:lnSpc>
              <a:spcAft>
                <a:spcPts val="600"/>
              </a:spcAft>
              <a:buAutoNum type="arabicPeriod"/>
            </a:pPr>
            <a:r>
              <a:rPr lang="en-US" sz="2400">
                <a:latin typeface="+mn-ea"/>
                <a:ea typeface="+mn-ea"/>
              </a:rPr>
              <a:t>Investment Policy </a:t>
            </a:r>
          </a:p>
          <a:p>
            <a:pPr marL="742950" indent="-742950">
              <a:lnSpc>
                <a:spcPct val="90000"/>
              </a:lnSpc>
              <a:spcAft>
                <a:spcPts val="600"/>
              </a:spcAft>
              <a:buAutoNum type="arabicPeriod"/>
            </a:pPr>
            <a:r>
              <a:rPr lang="en-US" sz="2400">
                <a:latin typeface="+mn-ea"/>
                <a:ea typeface="+mn-ea"/>
              </a:rPr>
              <a:t>Market Performance </a:t>
            </a:r>
          </a:p>
          <a:p>
            <a:pPr marL="742950" indent="-742950">
              <a:lnSpc>
                <a:spcPct val="90000"/>
              </a:lnSpc>
              <a:spcAft>
                <a:spcPts val="600"/>
              </a:spcAft>
              <a:buAutoNum type="arabicPeriod"/>
            </a:pPr>
            <a:r>
              <a:rPr lang="en-US" sz="2400">
                <a:latin typeface="+mn-ea"/>
                <a:ea typeface="+mn-ea"/>
              </a:rPr>
              <a:t>Economic Conditions </a:t>
            </a:r>
          </a:p>
          <a:p>
            <a:pPr marL="742950" indent="-742950">
              <a:lnSpc>
                <a:spcPct val="90000"/>
              </a:lnSpc>
              <a:spcAft>
                <a:spcPts val="600"/>
              </a:spcAft>
              <a:buAutoNum type="arabicPeriod"/>
            </a:pPr>
            <a:r>
              <a:rPr lang="en-US" sz="2400">
                <a:latin typeface="+mn-ea"/>
                <a:ea typeface="+mn-ea"/>
              </a:rPr>
              <a:t>Current Events </a:t>
            </a:r>
          </a:p>
          <a:p>
            <a:pPr marL="742950" indent="-742950">
              <a:lnSpc>
                <a:spcPct val="90000"/>
              </a:lnSpc>
              <a:spcAft>
                <a:spcPts val="600"/>
              </a:spcAft>
              <a:buAutoNum type="arabicPeriod"/>
            </a:pPr>
            <a:r>
              <a:rPr lang="en-US" sz="2400">
                <a:latin typeface="+mn-ea"/>
                <a:ea typeface="+mn-ea"/>
              </a:rPr>
              <a:t>Sector Overviews </a:t>
            </a:r>
          </a:p>
          <a:p>
            <a:pPr marL="742950" indent="-742950">
              <a:lnSpc>
                <a:spcPct val="90000"/>
              </a:lnSpc>
              <a:spcAft>
                <a:spcPts val="600"/>
              </a:spcAft>
              <a:buAutoNum type="arabicPeriod"/>
            </a:pPr>
            <a:r>
              <a:rPr lang="en-US" sz="2400">
                <a:latin typeface="+mn-ea"/>
                <a:ea typeface="+mn-ea"/>
              </a:rPr>
              <a:t>ETF Performance </a:t>
            </a:r>
          </a:p>
          <a:p>
            <a:pPr marL="742950" indent="-742950">
              <a:lnSpc>
                <a:spcPct val="90000"/>
              </a:lnSpc>
              <a:spcAft>
                <a:spcPts val="600"/>
              </a:spcAft>
              <a:buAutoNum type="arabicPeriod"/>
            </a:pPr>
            <a:r>
              <a:rPr lang="en-US" sz="2400">
                <a:latin typeface="+mn-ea"/>
                <a:ea typeface="+mn-ea"/>
              </a:rPr>
              <a:t>Growth Strategy </a:t>
            </a:r>
          </a:p>
          <a:p>
            <a:pPr marL="742950" indent="-742950">
              <a:lnSpc>
                <a:spcPct val="90000"/>
              </a:lnSpc>
              <a:spcAft>
                <a:spcPts val="600"/>
              </a:spcAft>
              <a:buAutoNum type="arabicPeriod"/>
            </a:pPr>
            <a:r>
              <a:rPr lang="en-US" sz="2400">
                <a:latin typeface="+mn-ea"/>
                <a:ea typeface="+mn-ea"/>
              </a:rPr>
              <a:t>Value Strategy </a:t>
            </a:r>
          </a:p>
          <a:p>
            <a:pPr marL="742950" indent="-742950">
              <a:lnSpc>
                <a:spcPct val="90000"/>
              </a:lnSpc>
              <a:spcAft>
                <a:spcPts val="600"/>
              </a:spcAft>
              <a:buAutoNum type="arabicPeriod"/>
            </a:pPr>
            <a:r>
              <a:rPr lang="en-US" sz="2400">
                <a:latin typeface="+mn-ea"/>
                <a:ea typeface="+mn-ea"/>
              </a:rPr>
              <a:t>Risk Analysis</a:t>
            </a:r>
          </a:p>
          <a:p>
            <a:pPr marL="742950" indent="-742950">
              <a:lnSpc>
                <a:spcPct val="90000"/>
              </a:lnSpc>
              <a:spcAft>
                <a:spcPts val="600"/>
              </a:spcAft>
              <a:buAutoNum type="arabicPeriod"/>
            </a:pPr>
            <a:r>
              <a:rPr lang="en-US" sz="2400">
                <a:latin typeface="+mn-ea"/>
                <a:ea typeface="+mn-ea"/>
              </a:rPr>
              <a:t>Performance Review</a:t>
            </a:r>
          </a:p>
        </p:txBody>
      </p:sp>
      <p:sp>
        <p:nvSpPr>
          <p:cNvPr id="3" name="Title 2">
            <a:extLst>
              <a:ext uri="{FF2B5EF4-FFF2-40B4-BE49-F238E27FC236}">
                <a16:creationId xmlns:a16="http://schemas.microsoft.com/office/drawing/2014/main" id="{6B7FB3F1-B84C-28F4-38DA-E439ADE7DCAB}"/>
              </a:ext>
            </a:extLst>
          </p:cNvPr>
          <p:cNvSpPr>
            <a:spLocks noGrp="1"/>
          </p:cNvSpPr>
          <p:nvPr>
            <p:ph type="title"/>
          </p:nvPr>
        </p:nvSpPr>
        <p:spPr>
          <a:xfrm>
            <a:off x="255513" y="-790226"/>
            <a:ext cx="5840487" cy="1580451"/>
          </a:xfrm>
        </p:spPr>
        <p:txBody>
          <a:bodyPr anchor="b">
            <a:normAutofit/>
          </a:bodyPr>
          <a:lstStyle/>
          <a:p>
            <a:r>
              <a:rPr lang="en-US" b="1">
                <a:latin typeface="+mj-lt"/>
                <a:cs typeface="+mj-cs"/>
              </a:rPr>
              <a:t>Table of Contents</a:t>
            </a:r>
          </a:p>
        </p:txBody>
      </p:sp>
    </p:spTree>
    <p:extLst>
      <p:ext uri="{BB962C8B-B14F-4D97-AF65-F5344CB8AC3E}">
        <p14:creationId xmlns:p14="http://schemas.microsoft.com/office/powerpoint/2010/main" val="233246438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972E7-836F-0682-0E24-FBBDC82FC90F}"/>
              </a:ext>
            </a:extLst>
          </p:cNvPr>
          <p:cNvSpPr>
            <a:spLocks noGrp="1"/>
          </p:cNvSpPr>
          <p:nvPr>
            <p:ph idx="1"/>
          </p:nvPr>
        </p:nvSpPr>
        <p:spPr>
          <a:xfrm>
            <a:off x="7030608" y="1371600"/>
            <a:ext cx="4856187" cy="4112178"/>
          </a:xfrm>
          <a:ln>
            <a:solidFill>
              <a:schemeClr val="tx1"/>
            </a:solidFill>
          </a:ln>
        </p:spPr>
        <p:txBody>
          <a:bodyPr>
            <a:normAutofit lnSpcReduction="10000"/>
          </a:bodyPr>
          <a:lstStyle/>
          <a:p>
            <a:pPr marL="285750" indent="-285750">
              <a:buFont typeface="Arial" panose="020B0604020202020204" pitchFamily="34" charset="0"/>
              <a:buChar char="•"/>
            </a:pPr>
            <a:r>
              <a:rPr lang="en-US" sz="1600">
                <a:latin typeface="+mn-lt"/>
              </a:rPr>
              <a:t>The </a:t>
            </a:r>
            <a:r>
              <a:rPr lang="en-US" sz="1600" b="1">
                <a:latin typeface="+mn-lt"/>
              </a:rPr>
              <a:t>Healthcare </a:t>
            </a:r>
            <a:r>
              <a:rPr lang="en-US" sz="1600">
                <a:latin typeface="+mn-lt"/>
              </a:rPr>
              <a:t>Sector</a:t>
            </a:r>
            <a:r>
              <a:rPr lang="en-US" sz="1600" b="1">
                <a:latin typeface="+mn-lt"/>
              </a:rPr>
              <a:t> </a:t>
            </a:r>
            <a:r>
              <a:rPr lang="en-US" sz="1600">
                <a:latin typeface="+mn-lt"/>
              </a:rPr>
              <a:t>consists of businesses that provide medical services, manufacture medical equipment or drugs, provide medical insurance, or facilitate the provision of healthcare to patients. It includes various stakeholders such as hospitals, clinics, pharmaceutical companies, medical device manufacturers, and insurance providers. </a:t>
            </a:r>
          </a:p>
          <a:p>
            <a:pPr marL="285750" indent="-285750">
              <a:buFont typeface="Arial" panose="020B0604020202020204" pitchFamily="34" charset="0"/>
              <a:buChar char="•"/>
            </a:pPr>
            <a:endParaRPr lang="en-US" sz="1600">
              <a:latin typeface="+mn-lt"/>
            </a:endParaRPr>
          </a:p>
          <a:p>
            <a:pPr marL="285750" indent="-285750">
              <a:buFont typeface="Arial" panose="020B0604020202020204" pitchFamily="34" charset="0"/>
              <a:buChar char="•"/>
            </a:pPr>
            <a:r>
              <a:rPr lang="en-US" sz="1600">
                <a:latin typeface="+mn-lt"/>
              </a:rPr>
              <a:t>The XLV ETF underperformed the S&amp;P 500 by almost 5%. Solid performance from the drug manufacturer industry as well as the medical distribution industry has made the  healthcare sector and ALV ETF have a positive return in 2024.  However, the healthcare plans industry, the biotechnology industry, and it being an election year  have made the sector and ETF underperform the S&amp;P 500.</a:t>
            </a:r>
          </a:p>
        </p:txBody>
      </p:sp>
      <p:sp>
        <p:nvSpPr>
          <p:cNvPr id="3" name="Title 2">
            <a:extLst>
              <a:ext uri="{FF2B5EF4-FFF2-40B4-BE49-F238E27FC236}">
                <a16:creationId xmlns:a16="http://schemas.microsoft.com/office/drawing/2014/main" id="{15ACE66D-67AA-7768-9A84-23FF878FD433}"/>
              </a:ext>
            </a:extLst>
          </p:cNvPr>
          <p:cNvSpPr>
            <a:spLocks noGrp="1"/>
          </p:cNvSpPr>
          <p:nvPr>
            <p:ph type="ctrTitle"/>
          </p:nvPr>
        </p:nvSpPr>
        <p:spPr>
          <a:xfrm>
            <a:off x="273329" y="355600"/>
            <a:ext cx="6301802" cy="1016000"/>
          </a:xfrm>
        </p:spPr>
        <p:txBody>
          <a:bodyPr/>
          <a:lstStyle/>
          <a:p>
            <a:pPr algn="l"/>
            <a:r>
              <a:rPr lang="en-US" sz="6000" b="1" dirty="0">
                <a:solidFill>
                  <a:srgbClr val="01B385"/>
                </a:solidFill>
                <a:latin typeface="+mj-lt"/>
              </a:rPr>
              <a:t>Healthcare</a:t>
            </a:r>
            <a:r>
              <a:rPr lang="en-US" dirty="0">
                <a:solidFill>
                  <a:srgbClr val="01B385"/>
                </a:solidFill>
                <a:latin typeface="+mj-lt"/>
              </a:rPr>
              <a:t> </a:t>
            </a:r>
          </a:p>
        </p:txBody>
      </p:sp>
      <p:pic>
        <p:nvPicPr>
          <p:cNvPr id="6" name="Picture 5" descr="A graph on a computer screen&#10;&#10;Description automatically generated">
            <a:extLst>
              <a:ext uri="{FF2B5EF4-FFF2-40B4-BE49-F238E27FC236}">
                <a16:creationId xmlns:a16="http://schemas.microsoft.com/office/drawing/2014/main" id="{674D5497-6823-3BA9-EC1E-DEE6FE5FE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05" y="1371600"/>
            <a:ext cx="6269925" cy="2472926"/>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le 7">
            <a:extLst>
              <a:ext uri="{FF2B5EF4-FFF2-40B4-BE49-F238E27FC236}">
                <a16:creationId xmlns:a16="http://schemas.microsoft.com/office/drawing/2014/main" id="{58E356D0-7785-2CDC-A1E9-F8EF0834F659}"/>
              </a:ext>
            </a:extLst>
          </p:cNvPr>
          <p:cNvGraphicFramePr>
            <a:graphicFrameLocks noGrp="1"/>
          </p:cNvGraphicFramePr>
          <p:nvPr>
            <p:extLst>
              <p:ext uri="{D42A27DB-BD31-4B8C-83A1-F6EECF244321}">
                <p14:modId xmlns:p14="http://schemas.microsoft.com/office/powerpoint/2010/main" val="469981770"/>
              </p:ext>
            </p:extLst>
          </p:nvPr>
        </p:nvGraphicFramePr>
        <p:xfrm>
          <a:off x="305204" y="3969213"/>
          <a:ext cx="6269926" cy="1514565"/>
        </p:xfrm>
        <a:graphic>
          <a:graphicData uri="http://schemas.openxmlformats.org/drawingml/2006/table">
            <a:tbl>
              <a:tblPr/>
              <a:tblGrid>
                <a:gridCol w="3134963">
                  <a:extLst>
                    <a:ext uri="{9D8B030D-6E8A-4147-A177-3AD203B41FA5}">
                      <a16:colId xmlns:a16="http://schemas.microsoft.com/office/drawing/2014/main" val="40786277"/>
                    </a:ext>
                  </a:extLst>
                </a:gridCol>
                <a:gridCol w="3134963">
                  <a:extLst>
                    <a:ext uri="{9D8B030D-6E8A-4147-A177-3AD203B41FA5}">
                      <a16:colId xmlns:a16="http://schemas.microsoft.com/office/drawing/2014/main" val="3222559833"/>
                    </a:ext>
                  </a:extLst>
                </a:gridCol>
              </a:tblGrid>
              <a:tr h="343345">
                <a:tc>
                  <a:txBody>
                    <a:bodyPr/>
                    <a:lstStyle/>
                    <a:p>
                      <a:pPr algn="ctr" rtl="0" fontAlgn="base"/>
                      <a:r>
                        <a:rPr lang="en-US" sz="1600" b="0" i="0">
                          <a:effectLst/>
                          <a:latin typeface="+mn-lt"/>
                        </a:rPr>
                        <a:t>Position Strategy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Overweight</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71652"/>
                  </a:ext>
                </a:extLst>
              </a:tr>
              <a:tr h="341770">
                <a:tc>
                  <a:txBody>
                    <a:bodyPr/>
                    <a:lstStyle/>
                    <a:p>
                      <a:pPr algn="ctr" rtl="0" fontAlgn="base"/>
                      <a:r>
                        <a:rPr lang="en-US" sz="1600" b="0" i="0">
                          <a:effectLst/>
                          <a:latin typeface="+mn-lt"/>
                        </a:rPr>
                        <a:t>SAP Target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mn-lt"/>
                        </a:rPr>
                        <a:t>14%</a:t>
                      </a:r>
                    </a:p>
                    <a:p>
                      <a:pPr algn="ctr" fontAlgn="b"/>
                      <a:endParaRPr lang="en-US" sz="16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27280"/>
                  </a:ext>
                </a:extLst>
              </a:tr>
              <a:tr h="341770">
                <a:tc>
                  <a:txBody>
                    <a:bodyPr/>
                    <a:lstStyle/>
                    <a:p>
                      <a:pPr algn="ctr" rtl="0" fontAlgn="base"/>
                      <a:r>
                        <a:rPr lang="en-US" sz="1600" b="0" i="0">
                          <a:effectLst/>
                          <a:latin typeface="+mn-lt"/>
                        </a:rPr>
                        <a:t>S&amp;P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13.10%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96986"/>
                  </a:ext>
                </a:extLst>
              </a:tr>
              <a:tr h="341770">
                <a:tc>
                  <a:txBody>
                    <a:bodyPr/>
                    <a:lstStyle/>
                    <a:p>
                      <a:pPr algn="ctr" rtl="0" fontAlgn="base"/>
                      <a:r>
                        <a:rPr lang="en-US" sz="1600" b="0" i="0">
                          <a:effectLst/>
                          <a:latin typeface="+mn-lt"/>
                        </a:rPr>
                        <a:t>SAP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11.53%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17674"/>
                  </a:ext>
                </a:extLst>
              </a:tr>
            </a:tbl>
          </a:graphicData>
        </a:graphic>
      </p:graphicFrame>
    </p:spTree>
    <p:extLst>
      <p:ext uri="{BB962C8B-B14F-4D97-AF65-F5344CB8AC3E}">
        <p14:creationId xmlns:p14="http://schemas.microsoft.com/office/powerpoint/2010/main" val="61570922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972E7-836F-0682-0E24-FBBDC82FC90F}"/>
              </a:ext>
            </a:extLst>
          </p:cNvPr>
          <p:cNvSpPr>
            <a:spLocks noGrp="1"/>
          </p:cNvSpPr>
          <p:nvPr>
            <p:ph idx="1"/>
          </p:nvPr>
        </p:nvSpPr>
        <p:spPr>
          <a:xfrm>
            <a:off x="7030607" y="1371601"/>
            <a:ext cx="4856187" cy="3951534"/>
          </a:xfrm>
          <a:ln>
            <a:solidFill>
              <a:schemeClr val="tx1"/>
            </a:solidFill>
          </a:ln>
        </p:spPr>
        <p:txBody>
          <a:bodyPr>
            <a:normAutofit fontScale="92500" lnSpcReduction="10000"/>
          </a:bodyPr>
          <a:lstStyle/>
          <a:p>
            <a:pPr marL="285750" indent="-285750">
              <a:buFont typeface="Arial" panose="020B0604020202020204" pitchFamily="34" charset="0"/>
              <a:buChar char="•"/>
            </a:pPr>
            <a:r>
              <a:rPr lang="en-US" sz="1698">
                <a:highlight>
                  <a:srgbClr val="FFFFFF"/>
                </a:highlight>
                <a:latin typeface="+mn-lt"/>
              </a:rPr>
              <a:t>The </a:t>
            </a:r>
            <a:r>
              <a:rPr lang="en-US" sz="1698" b="1">
                <a:highlight>
                  <a:srgbClr val="FFFFFF"/>
                </a:highlight>
                <a:latin typeface="+mn-lt"/>
              </a:rPr>
              <a:t>Consumer Staples </a:t>
            </a:r>
            <a:r>
              <a:rPr lang="en-US" sz="1698">
                <a:highlight>
                  <a:srgbClr val="FFFFFF"/>
                </a:highlight>
                <a:latin typeface="+mn-lt"/>
              </a:rPr>
              <a:t>sector refers to all essential products used by consumers.  Consumers will not cut these products out of their life no matter what the financial situation is. This category includes things like foods and beverages, household goods, hygiene products, alcohol and tobacco.  Consumer staples are non-cyclical.</a:t>
            </a:r>
          </a:p>
          <a:p>
            <a:endParaRPr lang="en-US" sz="1698">
              <a:highlight>
                <a:srgbClr val="FFFFFF"/>
              </a:highlight>
              <a:latin typeface="+mn-lt"/>
            </a:endParaRPr>
          </a:p>
          <a:p>
            <a:pPr marL="285750" indent="-285750">
              <a:buFont typeface="Arial" panose="020B0604020202020204" pitchFamily="34" charset="0"/>
              <a:buChar char="•"/>
            </a:pPr>
            <a:r>
              <a:rPr lang="en-US" sz="1698">
                <a:highlight>
                  <a:srgbClr val="FFFFFF"/>
                </a:highlight>
                <a:latin typeface="+mn-lt"/>
              </a:rPr>
              <a:t>The XLP ETF has underperformed the S&amp;P 500 so far this year.  The ETF as well as the sector has very low volatility.  However, since there is low volatility, there is limited highs for this ETF and sector.  Also, since spending is down as a whole, the ETF has underperformed the S&amp;P 500.  We took an underweight position strategy for this sector.</a:t>
            </a:r>
          </a:p>
        </p:txBody>
      </p:sp>
      <p:sp>
        <p:nvSpPr>
          <p:cNvPr id="3" name="Title 2">
            <a:extLst>
              <a:ext uri="{FF2B5EF4-FFF2-40B4-BE49-F238E27FC236}">
                <a16:creationId xmlns:a16="http://schemas.microsoft.com/office/drawing/2014/main" id="{15ACE66D-67AA-7768-9A84-23FF878FD433}"/>
              </a:ext>
            </a:extLst>
          </p:cNvPr>
          <p:cNvSpPr>
            <a:spLocks noGrp="1"/>
          </p:cNvSpPr>
          <p:nvPr>
            <p:ph type="ctrTitle"/>
          </p:nvPr>
        </p:nvSpPr>
        <p:spPr>
          <a:xfrm>
            <a:off x="148067" y="78036"/>
            <a:ext cx="7104501" cy="1552139"/>
          </a:xfrm>
        </p:spPr>
        <p:txBody>
          <a:bodyPr anchor="ctr">
            <a:noAutofit/>
          </a:bodyPr>
          <a:lstStyle/>
          <a:p>
            <a:pPr algn="l"/>
            <a:r>
              <a:rPr lang="en-US" sz="6000" b="1" dirty="0">
                <a:solidFill>
                  <a:srgbClr val="01B385"/>
                </a:solidFill>
                <a:latin typeface="+mj-lt"/>
              </a:rPr>
              <a:t>Consumer Staples</a:t>
            </a:r>
          </a:p>
        </p:txBody>
      </p:sp>
      <p:pic>
        <p:nvPicPr>
          <p:cNvPr id="6" name="Picture 5" descr="A graph of a stock market&#10;&#10;Description automatically generated">
            <a:extLst>
              <a:ext uri="{FF2B5EF4-FFF2-40B4-BE49-F238E27FC236}">
                <a16:creationId xmlns:a16="http://schemas.microsoft.com/office/drawing/2014/main" id="{7D6347DC-DEF2-D521-509D-700C3A9A0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05" y="1371601"/>
            <a:ext cx="6305801" cy="2233981"/>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7" name="Table 6">
            <a:extLst>
              <a:ext uri="{FF2B5EF4-FFF2-40B4-BE49-F238E27FC236}">
                <a16:creationId xmlns:a16="http://schemas.microsoft.com/office/drawing/2014/main" id="{2C06167C-C601-1419-29BB-E5A7BAD34BF5}"/>
              </a:ext>
            </a:extLst>
          </p:cNvPr>
          <p:cNvGraphicFramePr>
            <a:graphicFrameLocks noGrp="1"/>
          </p:cNvGraphicFramePr>
          <p:nvPr>
            <p:extLst>
              <p:ext uri="{D42A27DB-BD31-4B8C-83A1-F6EECF244321}">
                <p14:modId xmlns:p14="http://schemas.microsoft.com/office/powerpoint/2010/main" val="2742700343"/>
              </p:ext>
            </p:extLst>
          </p:nvPr>
        </p:nvGraphicFramePr>
        <p:xfrm>
          <a:off x="305206" y="3858016"/>
          <a:ext cx="6305800" cy="1465119"/>
        </p:xfrm>
        <a:graphic>
          <a:graphicData uri="http://schemas.openxmlformats.org/drawingml/2006/table">
            <a:tbl>
              <a:tblPr/>
              <a:tblGrid>
                <a:gridCol w="3152900">
                  <a:extLst>
                    <a:ext uri="{9D8B030D-6E8A-4147-A177-3AD203B41FA5}">
                      <a16:colId xmlns:a16="http://schemas.microsoft.com/office/drawing/2014/main" val="40786277"/>
                    </a:ext>
                  </a:extLst>
                </a:gridCol>
                <a:gridCol w="3152900">
                  <a:extLst>
                    <a:ext uri="{9D8B030D-6E8A-4147-A177-3AD203B41FA5}">
                      <a16:colId xmlns:a16="http://schemas.microsoft.com/office/drawing/2014/main" val="3222559833"/>
                    </a:ext>
                  </a:extLst>
                </a:gridCol>
              </a:tblGrid>
              <a:tr h="375781">
                <a:tc>
                  <a:txBody>
                    <a:bodyPr/>
                    <a:lstStyle/>
                    <a:p>
                      <a:pPr algn="ctr" rtl="0" fontAlgn="base"/>
                      <a:r>
                        <a:rPr lang="en-US" sz="1600" b="0" i="0">
                          <a:effectLst/>
                          <a:latin typeface="+mn-lt"/>
                        </a:rPr>
                        <a:t>Position Strategy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Underweight</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71652"/>
                  </a:ext>
                </a:extLst>
              </a:tr>
              <a:tr h="0">
                <a:tc>
                  <a:txBody>
                    <a:bodyPr/>
                    <a:lstStyle/>
                    <a:p>
                      <a:pPr algn="ctr" rtl="0" fontAlgn="base"/>
                      <a:r>
                        <a:rPr lang="en-US" sz="1600" b="0" i="0">
                          <a:effectLst/>
                          <a:latin typeface="+mn-lt"/>
                        </a:rPr>
                        <a:t>SAP Target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mn-lt"/>
                        </a:rPr>
                        <a:t>8.60%</a:t>
                      </a:r>
                    </a:p>
                    <a:p>
                      <a:pPr algn="ctr" fontAlgn="b"/>
                      <a:endParaRPr lang="en-US" sz="1600" b="0" i="0" u="none" strike="noStrike">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27280"/>
                  </a:ext>
                </a:extLst>
              </a:tr>
              <a:tr h="300829">
                <a:tc>
                  <a:txBody>
                    <a:bodyPr/>
                    <a:lstStyle/>
                    <a:p>
                      <a:pPr algn="ctr" rtl="0" fontAlgn="base"/>
                      <a:r>
                        <a:rPr lang="en-US" sz="1600" b="0" i="0">
                          <a:effectLst/>
                          <a:latin typeface="+mn-lt"/>
                        </a:rPr>
                        <a:t>S&amp;P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6.60%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96986"/>
                  </a:ext>
                </a:extLst>
              </a:tr>
              <a:tr h="300829">
                <a:tc>
                  <a:txBody>
                    <a:bodyPr/>
                    <a:lstStyle/>
                    <a:p>
                      <a:pPr algn="ctr" rtl="0" fontAlgn="base"/>
                      <a:r>
                        <a:rPr lang="en-US" sz="1600" b="0" i="0">
                          <a:effectLst/>
                          <a:latin typeface="+mn-lt"/>
                        </a:rPr>
                        <a:t>SAP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4.32%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17674"/>
                  </a:ext>
                </a:extLst>
              </a:tr>
            </a:tbl>
          </a:graphicData>
        </a:graphic>
      </p:graphicFrame>
    </p:spTree>
    <p:extLst>
      <p:ext uri="{BB962C8B-B14F-4D97-AF65-F5344CB8AC3E}">
        <p14:creationId xmlns:p14="http://schemas.microsoft.com/office/powerpoint/2010/main" val="184943401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972E7-836F-0682-0E24-FBBDC82FC90F}"/>
              </a:ext>
            </a:extLst>
          </p:cNvPr>
          <p:cNvSpPr>
            <a:spLocks noGrp="1"/>
          </p:cNvSpPr>
          <p:nvPr>
            <p:ph idx="1"/>
          </p:nvPr>
        </p:nvSpPr>
        <p:spPr>
          <a:xfrm>
            <a:off x="7030607" y="1371601"/>
            <a:ext cx="4856187" cy="3964115"/>
          </a:xfrm>
          <a:ln>
            <a:solidFill>
              <a:schemeClr val="tx1"/>
            </a:solidFill>
          </a:ln>
        </p:spPr>
        <p:txBody>
          <a:bodyPr>
            <a:normAutofit lnSpcReduction="10000"/>
          </a:bodyPr>
          <a:lstStyle/>
          <a:p>
            <a:pPr marL="285750" indent="-285750">
              <a:buFont typeface="Arial" panose="020B0604020202020204" pitchFamily="34" charset="0"/>
              <a:buChar char="•"/>
            </a:pPr>
            <a:r>
              <a:rPr lang="en-US" sz="1698">
                <a:latin typeface="+mn-lt"/>
              </a:rPr>
              <a:t>The </a:t>
            </a:r>
            <a:r>
              <a:rPr lang="en-US" sz="1698" b="1">
                <a:latin typeface="+mn-lt"/>
              </a:rPr>
              <a:t>Materials</a:t>
            </a:r>
            <a:r>
              <a:rPr lang="en-US" sz="1698">
                <a:latin typeface="+mn-lt"/>
              </a:rPr>
              <a:t> sector made up of businesses engaged in the discovery, development, and processing of raw materials. The raw materials they finish are sold for use in nearly all other industry sectors.  The performance of the materials sector is influenced by factors such as commodity prices, global demand trends, technological advancements, and environmental regulations.</a:t>
            </a:r>
          </a:p>
          <a:p>
            <a:endParaRPr lang="en-US" sz="1698">
              <a:latin typeface="+mn-lt"/>
            </a:endParaRPr>
          </a:p>
          <a:p>
            <a:pPr marL="285750" indent="-285750">
              <a:buFont typeface="Arial" panose="020B0604020202020204" pitchFamily="34" charset="0"/>
              <a:buChar char="•"/>
            </a:pPr>
            <a:r>
              <a:rPr lang="en-US" sz="1698">
                <a:latin typeface="+mn-lt"/>
              </a:rPr>
              <a:t>The Materials sector has underperformed the S&amp;P 500 by about 2% so far this year. It is up 5.4% as of market close on 4/26. While the sector has underperformed slightly, our portfolio does not currently hold any stocks or ETFs in the sector. </a:t>
            </a:r>
          </a:p>
        </p:txBody>
      </p:sp>
      <p:sp>
        <p:nvSpPr>
          <p:cNvPr id="3" name="Title 2">
            <a:extLst>
              <a:ext uri="{FF2B5EF4-FFF2-40B4-BE49-F238E27FC236}">
                <a16:creationId xmlns:a16="http://schemas.microsoft.com/office/drawing/2014/main" id="{15ACE66D-67AA-7768-9A84-23FF878FD433}"/>
              </a:ext>
            </a:extLst>
          </p:cNvPr>
          <p:cNvSpPr>
            <a:spLocks noGrp="1"/>
          </p:cNvSpPr>
          <p:nvPr>
            <p:ph type="ctrTitle"/>
          </p:nvPr>
        </p:nvSpPr>
        <p:spPr>
          <a:xfrm>
            <a:off x="273329" y="355600"/>
            <a:ext cx="6301802" cy="1016000"/>
          </a:xfrm>
        </p:spPr>
        <p:txBody>
          <a:bodyPr>
            <a:normAutofit/>
          </a:bodyPr>
          <a:lstStyle/>
          <a:p>
            <a:pPr algn="l"/>
            <a:r>
              <a:rPr lang="en-US" sz="6000" b="1">
                <a:solidFill>
                  <a:srgbClr val="01B385"/>
                </a:solidFill>
                <a:latin typeface="+mj-lt"/>
              </a:rPr>
              <a:t>Materials</a:t>
            </a:r>
          </a:p>
        </p:txBody>
      </p:sp>
      <p:pic>
        <p:nvPicPr>
          <p:cNvPr id="6" name="Picture 5" descr="A graph of a stock market&#10;&#10;Description automatically generated">
            <a:extLst>
              <a:ext uri="{FF2B5EF4-FFF2-40B4-BE49-F238E27FC236}">
                <a16:creationId xmlns:a16="http://schemas.microsoft.com/office/drawing/2014/main" id="{F6A019A6-4AD0-76A1-1563-C60793B30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06" y="1371600"/>
            <a:ext cx="6269925" cy="2366533"/>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7" name="Table 6">
            <a:extLst>
              <a:ext uri="{FF2B5EF4-FFF2-40B4-BE49-F238E27FC236}">
                <a16:creationId xmlns:a16="http://schemas.microsoft.com/office/drawing/2014/main" id="{F6152888-63DF-F048-FC71-046185E5E295}"/>
              </a:ext>
            </a:extLst>
          </p:cNvPr>
          <p:cNvGraphicFramePr>
            <a:graphicFrameLocks noGrp="1"/>
          </p:cNvGraphicFramePr>
          <p:nvPr>
            <p:extLst>
              <p:ext uri="{D42A27DB-BD31-4B8C-83A1-F6EECF244321}">
                <p14:modId xmlns:p14="http://schemas.microsoft.com/office/powerpoint/2010/main" val="1501462614"/>
              </p:ext>
            </p:extLst>
          </p:nvPr>
        </p:nvGraphicFramePr>
        <p:xfrm>
          <a:off x="305206" y="3944162"/>
          <a:ext cx="6269924" cy="1391554"/>
        </p:xfrm>
        <a:graphic>
          <a:graphicData uri="http://schemas.openxmlformats.org/drawingml/2006/table">
            <a:tbl>
              <a:tblPr/>
              <a:tblGrid>
                <a:gridCol w="3134962">
                  <a:extLst>
                    <a:ext uri="{9D8B030D-6E8A-4147-A177-3AD203B41FA5}">
                      <a16:colId xmlns:a16="http://schemas.microsoft.com/office/drawing/2014/main" val="40786277"/>
                    </a:ext>
                  </a:extLst>
                </a:gridCol>
                <a:gridCol w="3134962">
                  <a:extLst>
                    <a:ext uri="{9D8B030D-6E8A-4147-A177-3AD203B41FA5}">
                      <a16:colId xmlns:a16="http://schemas.microsoft.com/office/drawing/2014/main" val="3222559833"/>
                    </a:ext>
                  </a:extLst>
                </a:gridCol>
              </a:tblGrid>
              <a:tr h="302216">
                <a:tc>
                  <a:txBody>
                    <a:bodyPr/>
                    <a:lstStyle/>
                    <a:p>
                      <a:pPr algn="ctr" rtl="0" fontAlgn="base"/>
                      <a:r>
                        <a:rPr lang="en-US" sz="1600" b="0" i="0">
                          <a:effectLst/>
                          <a:latin typeface="+mn-lt"/>
                        </a:rPr>
                        <a:t>Position Strategy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Underweight</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71652"/>
                  </a:ext>
                </a:extLst>
              </a:tr>
              <a:tr h="151297">
                <a:tc>
                  <a:txBody>
                    <a:bodyPr/>
                    <a:lstStyle/>
                    <a:p>
                      <a:pPr algn="ctr" rtl="0" fontAlgn="base"/>
                      <a:r>
                        <a:rPr lang="en-US" sz="1600" b="0" i="0">
                          <a:effectLst/>
                          <a:latin typeface="+mn-lt"/>
                        </a:rPr>
                        <a:t>SAP Target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mn-lt"/>
                        </a:rPr>
                        <a:t>2.40%</a:t>
                      </a:r>
                    </a:p>
                    <a:p>
                      <a:pPr algn="ctr" fontAlgn="b"/>
                      <a:endParaRPr lang="en-US" sz="16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27280"/>
                  </a:ext>
                </a:extLst>
              </a:tr>
              <a:tr h="300829">
                <a:tc>
                  <a:txBody>
                    <a:bodyPr/>
                    <a:lstStyle/>
                    <a:p>
                      <a:pPr algn="ctr" rtl="0" fontAlgn="base"/>
                      <a:r>
                        <a:rPr lang="en-US" sz="1600" b="0" i="0">
                          <a:effectLst/>
                          <a:latin typeface="+mn-lt"/>
                        </a:rPr>
                        <a:t>S&amp;P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2.40%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96986"/>
                  </a:ext>
                </a:extLst>
              </a:tr>
              <a:tr h="300829">
                <a:tc>
                  <a:txBody>
                    <a:bodyPr/>
                    <a:lstStyle/>
                    <a:p>
                      <a:pPr algn="ctr" rtl="0" fontAlgn="base"/>
                      <a:r>
                        <a:rPr lang="en-US" sz="1600" b="0" i="0">
                          <a:effectLst/>
                          <a:latin typeface="+mn-lt"/>
                        </a:rPr>
                        <a:t>SAP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0%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17674"/>
                  </a:ext>
                </a:extLst>
              </a:tr>
            </a:tbl>
          </a:graphicData>
        </a:graphic>
      </p:graphicFrame>
    </p:spTree>
    <p:extLst>
      <p:ext uri="{BB962C8B-B14F-4D97-AF65-F5344CB8AC3E}">
        <p14:creationId xmlns:p14="http://schemas.microsoft.com/office/powerpoint/2010/main" val="270676799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972E7-836F-0682-0E24-FBBDC82FC90F}"/>
              </a:ext>
            </a:extLst>
          </p:cNvPr>
          <p:cNvSpPr>
            <a:spLocks noGrp="1"/>
          </p:cNvSpPr>
          <p:nvPr>
            <p:ph idx="1"/>
          </p:nvPr>
        </p:nvSpPr>
        <p:spPr>
          <a:xfrm>
            <a:off x="7030608" y="699750"/>
            <a:ext cx="4856187" cy="4824228"/>
          </a:xfrm>
          <a:ln>
            <a:solidFill>
              <a:schemeClr val="tx1"/>
            </a:solidFill>
          </a:ln>
        </p:spPr>
        <p:txBody>
          <a:bodyPr>
            <a:noAutofit/>
          </a:bodyPr>
          <a:lstStyle/>
          <a:p>
            <a:pPr marL="285750" indent="-285750">
              <a:buFont typeface="Arial" panose="020B0604020202020204" pitchFamily="34" charset="0"/>
              <a:buChar char="•"/>
            </a:pPr>
            <a:r>
              <a:rPr lang="en-US" sz="1600">
                <a:highlight>
                  <a:srgbClr val="FFFFFF"/>
                </a:highlight>
                <a:latin typeface="+mn-lt"/>
              </a:rPr>
              <a:t>The </a:t>
            </a:r>
            <a:r>
              <a:rPr lang="en-US" sz="1600" b="1">
                <a:highlight>
                  <a:srgbClr val="FFFFFF"/>
                </a:highlight>
                <a:latin typeface="+mn-lt"/>
              </a:rPr>
              <a:t>industrials</a:t>
            </a:r>
            <a:r>
              <a:rPr lang="en-US" sz="1600">
                <a:highlight>
                  <a:srgbClr val="FFFFFF"/>
                </a:highlight>
                <a:latin typeface="+mn-lt"/>
              </a:rPr>
              <a:t> sector encompasses a diverse range of companies involved in manufacturing, construction, engineering, transportation, and other industrial activities. These companies produce goods and provide services essential to infrastructure development, production processes, and logistics</a:t>
            </a:r>
          </a:p>
          <a:p>
            <a:endParaRPr lang="en-US" sz="1600">
              <a:highlight>
                <a:srgbClr val="FFFFFF"/>
              </a:highlight>
              <a:latin typeface="+mn-lt"/>
            </a:endParaRPr>
          </a:p>
          <a:p>
            <a:pPr marL="285750" indent="-285750" rtl="0">
              <a:buFont typeface="Arial" panose="020B0604020202020204" pitchFamily="34" charset="0"/>
              <a:buChar char="•"/>
            </a:pPr>
            <a:r>
              <a:rPr lang="en-US" sz="1600">
                <a:highlight>
                  <a:srgbClr val="FFFFFF"/>
                </a:highlight>
                <a:latin typeface="+mn-lt"/>
              </a:rPr>
              <a:t>The XLI ETF has outperformed the S&amp;P 500 by a slim margin so far this year after underperforming the S&amp;P 500 in 2023. Our portfolio took an overweight position strategy for this sector.  The ETF is up 7.6% so far, which is 0.3% higher than the S&amp;P 500.  The growth of the industrial sector is closely tied to the growth of the economy as a whole. Also, advancements in technology, regulatory changes, and companies being more environmentally friendly have had an impact on the ETF and sector as a whole this year.</a:t>
            </a:r>
            <a:endParaRPr lang="en-US" sz="1600">
              <a:latin typeface="+mn-lt"/>
            </a:endParaRPr>
          </a:p>
        </p:txBody>
      </p:sp>
      <p:sp>
        <p:nvSpPr>
          <p:cNvPr id="3" name="Title 2">
            <a:extLst>
              <a:ext uri="{FF2B5EF4-FFF2-40B4-BE49-F238E27FC236}">
                <a16:creationId xmlns:a16="http://schemas.microsoft.com/office/drawing/2014/main" id="{15ACE66D-67AA-7768-9A84-23FF878FD433}"/>
              </a:ext>
            </a:extLst>
          </p:cNvPr>
          <p:cNvSpPr>
            <a:spLocks noGrp="1"/>
          </p:cNvSpPr>
          <p:nvPr>
            <p:ph type="ctrTitle"/>
          </p:nvPr>
        </p:nvSpPr>
        <p:spPr>
          <a:xfrm>
            <a:off x="273329" y="355600"/>
            <a:ext cx="6301802" cy="1016000"/>
          </a:xfrm>
        </p:spPr>
        <p:txBody>
          <a:bodyPr>
            <a:normAutofit/>
          </a:bodyPr>
          <a:lstStyle/>
          <a:p>
            <a:pPr algn="l"/>
            <a:r>
              <a:rPr lang="en-US" sz="6000" b="1">
                <a:solidFill>
                  <a:srgbClr val="01B385"/>
                </a:solidFill>
                <a:latin typeface="+mj-lt"/>
              </a:rPr>
              <a:t>Industrials</a:t>
            </a:r>
          </a:p>
        </p:txBody>
      </p:sp>
      <p:pic>
        <p:nvPicPr>
          <p:cNvPr id="6" name="Picture 5" descr="A graph showing a line of growth&#10;&#10;Description automatically generated with medium confidence">
            <a:extLst>
              <a:ext uri="{FF2B5EF4-FFF2-40B4-BE49-F238E27FC236}">
                <a16:creationId xmlns:a16="http://schemas.microsoft.com/office/drawing/2014/main" id="{BF7B491A-4FFC-B76F-990D-7EEE3DF7D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28" y="1356065"/>
            <a:ext cx="6301801" cy="2544883"/>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7" name="Table 6">
            <a:extLst>
              <a:ext uri="{FF2B5EF4-FFF2-40B4-BE49-F238E27FC236}">
                <a16:creationId xmlns:a16="http://schemas.microsoft.com/office/drawing/2014/main" id="{A20510A0-D293-08D9-97BC-1809996486B3}"/>
              </a:ext>
            </a:extLst>
          </p:cNvPr>
          <p:cNvGraphicFramePr>
            <a:graphicFrameLocks noGrp="1"/>
          </p:cNvGraphicFramePr>
          <p:nvPr>
            <p:extLst>
              <p:ext uri="{D42A27DB-BD31-4B8C-83A1-F6EECF244321}">
                <p14:modId xmlns:p14="http://schemas.microsoft.com/office/powerpoint/2010/main" val="4290571909"/>
              </p:ext>
            </p:extLst>
          </p:nvPr>
        </p:nvGraphicFramePr>
        <p:xfrm>
          <a:off x="305205" y="3968932"/>
          <a:ext cx="6269924" cy="1555047"/>
        </p:xfrm>
        <a:graphic>
          <a:graphicData uri="http://schemas.openxmlformats.org/drawingml/2006/table">
            <a:tbl>
              <a:tblPr/>
              <a:tblGrid>
                <a:gridCol w="3134962">
                  <a:extLst>
                    <a:ext uri="{9D8B030D-6E8A-4147-A177-3AD203B41FA5}">
                      <a16:colId xmlns:a16="http://schemas.microsoft.com/office/drawing/2014/main" val="40786277"/>
                    </a:ext>
                  </a:extLst>
                </a:gridCol>
                <a:gridCol w="3134962">
                  <a:extLst>
                    <a:ext uri="{9D8B030D-6E8A-4147-A177-3AD203B41FA5}">
                      <a16:colId xmlns:a16="http://schemas.microsoft.com/office/drawing/2014/main" val="3222559833"/>
                    </a:ext>
                  </a:extLst>
                </a:gridCol>
              </a:tblGrid>
              <a:tr h="335903">
                <a:tc>
                  <a:txBody>
                    <a:bodyPr/>
                    <a:lstStyle/>
                    <a:p>
                      <a:pPr algn="ctr" rtl="0" fontAlgn="base"/>
                      <a:r>
                        <a:rPr lang="en-US" sz="1600" b="0" i="0">
                          <a:effectLst/>
                          <a:latin typeface="+mn-lt"/>
                        </a:rPr>
                        <a:t>Position Strategy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Overweight</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71652"/>
                  </a:ext>
                </a:extLst>
              </a:tr>
              <a:tr h="547338">
                <a:tc>
                  <a:txBody>
                    <a:bodyPr/>
                    <a:lstStyle/>
                    <a:p>
                      <a:pPr algn="ctr" rtl="0" fontAlgn="base"/>
                      <a:r>
                        <a:rPr lang="en-US" sz="1600" b="0" i="0">
                          <a:effectLst/>
                          <a:latin typeface="+mn-lt"/>
                        </a:rPr>
                        <a:t>SAP Target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mn-lt"/>
                        </a:rPr>
                        <a:t>10%</a:t>
                      </a:r>
                    </a:p>
                    <a:p>
                      <a:pPr algn="ctr" fontAlgn="b"/>
                      <a:endParaRPr lang="en-US" sz="16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027280"/>
                  </a:ext>
                </a:extLst>
              </a:tr>
              <a:tr h="335903">
                <a:tc>
                  <a:txBody>
                    <a:bodyPr/>
                    <a:lstStyle/>
                    <a:p>
                      <a:pPr algn="ctr" rtl="0" fontAlgn="base"/>
                      <a:r>
                        <a:rPr lang="en-US" sz="1600" b="0" i="0">
                          <a:effectLst/>
                          <a:latin typeface="+mn-lt"/>
                        </a:rPr>
                        <a:t>S&amp;P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8.33%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396986"/>
                  </a:ext>
                </a:extLst>
              </a:tr>
              <a:tr h="335903">
                <a:tc>
                  <a:txBody>
                    <a:bodyPr/>
                    <a:lstStyle/>
                    <a:p>
                      <a:pPr algn="ctr" rtl="0" fontAlgn="base"/>
                      <a:r>
                        <a:rPr lang="en-US" sz="1600" b="0" i="0">
                          <a:effectLst/>
                          <a:latin typeface="+mn-lt"/>
                        </a:rPr>
                        <a:t>SAP Contribution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10.46% </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417674"/>
                  </a:ext>
                </a:extLst>
              </a:tr>
            </a:tbl>
          </a:graphicData>
        </a:graphic>
      </p:graphicFrame>
    </p:spTree>
    <p:extLst>
      <p:ext uri="{BB962C8B-B14F-4D97-AF65-F5344CB8AC3E}">
        <p14:creationId xmlns:p14="http://schemas.microsoft.com/office/powerpoint/2010/main" val="91570559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7169859" y="1464010"/>
            <a:ext cx="4307305" cy="4174306"/>
          </a:xfrm>
          <a:ln>
            <a:solidFill>
              <a:schemeClr val="tx1"/>
            </a:solidFill>
          </a:ln>
        </p:spPr>
        <p:txBody>
          <a:bodyPr lIns="91440" tIns="45720" rIns="91440" bIns="45720" anchor="t">
            <a:normAutofit fontScale="85000" lnSpcReduction="10000"/>
          </a:bodyPr>
          <a:lstStyle/>
          <a:p>
            <a:pPr marL="285750" indent="-285750" rtl="0" fontAlgn="base">
              <a:buFont typeface="Arial" panose="020B0604020202020204" pitchFamily="34" charset="0"/>
              <a:buChar char="•"/>
            </a:pPr>
            <a:r>
              <a:rPr lang="en-US" sz="1700">
                <a:highlight>
                  <a:srgbClr val="FFFFFF"/>
                </a:highlight>
                <a:latin typeface="+mn-lt"/>
              </a:rPr>
              <a:t>Companies in the </a:t>
            </a:r>
            <a:r>
              <a:rPr lang="en-US" sz="1700" b="1">
                <a:highlight>
                  <a:srgbClr val="FFFFFF"/>
                </a:highlight>
                <a:latin typeface="+mn-lt"/>
              </a:rPr>
              <a:t>consumer discretionary </a:t>
            </a:r>
            <a:r>
              <a:rPr lang="en-US" sz="1700">
                <a:highlight>
                  <a:srgbClr val="FFFFFF"/>
                </a:highlight>
                <a:latin typeface="+mn-lt"/>
              </a:rPr>
              <a:t>sector provide goods and services that cater to individuals' wants and preferences, rather than essential needs. This sector encompasses a broad array of offerings, including experiential services like dining out and entertainment, as well as luxury and premium products from renowned brands. </a:t>
            </a:r>
          </a:p>
          <a:p>
            <a:pPr marL="285750" indent="-285750" rtl="0" fontAlgn="base">
              <a:buFont typeface="Arial" panose="020B0604020202020204" pitchFamily="34" charset="0"/>
              <a:buChar char="•"/>
            </a:pPr>
            <a:endParaRPr lang="en-US" sz="1700">
              <a:highlight>
                <a:srgbClr val="FFFFFF"/>
              </a:highlight>
              <a:latin typeface="+mn-lt"/>
            </a:endParaRPr>
          </a:p>
          <a:p>
            <a:pPr marL="285750" indent="-285750" rtl="0" fontAlgn="base">
              <a:buFont typeface="Arial" panose="020B0604020202020204" pitchFamily="34" charset="0"/>
              <a:buChar char="•"/>
            </a:pPr>
            <a:r>
              <a:rPr lang="en-US" sz="1700">
                <a:highlight>
                  <a:srgbClr val="FFFFFF"/>
                </a:highlight>
                <a:latin typeface="+mn-lt"/>
              </a:rPr>
              <a:t>The XLY ETF has underperformed significantly against the S&amp;P 500 over the course of the year. This is lead by rising concerns about inflation and our current interest rate effects on nonessential consumer spending. While the ETF underperformed, the stocks held in the SAP fund outperformed the S&amp;P 500 because of earnings beats and positive sentiment regarding expansions. </a:t>
            </a:r>
            <a:br>
              <a:rPr lang="en-US" sz="1700">
                <a:highlight>
                  <a:srgbClr val="FFFFFF"/>
                </a:highlight>
                <a:latin typeface="+mn-lt"/>
              </a:rPr>
            </a:br>
            <a:endParaRPr lang="en-US" sz="1700">
              <a:highlight>
                <a:srgbClr val="FFFFFF"/>
              </a:highlight>
              <a:latin typeface="+mn-lt"/>
            </a:endParaRPr>
          </a:p>
          <a:p>
            <a:pPr rtl="0" fontAlgn="base"/>
            <a:br>
              <a:rPr lang="en-US" sz="1600">
                <a:highlight>
                  <a:srgbClr val="FFFFFF"/>
                </a:highlight>
                <a:latin typeface="Aptos" panose="020B0004020202020204" pitchFamily="34" charset="0"/>
              </a:rPr>
            </a:br>
            <a:endParaRPr lang="en-US" sz="1600">
              <a:highlight>
                <a:srgbClr val="FFFFFF"/>
              </a:highlight>
              <a:latin typeface="Aptos" panose="020B0004020202020204" pitchFamily="34" charset="0"/>
            </a:endParaRPr>
          </a:p>
          <a:p>
            <a:pPr rtl="0" fontAlgn="base"/>
            <a:endParaRPr lang="en-US" sz="1600"/>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98732" y="502621"/>
            <a:ext cx="9323640" cy="862265"/>
          </a:xfrm>
        </p:spPr>
        <p:txBody>
          <a:bodyPr lIns="91440" tIns="45720" rIns="91440" bIns="45720" anchor="b">
            <a:noAutofit/>
          </a:bodyPr>
          <a:lstStyle/>
          <a:p>
            <a:r>
              <a:rPr lang="en-US" sz="5800" b="1">
                <a:solidFill>
                  <a:srgbClr val="01B385"/>
                </a:solidFill>
                <a:latin typeface="+mj-lt"/>
              </a:rPr>
              <a:t>Consumer Discretionary</a:t>
            </a:r>
          </a:p>
        </p:txBody>
      </p:sp>
      <p:graphicFrame>
        <p:nvGraphicFramePr>
          <p:cNvPr id="2" name="Table 1">
            <a:extLst>
              <a:ext uri="{FF2B5EF4-FFF2-40B4-BE49-F238E27FC236}">
                <a16:creationId xmlns:a16="http://schemas.microsoft.com/office/drawing/2014/main" id="{B427EFBB-77B7-3A10-3C26-31E15A707412}"/>
              </a:ext>
            </a:extLst>
          </p:cNvPr>
          <p:cNvGraphicFramePr>
            <a:graphicFrameLocks noGrp="1"/>
          </p:cNvGraphicFramePr>
          <p:nvPr>
            <p:extLst>
              <p:ext uri="{D42A27DB-BD31-4B8C-83A1-F6EECF244321}">
                <p14:modId xmlns:p14="http://schemas.microsoft.com/office/powerpoint/2010/main" val="1191655921"/>
              </p:ext>
            </p:extLst>
          </p:nvPr>
        </p:nvGraphicFramePr>
        <p:xfrm>
          <a:off x="305631" y="4242652"/>
          <a:ext cx="6433298" cy="1395663"/>
        </p:xfrm>
        <a:graphic>
          <a:graphicData uri="http://schemas.openxmlformats.org/drawingml/2006/table">
            <a:tbl>
              <a:tblPr/>
              <a:tblGrid>
                <a:gridCol w="3216649">
                  <a:extLst>
                    <a:ext uri="{9D8B030D-6E8A-4147-A177-3AD203B41FA5}">
                      <a16:colId xmlns:a16="http://schemas.microsoft.com/office/drawing/2014/main" val="1789497791"/>
                    </a:ext>
                  </a:extLst>
                </a:gridCol>
                <a:gridCol w="3216649">
                  <a:extLst>
                    <a:ext uri="{9D8B030D-6E8A-4147-A177-3AD203B41FA5}">
                      <a16:colId xmlns:a16="http://schemas.microsoft.com/office/drawing/2014/main" val="341166641"/>
                    </a:ext>
                  </a:extLst>
                </a:gridCol>
              </a:tblGrid>
              <a:tr h="350121">
                <a:tc>
                  <a:txBody>
                    <a:bodyPr/>
                    <a:lstStyle/>
                    <a:p>
                      <a:pPr algn="ctr" rtl="0" fontAlgn="base"/>
                      <a:r>
                        <a:rPr lang="en-US" sz="1600" b="0" i="0">
                          <a:effectLst/>
                          <a:latin typeface="+mn-lt"/>
                        </a:rPr>
                        <a:t>Position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Overweight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33311"/>
                  </a:ext>
                </a:extLst>
              </a:tr>
              <a:tr h="348514">
                <a:tc>
                  <a:txBody>
                    <a:bodyPr/>
                    <a:lstStyle/>
                    <a:p>
                      <a:pPr algn="ctr" rtl="0" fontAlgn="base"/>
                      <a:r>
                        <a:rPr lang="en-US" sz="1600" b="0" i="0">
                          <a:effectLst/>
                          <a:latin typeface="+mn-lt"/>
                        </a:rPr>
                        <a:t>SAP Target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10.60%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782394"/>
                  </a:ext>
                </a:extLst>
              </a:tr>
              <a:tr h="348514">
                <a:tc>
                  <a:txBody>
                    <a:bodyPr/>
                    <a:lstStyle/>
                    <a:p>
                      <a:pPr algn="ctr" rtl="0" fontAlgn="base"/>
                      <a:r>
                        <a:rPr lang="en-US" sz="1600" b="0" i="0">
                          <a:effectLst/>
                          <a:latin typeface="+mn-lt"/>
                        </a:rPr>
                        <a:t>S&amp;P Contribution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10.60%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283866"/>
                  </a:ext>
                </a:extLst>
              </a:tr>
              <a:tr h="348514">
                <a:tc>
                  <a:txBody>
                    <a:bodyPr/>
                    <a:lstStyle/>
                    <a:p>
                      <a:pPr algn="ctr" rtl="0" fontAlgn="base"/>
                      <a:r>
                        <a:rPr lang="en-US" sz="1600" b="0" i="0">
                          <a:effectLst/>
                          <a:latin typeface="+mn-lt"/>
                        </a:rPr>
                        <a:t>SAP Contribution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16.58%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37575"/>
                  </a:ext>
                </a:extLst>
              </a:tr>
            </a:tbl>
          </a:graphicData>
        </a:graphic>
      </p:graphicFrame>
      <p:pic>
        <p:nvPicPr>
          <p:cNvPr id="9" name="Picture 8" descr="A graph of a stock market&#10;&#10;Description automatically generated">
            <a:extLst>
              <a:ext uri="{FF2B5EF4-FFF2-40B4-BE49-F238E27FC236}">
                <a16:creationId xmlns:a16="http://schemas.microsoft.com/office/drawing/2014/main" id="{FC904FE7-8E56-1D22-438A-3D66D36EE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46" y="1464009"/>
            <a:ext cx="6433298" cy="267952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45441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981628" y="1255292"/>
            <a:ext cx="4307305" cy="4487779"/>
          </a:xfrm>
          <a:ln>
            <a:solidFill>
              <a:schemeClr val="tx1"/>
            </a:solidFill>
          </a:ln>
        </p:spPr>
        <p:txBody>
          <a:bodyPr lIns="91440" tIns="45720" rIns="91440" bIns="45720" anchor="t">
            <a:normAutofit fontScale="92500"/>
          </a:bodyPr>
          <a:lstStyle/>
          <a:p>
            <a:pPr marL="285750" indent="-285750" algn="l" rtl="0" fontAlgn="base">
              <a:buFont typeface="Arial" panose="020B0604020202020204" pitchFamily="34" charset="0"/>
              <a:buChar char="•"/>
            </a:pPr>
            <a:r>
              <a:rPr lang="en-US" sz="1700">
                <a:highlight>
                  <a:srgbClr val="FFFFFF"/>
                </a:highlight>
                <a:latin typeface="+mn-lt"/>
              </a:rPr>
              <a:t>The </a:t>
            </a:r>
            <a:r>
              <a:rPr lang="en-US" sz="1700" b="1">
                <a:highlight>
                  <a:srgbClr val="FFFFFF"/>
                </a:highlight>
                <a:latin typeface="+mn-lt"/>
              </a:rPr>
              <a:t>communication services </a:t>
            </a:r>
            <a:r>
              <a:rPr lang="en-US" sz="1700">
                <a:highlight>
                  <a:srgbClr val="FFFFFF"/>
                </a:highlight>
                <a:latin typeface="+mn-lt"/>
              </a:rPr>
              <a:t>sector encompasses a broad spectrum of services and technologies that enable people to connect, share information, and communicate with each other. This sector includes traditional communication methods such as cell phone operators and television services but has evolved to incorporate digital platforms like social media, search engines, and other cutting-edge technologies. </a:t>
            </a:r>
          </a:p>
          <a:p>
            <a:pPr marL="285750" indent="-285750" algn="l" rtl="0" fontAlgn="base">
              <a:buFont typeface="Arial" panose="020B0604020202020204" pitchFamily="34" charset="0"/>
              <a:buChar char="•"/>
            </a:pPr>
            <a:endParaRPr lang="en-US" sz="1700">
              <a:highlight>
                <a:srgbClr val="FFFFFF"/>
              </a:highlight>
              <a:latin typeface="+mn-lt"/>
            </a:endParaRPr>
          </a:p>
          <a:p>
            <a:pPr marL="285750" indent="-285750" algn="l" rtl="0" fontAlgn="base">
              <a:buFont typeface="Arial" panose="020B0604020202020204" pitchFamily="34" charset="0"/>
              <a:buChar char="•"/>
            </a:pPr>
            <a:r>
              <a:rPr lang="en-US" sz="1700">
                <a:highlight>
                  <a:srgbClr val="FFFFFF"/>
                </a:highlight>
                <a:latin typeface="+mn-lt"/>
              </a:rPr>
              <a:t>The growth in the XLC ETF was spearheaded by the strong performances of Meta and Google, caused by the hype surrounding generative AI and a rebound in revenue in digital advertising.  </a:t>
            </a:r>
          </a:p>
          <a:p>
            <a:endParaRPr lang="en-US"/>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246993" y="393027"/>
            <a:ext cx="9412014" cy="862265"/>
          </a:xfrm>
        </p:spPr>
        <p:txBody>
          <a:bodyPr lIns="91440" tIns="45720" rIns="91440" bIns="45720" anchor="b">
            <a:noAutofit/>
          </a:bodyPr>
          <a:lstStyle/>
          <a:p>
            <a:r>
              <a:rPr lang="en-US" sz="5800" b="1">
                <a:solidFill>
                  <a:srgbClr val="01B385"/>
                </a:solidFill>
                <a:latin typeface="+mj-lt"/>
              </a:rPr>
              <a:t>Communication Services</a:t>
            </a:r>
          </a:p>
        </p:txBody>
      </p:sp>
      <p:graphicFrame>
        <p:nvGraphicFramePr>
          <p:cNvPr id="2" name="Table 1">
            <a:extLst>
              <a:ext uri="{FF2B5EF4-FFF2-40B4-BE49-F238E27FC236}">
                <a16:creationId xmlns:a16="http://schemas.microsoft.com/office/drawing/2014/main" id="{B427EFBB-77B7-3A10-3C26-31E15A707412}"/>
              </a:ext>
            </a:extLst>
          </p:cNvPr>
          <p:cNvGraphicFramePr>
            <a:graphicFrameLocks noGrp="1"/>
          </p:cNvGraphicFramePr>
          <p:nvPr>
            <p:extLst>
              <p:ext uri="{D42A27DB-BD31-4B8C-83A1-F6EECF244321}">
                <p14:modId xmlns:p14="http://schemas.microsoft.com/office/powerpoint/2010/main" val="497677273"/>
              </p:ext>
            </p:extLst>
          </p:nvPr>
        </p:nvGraphicFramePr>
        <p:xfrm>
          <a:off x="419590" y="4195153"/>
          <a:ext cx="6086312" cy="1395663"/>
        </p:xfrm>
        <a:graphic>
          <a:graphicData uri="http://schemas.openxmlformats.org/drawingml/2006/table">
            <a:tbl>
              <a:tblPr/>
              <a:tblGrid>
                <a:gridCol w="3043156">
                  <a:extLst>
                    <a:ext uri="{9D8B030D-6E8A-4147-A177-3AD203B41FA5}">
                      <a16:colId xmlns:a16="http://schemas.microsoft.com/office/drawing/2014/main" val="1789497791"/>
                    </a:ext>
                  </a:extLst>
                </a:gridCol>
                <a:gridCol w="3043156">
                  <a:extLst>
                    <a:ext uri="{9D8B030D-6E8A-4147-A177-3AD203B41FA5}">
                      <a16:colId xmlns:a16="http://schemas.microsoft.com/office/drawing/2014/main" val="341166641"/>
                    </a:ext>
                  </a:extLst>
                </a:gridCol>
              </a:tblGrid>
              <a:tr h="350121">
                <a:tc>
                  <a:txBody>
                    <a:bodyPr/>
                    <a:lstStyle/>
                    <a:p>
                      <a:pPr algn="ctr" rtl="0" fontAlgn="base"/>
                      <a:r>
                        <a:rPr lang="en-US" sz="1600" b="0" i="0">
                          <a:effectLst/>
                          <a:latin typeface="+mn-lt"/>
                        </a:rPr>
                        <a:t>Position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Overweight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33311"/>
                  </a:ext>
                </a:extLst>
              </a:tr>
              <a:tr h="348514">
                <a:tc>
                  <a:txBody>
                    <a:bodyPr/>
                    <a:lstStyle/>
                    <a:p>
                      <a:pPr algn="ctr" rtl="0" fontAlgn="base"/>
                      <a:r>
                        <a:rPr lang="en-US" sz="1600" b="0" i="0">
                          <a:effectLst/>
                          <a:latin typeface="+mn-lt"/>
                        </a:rPr>
                        <a:t>SAP Target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10.00%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782394"/>
                  </a:ext>
                </a:extLst>
              </a:tr>
              <a:tr h="348514">
                <a:tc>
                  <a:txBody>
                    <a:bodyPr/>
                    <a:lstStyle/>
                    <a:p>
                      <a:pPr algn="ctr" rtl="0" fontAlgn="base"/>
                      <a:r>
                        <a:rPr lang="en-US" sz="1600" b="0" i="0">
                          <a:effectLst/>
                          <a:latin typeface="+mn-lt"/>
                        </a:rPr>
                        <a:t>S&amp;P Contribution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8.80%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283866"/>
                  </a:ext>
                </a:extLst>
              </a:tr>
              <a:tr h="348514">
                <a:tc>
                  <a:txBody>
                    <a:bodyPr/>
                    <a:lstStyle/>
                    <a:p>
                      <a:pPr algn="ctr" rtl="0" fontAlgn="base"/>
                      <a:r>
                        <a:rPr lang="en-US" sz="1600" b="0" i="0">
                          <a:effectLst/>
                          <a:latin typeface="+mn-lt"/>
                        </a:rPr>
                        <a:t>SAP Contribution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lt"/>
                        </a:rPr>
                        <a:t>9.07%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37575"/>
                  </a:ext>
                </a:extLst>
              </a:tr>
            </a:tbl>
          </a:graphicData>
        </a:graphic>
      </p:graphicFrame>
      <p:pic>
        <p:nvPicPr>
          <p:cNvPr id="4" name="Picture 3" descr="A graph of a stock market&#10;&#10;Description automatically generated">
            <a:extLst>
              <a:ext uri="{FF2B5EF4-FFF2-40B4-BE49-F238E27FC236}">
                <a16:creationId xmlns:a16="http://schemas.microsoft.com/office/drawing/2014/main" id="{DA149558-BB18-2F31-F46C-ABFCD9C89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91" y="1267184"/>
            <a:ext cx="6086312" cy="269908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920412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458057" y="1185110"/>
            <a:ext cx="4307305" cy="4487779"/>
          </a:xfrm>
          <a:ln>
            <a:solidFill>
              <a:schemeClr val="tx1"/>
            </a:solidFill>
          </a:ln>
        </p:spPr>
        <p:txBody>
          <a:bodyPr lIns="91440" tIns="45720" rIns="91440" bIns="45720" anchor="t">
            <a:normAutofit lnSpcReduction="10000"/>
          </a:bodyPr>
          <a:lstStyle/>
          <a:p>
            <a:pPr marL="285750" indent="-285750" rtl="0" fontAlgn="base">
              <a:buFont typeface="Arial" panose="020B0604020202020204" pitchFamily="34" charset="0"/>
              <a:buChar char="•"/>
            </a:pPr>
            <a:r>
              <a:rPr lang="en-US" sz="1700">
                <a:highlight>
                  <a:srgbClr val="FFFFFF"/>
                </a:highlight>
                <a:latin typeface="+mn-lt"/>
              </a:rPr>
              <a:t>The </a:t>
            </a:r>
            <a:r>
              <a:rPr lang="en-US" sz="1700" b="1">
                <a:highlight>
                  <a:srgbClr val="FFFFFF"/>
                </a:highlight>
                <a:latin typeface="+mn-lt"/>
              </a:rPr>
              <a:t>energy</a:t>
            </a:r>
            <a:r>
              <a:rPr lang="en-US" sz="1700">
                <a:highlight>
                  <a:srgbClr val="FFFFFF"/>
                </a:highlight>
                <a:latin typeface="+mn-lt"/>
              </a:rPr>
              <a:t> sector encompasses a diverse range of companies involved in the production, supply, and distribution of various energy sources. These companies can be categorized into oil and gas, coal, nuclear energy, and renewable energy sources, such as hydropower, solar power, wind power, and biofuels.</a:t>
            </a:r>
          </a:p>
          <a:p>
            <a:pPr marL="285750" indent="-285750" rtl="0" fontAlgn="base">
              <a:buFont typeface="Arial" panose="020B0604020202020204" pitchFamily="34" charset="0"/>
              <a:buChar char="•"/>
            </a:pPr>
            <a:br>
              <a:rPr lang="en-US" sz="1700">
                <a:highlight>
                  <a:srgbClr val="FFFFFF"/>
                </a:highlight>
                <a:latin typeface="+mn-lt"/>
              </a:rPr>
            </a:br>
            <a:r>
              <a:rPr lang="en-US" sz="1700">
                <a:highlight>
                  <a:srgbClr val="FFFFFF"/>
                </a:highlight>
                <a:latin typeface="+mn-lt"/>
              </a:rPr>
              <a:t>The XLE ETF underperformed the S&amp;P 500 at the beginning of the year but has since rebounded and passed the index mostly because of the rising concerns surrounding the Israel-Hamas conflict. This concern is caused by the potential for the conflict to broaden into an oil producing region.</a:t>
            </a:r>
          </a:p>
          <a:p>
            <a:pPr rtl="0" fontAlgn="base"/>
            <a:endParaRPr lang="en-US"/>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597571" y="238987"/>
            <a:ext cx="5618747" cy="862265"/>
          </a:xfrm>
        </p:spPr>
        <p:txBody>
          <a:bodyPr lIns="91440" tIns="45720" rIns="91440" bIns="45720" anchor="b">
            <a:noAutofit/>
          </a:bodyPr>
          <a:lstStyle/>
          <a:p>
            <a:r>
              <a:rPr lang="en-US" sz="6000" b="1">
                <a:solidFill>
                  <a:srgbClr val="01B385"/>
                </a:solidFill>
                <a:latin typeface="+mj-lt"/>
              </a:rPr>
              <a:t>Energy</a:t>
            </a:r>
          </a:p>
        </p:txBody>
      </p:sp>
      <p:graphicFrame>
        <p:nvGraphicFramePr>
          <p:cNvPr id="2" name="Table 1">
            <a:extLst>
              <a:ext uri="{FF2B5EF4-FFF2-40B4-BE49-F238E27FC236}">
                <a16:creationId xmlns:a16="http://schemas.microsoft.com/office/drawing/2014/main" id="{B427EFBB-77B7-3A10-3C26-31E15A707412}"/>
              </a:ext>
            </a:extLst>
          </p:cNvPr>
          <p:cNvGraphicFramePr>
            <a:graphicFrameLocks noGrp="1"/>
          </p:cNvGraphicFramePr>
          <p:nvPr>
            <p:extLst>
              <p:ext uri="{D42A27DB-BD31-4B8C-83A1-F6EECF244321}">
                <p14:modId xmlns:p14="http://schemas.microsoft.com/office/powerpoint/2010/main" val="1620175111"/>
              </p:ext>
            </p:extLst>
          </p:nvPr>
        </p:nvGraphicFramePr>
        <p:xfrm>
          <a:off x="597571" y="4018408"/>
          <a:ext cx="5378110" cy="1395663"/>
        </p:xfrm>
        <a:graphic>
          <a:graphicData uri="http://schemas.openxmlformats.org/drawingml/2006/table">
            <a:tbl>
              <a:tblPr/>
              <a:tblGrid>
                <a:gridCol w="2689055">
                  <a:extLst>
                    <a:ext uri="{9D8B030D-6E8A-4147-A177-3AD203B41FA5}">
                      <a16:colId xmlns:a16="http://schemas.microsoft.com/office/drawing/2014/main" val="1789497791"/>
                    </a:ext>
                  </a:extLst>
                </a:gridCol>
                <a:gridCol w="2689055">
                  <a:extLst>
                    <a:ext uri="{9D8B030D-6E8A-4147-A177-3AD203B41FA5}">
                      <a16:colId xmlns:a16="http://schemas.microsoft.com/office/drawing/2014/main" val="341166641"/>
                    </a:ext>
                  </a:extLst>
                </a:gridCol>
              </a:tblGrid>
              <a:tr h="350121">
                <a:tc>
                  <a:txBody>
                    <a:bodyPr/>
                    <a:lstStyle/>
                    <a:p>
                      <a:pPr algn="ctr" rtl="0" fontAlgn="base"/>
                      <a:r>
                        <a:rPr lang="en-US" sz="1600" b="0" i="0">
                          <a:effectLst/>
                          <a:latin typeface="+mn-ea"/>
                          <a:ea typeface="+mn-ea"/>
                        </a:rPr>
                        <a:t>Position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ea"/>
                          <a:ea typeface="+mn-ea"/>
                        </a:rPr>
                        <a:t>Underweight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33311"/>
                  </a:ext>
                </a:extLst>
              </a:tr>
              <a:tr h="348514">
                <a:tc>
                  <a:txBody>
                    <a:bodyPr/>
                    <a:lstStyle/>
                    <a:p>
                      <a:pPr algn="ctr" rtl="0" fontAlgn="base"/>
                      <a:r>
                        <a:rPr lang="en-US" sz="1600" b="0" i="0">
                          <a:effectLst/>
                          <a:latin typeface="+mn-ea"/>
                          <a:ea typeface="+mn-ea"/>
                        </a:rPr>
                        <a:t>SAP Target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ea"/>
                          <a:ea typeface="+mn-ea"/>
                        </a:rPr>
                        <a:t>2.08%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782394"/>
                  </a:ext>
                </a:extLst>
              </a:tr>
              <a:tr h="348514">
                <a:tc>
                  <a:txBody>
                    <a:bodyPr/>
                    <a:lstStyle/>
                    <a:p>
                      <a:pPr algn="ctr" rtl="0" fontAlgn="base"/>
                      <a:r>
                        <a:rPr lang="en-US" sz="1600" b="0" i="0">
                          <a:effectLst/>
                          <a:latin typeface="+mn-ea"/>
                          <a:ea typeface="+mn-ea"/>
                        </a:rPr>
                        <a:t>S&amp;P Contribution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ea"/>
                          <a:ea typeface="+mn-ea"/>
                        </a:rPr>
                        <a:t>4.40%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283866"/>
                  </a:ext>
                </a:extLst>
              </a:tr>
              <a:tr h="348514">
                <a:tc>
                  <a:txBody>
                    <a:bodyPr/>
                    <a:lstStyle/>
                    <a:p>
                      <a:pPr algn="ctr" rtl="0" fontAlgn="base"/>
                      <a:r>
                        <a:rPr lang="en-US" sz="1600" b="0" i="0">
                          <a:effectLst/>
                          <a:latin typeface="+mn-ea"/>
                          <a:ea typeface="+mn-ea"/>
                        </a:rPr>
                        <a:t>SAP Contribution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mn-ea"/>
                          <a:ea typeface="+mn-ea"/>
                        </a:rPr>
                        <a:t>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37575"/>
                  </a:ext>
                </a:extLst>
              </a:tr>
            </a:tbl>
          </a:graphicData>
        </a:graphic>
      </p:graphicFrame>
      <p:pic>
        <p:nvPicPr>
          <p:cNvPr id="4" name="Picture 3" descr="A graph of a stock market&#10;&#10;Description automatically generated">
            <a:extLst>
              <a:ext uri="{FF2B5EF4-FFF2-40B4-BE49-F238E27FC236}">
                <a16:creationId xmlns:a16="http://schemas.microsoft.com/office/drawing/2014/main" id="{6F7AFBCE-60C8-2C67-176A-05B8F6974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572" y="1178539"/>
            <a:ext cx="5378110" cy="2685295"/>
          </a:xfrm>
          <a:prstGeom prst="rect">
            <a:avLst/>
          </a:prstGeom>
          <a:ln>
            <a:solidFill>
              <a:schemeClr val="tx1"/>
            </a:solidFill>
          </a:ln>
        </p:spPr>
      </p:pic>
    </p:spTree>
    <p:extLst>
      <p:ext uri="{BB962C8B-B14F-4D97-AF65-F5344CB8AC3E}">
        <p14:creationId xmlns:p14="http://schemas.microsoft.com/office/powerpoint/2010/main" val="60011865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510609" y="1231091"/>
            <a:ext cx="4307305" cy="4487779"/>
          </a:xfrm>
          <a:ln>
            <a:solidFill>
              <a:schemeClr val="tx1"/>
            </a:solidFill>
          </a:ln>
        </p:spPr>
        <p:txBody>
          <a:bodyPr lIns="91440" tIns="45720" rIns="91440" bIns="45720" anchor="t">
            <a:normAutofit lnSpcReduction="10000"/>
          </a:bodyPr>
          <a:lstStyle/>
          <a:p>
            <a:pPr marL="285750" indent="-285750" rtl="0" fontAlgn="base">
              <a:buFont typeface="Arial" panose="020B0604020202020204" pitchFamily="34" charset="0"/>
              <a:buChar char="•"/>
            </a:pPr>
            <a:r>
              <a:rPr lang="en-US" sz="1600">
                <a:highlight>
                  <a:srgbClr val="FFFFFF"/>
                </a:highlight>
                <a:latin typeface="+mn-lt"/>
              </a:rPr>
              <a:t>The </a:t>
            </a:r>
            <a:r>
              <a:rPr lang="en-US" sz="1600" b="1">
                <a:highlight>
                  <a:srgbClr val="FFFFFF"/>
                </a:highlight>
                <a:latin typeface="+mn-lt"/>
              </a:rPr>
              <a:t>financials</a:t>
            </a:r>
            <a:r>
              <a:rPr lang="en-US" sz="1600">
                <a:highlight>
                  <a:srgbClr val="FFFFFF"/>
                </a:highlight>
                <a:latin typeface="+mn-lt"/>
              </a:rPr>
              <a:t> sector encompasses a diverse range of organizations that offer essential financial services to individuals, businesses, and governments. The sector is comprised of various key players, including banking institutions, credit unions, investment companies, insurance providers, brokerage firms, and regulatory agencies that oversee and govern financial activities.</a:t>
            </a:r>
          </a:p>
          <a:p>
            <a:pPr marL="285750" indent="-285750" rtl="0" fontAlgn="base">
              <a:buFont typeface="Arial" panose="020B0604020202020204" pitchFamily="34" charset="0"/>
              <a:buChar char="•"/>
            </a:pPr>
            <a:endParaRPr lang="en-US" sz="1600">
              <a:latin typeface="+mn-lt"/>
            </a:endParaRPr>
          </a:p>
          <a:p>
            <a:pPr marL="285750" indent="-285750" rtl="0" fontAlgn="base">
              <a:buFont typeface="Arial" panose="020B0604020202020204" pitchFamily="34" charset="0"/>
              <a:buChar char="•"/>
            </a:pPr>
            <a:r>
              <a:rPr lang="en-US" sz="1600">
                <a:latin typeface="+mn-lt"/>
              </a:rPr>
              <a:t>-</a:t>
            </a:r>
            <a:r>
              <a:rPr lang="en-US" sz="1600">
                <a:highlight>
                  <a:srgbClr val="FFFFFF"/>
                </a:highlight>
                <a:latin typeface="+mn-lt"/>
              </a:rPr>
              <a:t>The XLF ETF outperformed the S&amp;P 500 by a slim margin, coming off a volatile 2023 where several firms, like Silicon Valley Bank, shut down. In 2024, banks have benefited from higher interest rates, but could be susceptible to higher volatility in the future if a soft-landing isn’t foreseeable.</a:t>
            </a:r>
            <a:br>
              <a:rPr lang="en-US" sz="1600">
                <a:highlight>
                  <a:srgbClr val="FFFFFF"/>
                </a:highlight>
                <a:latin typeface="+mn-lt"/>
              </a:rPr>
            </a:br>
            <a:endParaRPr lang="en-US" sz="1600">
              <a:highlight>
                <a:srgbClr val="FFFFFF"/>
              </a:highlight>
              <a:latin typeface="+mn-lt"/>
            </a:endParaRPr>
          </a:p>
          <a:p>
            <a:pPr rtl="0" fontAlgn="base"/>
            <a:endParaRPr lang="en-US" sz="1600">
              <a:latin typeface="+mn-lt"/>
            </a:endParaRP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597572" y="176949"/>
            <a:ext cx="5618747" cy="862265"/>
          </a:xfrm>
        </p:spPr>
        <p:txBody>
          <a:bodyPr lIns="91440" tIns="45720" rIns="91440" bIns="45720" anchor="b">
            <a:noAutofit/>
          </a:bodyPr>
          <a:lstStyle/>
          <a:p>
            <a:r>
              <a:rPr lang="en-US" sz="6000" b="1">
                <a:solidFill>
                  <a:srgbClr val="01B385"/>
                </a:solidFill>
                <a:latin typeface="+mj-lt"/>
              </a:rPr>
              <a:t>Financials</a:t>
            </a:r>
          </a:p>
        </p:txBody>
      </p:sp>
      <p:graphicFrame>
        <p:nvGraphicFramePr>
          <p:cNvPr id="2" name="Table 1">
            <a:extLst>
              <a:ext uri="{FF2B5EF4-FFF2-40B4-BE49-F238E27FC236}">
                <a16:creationId xmlns:a16="http://schemas.microsoft.com/office/drawing/2014/main" id="{B427EFBB-77B7-3A10-3C26-31E15A707412}"/>
              </a:ext>
            </a:extLst>
          </p:cNvPr>
          <p:cNvGraphicFramePr>
            <a:graphicFrameLocks noGrp="1"/>
          </p:cNvGraphicFramePr>
          <p:nvPr>
            <p:extLst>
              <p:ext uri="{D42A27DB-BD31-4B8C-83A1-F6EECF244321}">
                <p14:modId xmlns:p14="http://schemas.microsoft.com/office/powerpoint/2010/main" val="4263249743"/>
              </p:ext>
            </p:extLst>
          </p:nvPr>
        </p:nvGraphicFramePr>
        <p:xfrm>
          <a:off x="597572" y="4126142"/>
          <a:ext cx="5498428" cy="1395663"/>
        </p:xfrm>
        <a:graphic>
          <a:graphicData uri="http://schemas.openxmlformats.org/drawingml/2006/table">
            <a:tbl>
              <a:tblPr/>
              <a:tblGrid>
                <a:gridCol w="2749214">
                  <a:extLst>
                    <a:ext uri="{9D8B030D-6E8A-4147-A177-3AD203B41FA5}">
                      <a16:colId xmlns:a16="http://schemas.microsoft.com/office/drawing/2014/main" val="1789497791"/>
                    </a:ext>
                  </a:extLst>
                </a:gridCol>
                <a:gridCol w="2749214">
                  <a:extLst>
                    <a:ext uri="{9D8B030D-6E8A-4147-A177-3AD203B41FA5}">
                      <a16:colId xmlns:a16="http://schemas.microsoft.com/office/drawing/2014/main" val="341166641"/>
                    </a:ext>
                  </a:extLst>
                </a:gridCol>
              </a:tblGrid>
              <a:tr h="350121">
                <a:tc>
                  <a:txBody>
                    <a:bodyPr/>
                    <a:lstStyle/>
                    <a:p>
                      <a:pPr algn="ctr" rtl="0" fontAlgn="base"/>
                      <a:r>
                        <a:rPr lang="en-US" sz="1200" b="0" i="0">
                          <a:effectLst/>
                          <a:latin typeface="Aptos" panose="020B0004020202020204" pitchFamily="34" charset="0"/>
                        </a:rPr>
                        <a:t>Position Strategy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ptos" panose="020B0004020202020204" pitchFamily="34" charset="0"/>
                        </a:rPr>
                        <a:t>Underweight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33311"/>
                  </a:ext>
                </a:extLst>
              </a:tr>
              <a:tr h="348514">
                <a:tc>
                  <a:txBody>
                    <a:bodyPr/>
                    <a:lstStyle/>
                    <a:p>
                      <a:pPr algn="ctr" rtl="0" fontAlgn="base"/>
                      <a:r>
                        <a:rPr lang="en-US" sz="1200" b="0" i="0">
                          <a:effectLst/>
                          <a:latin typeface="Aptos" panose="020B0004020202020204" pitchFamily="34" charset="0"/>
                        </a:rPr>
                        <a:t>SAP Target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ptos" panose="020B0004020202020204" pitchFamily="34" charset="0"/>
                        </a:rPr>
                        <a:t>9.00%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782394"/>
                  </a:ext>
                </a:extLst>
              </a:tr>
              <a:tr h="348514">
                <a:tc>
                  <a:txBody>
                    <a:bodyPr/>
                    <a:lstStyle/>
                    <a:p>
                      <a:pPr algn="ctr" rtl="0" fontAlgn="base"/>
                      <a:r>
                        <a:rPr lang="en-US" sz="1200" b="0" i="0">
                          <a:effectLst/>
                          <a:latin typeface="Aptos" panose="020B0004020202020204" pitchFamily="34" charset="0"/>
                        </a:rPr>
                        <a:t>S&amp;P Contribution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ptos" panose="020B0004020202020204" pitchFamily="34" charset="0"/>
                        </a:rPr>
                        <a:t>12.60%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283866"/>
                  </a:ext>
                </a:extLst>
              </a:tr>
              <a:tr h="348514">
                <a:tc>
                  <a:txBody>
                    <a:bodyPr/>
                    <a:lstStyle/>
                    <a:p>
                      <a:pPr algn="ctr" rtl="0" fontAlgn="base"/>
                      <a:r>
                        <a:rPr lang="en-US" sz="1200" b="0" i="0">
                          <a:effectLst/>
                          <a:latin typeface="Aptos" panose="020B0004020202020204" pitchFamily="34" charset="0"/>
                        </a:rPr>
                        <a:t>SAP Contribution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ptos" panose="020B0004020202020204" pitchFamily="34" charset="0"/>
                        </a:rPr>
                        <a:t>12.38% </a:t>
                      </a:r>
                      <a:endParaRPr lang="en-US"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37575"/>
                  </a:ext>
                </a:extLst>
              </a:tr>
            </a:tbl>
          </a:graphicData>
        </a:graphic>
      </p:graphicFrame>
      <p:pic>
        <p:nvPicPr>
          <p:cNvPr id="5" name="Picture 4" descr="A graph on a white background&#10;&#10;Description automatically generated">
            <a:extLst>
              <a:ext uri="{FF2B5EF4-FFF2-40B4-BE49-F238E27FC236}">
                <a16:creationId xmlns:a16="http://schemas.microsoft.com/office/drawing/2014/main" id="{52515057-1F0D-A722-64F8-2AA06B0D5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572" y="1231091"/>
            <a:ext cx="5498428" cy="267952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85898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573672" y="664668"/>
            <a:ext cx="4307305" cy="4991046"/>
          </a:xfrm>
          <a:ln>
            <a:solidFill>
              <a:schemeClr val="tx1"/>
            </a:solidFill>
          </a:ln>
        </p:spPr>
        <p:txBody>
          <a:bodyPr lIns="91440" tIns="45720" rIns="91440" bIns="45720" anchor="t">
            <a:noAutofit/>
          </a:bodyPr>
          <a:lstStyle/>
          <a:p>
            <a:pPr marL="285750" indent="-285750" rtl="0" fontAlgn="base">
              <a:buFont typeface="Arial" panose="020B0604020202020204" pitchFamily="34" charset="0"/>
              <a:buChar char="•"/>
            </a:pPr>
            <a:r>
              <a:rPr lang="en-US" sz="1600">
                <a:highlight>
                  <a:srgbClr val="FFFFFF"/>
                </a:highlight>
                <a:latin typeface="+mn-lt"/>
              </a:rPr>
              <a:t>The </a:t>
            </a:r>
            <a:r>
              <a:rPr lang="en-US" sz="1600" b="1">
                <a:highlight>
                  <a:srgbClr val="FFFFFF"/>
                </a:highlight>
                <a:latin typeface="+mn-lt"/>
              </a:rPr>
              <a:t>utilities</a:t>
            </a:r>
            <a:r>
              <a:rPr lang="en-US" sz="1600">
                <a:highlight>
                  <a:srgbClr val="FFFFFF"/>
                </a:highlight>
                <a:latin typeface="+mn-lt"/>
              </a:rPr>
              <a:t> sector is a vital component of the economy. It encompasses companies that deliver indispensable services such as water, electricity, and natural gas. Characterized by its reliability and consistent earnings, because of a steady demand, this sector presents a compelling investment opportunity during times of economic volatility.</a:t>
            </a:r>
          </a:p>
          <a:p>
            <a:pPr marL="285750" indent="-285750" rtl="0" fontAlgn="base">
              <a:buFont typeface="Arial" panose="020B0604020202020204" pitchFamily="34" charset="0"/>
              <a:buChar char="•"/>
            </a:pPr>
            <a:endParaRPr lang="en-US" sz="1600">
              <a:highlight>
                <a:srgbClr val="FFFFFF"/>
              </a:highlight>
              <a:latin typeface="+mn-lt"/>
            </a:endParaRPr>
          </a:p>
          <a:p>
            <a:pPr marL="285750" indent="-285750" rtl="0" fontAlgn="base">
              <a:buFont typeface="Arial" panose="020B0604020202020204" pitchFamily="34" charset="0"/>
              <a:buChar char="•"/>
            </a:pPr>
            <a:r>
              <a:rPr lang="en-US" sz="1600">
                <a:highlight>
                  <a:srgbClr val="FFFFFF"/>
                </a:highlight>
                <a:latin typeface="+mn-lt"/>
              </a:rPr>
              <a:t>The XLU has underperformed when compared to the S&amp;P 500. A core reason for this is our current interest rate environment, high rates can impact profitability because of the significant debt levels used to finance infrastructure projects. In the future, utilities reliable dividend payments and defensive nature could be beneficial if there is increased market volatility. </a:t>
            </a:r>
            <a:br>
              <a:rPr lang="en-US" sz="1600">
                <a:highlight>
                  <a:srgbClr val="FFFFFF"/>
                </a:highlight>
                <a:latin typeface="+mn-lt"/>
              </a:rPr>
            </a:br>
            <a:endParaRPr lang="en-US" sz="1600">
              <a:highlight>
                <a:srgbClr val="FFFFFF"/>
              </a:highlight>
              <a:latin typeface="+mn-lt"/>
            </a:endParaRPr>
          </a:p>
          <a:p>
            <a:pPr rtl="0" fontAlgn="base"/>
            <a:br>
              <a:rPr lang="en-US" sz="1600">
                <a:highlight>
                  <a:srgbClr val="FFFFFF"/>
                </a:highlight>
                <a:latin typeface="+mn-lt"/>
              </a:rPr>
            </a:br>
            <a:endParaRPr lang="en-US" sz="1600">
              <a:highlight>
                <a:srgbClr val="FFFFFF"/>
              </a:highlight>
              <a:latin typeface="+mn-lt"/>
            </a:endParaRPr>
          </a:p>
          <a:p>
            <a:pPr rtl="0" fontAlgn="base"/>
            <a:br>
              <a:rPr lang="en-US" sz="1600">
                <a:highlight>
                  <a:srgbClr val="FFFFFF"/>
                </a:highlight>
                <a:latin typeface="+mn-lt"/>
              </a:rPr>
            </a:br>
            <a:endParaRPr lang="en-US" sz="1600">
              <a:highlight>
                <a:srgbClr val="FFFFFF"/>
              </a:highlight>
              <a:latin typeface="+mn-lt"/>
            </a:endParaRPr>
          </a:p>
          <a:p>
            <a:pPr rtl="0" fontAlgn="base"/>
            <a:endParaRPr lang="en-US" sz="1600">
              <a:latin typeface="+mn-lt"/>
            </a:endParaRP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477253" y="338641"/>
            <a:ext cx="5618747" cy="862265"/>
          </a:xfrm>
        </p:spPr>
        <p:txBody>
          <a:bodyPr lIns="91440" tIns="45720" rIns="91440" bIns="45720" anchor="b">
            <a:noAutofit/>
          </a:bodyPr>
          <a:lstStyle/>
          <a:p>
            <a:r>
              <a:rPr lang="en-US" sz="6000" b="1">
                <a:solidFill>
                  <a:srgbClr val="01B385"/>
                </a:solidFill>
                <a:latin typeface="+mj-lt"/>
              </a:rPr>
              <a:t>Utilities</a:t>
            </a:r>
          </a:p>
        </p:txBody>
      </p:sp>
      <p:graphicFrame>
        <p:nvGraphicFramePr>
          <p:cNvPr id="2" name="Table 1">
            <a:extLst>
              <a:ext uri="{FF2B5EF4-FFF2-40B4-BE49-F238E27FC236}">
                <a16:creationId xmlns:a16="http://schemas.microsoft.com/office/drawing/2014/main" id="{B427EFBB-77B7-3A10-3C26-31E15A707412}"/>
              </a:ext>
            </a:extLst>
          </p:cNvPr>
          <p:cNvGraphicFramePr>
            <a:graphicFrameLocks noGrp="1"/>
          </p:cNvGraphicFramePr>
          <p:nvPr>
            <p:extLst>
              <p:ext uri="{D42A27DB-BD31-4B8C-83A1-F6EECF244321}">
                <p14:modId xmlns:p14="http://schemas.microsoft.com/office/powerpoint/2010/main" val="3855956395"/>
              </p:ext>
            </p:extLst>
          </p:nvPr>
        </p:nvGraphicFramePr>
        <p:xfrm>
          <a:off x="477252" y="3986877"/>
          <a:ext cx="5498430" cy="1668837"/>
        </p:xfrm>
        <a:graphic>
          <a:graphicData uri="http://schemas.openxmlformats.org/drawingml/2006/table">
            <a:tbl>
              <a:tblPr/>
              <a:tblGrid>
                <a:gridCol w="2749215">
                  <a:extLst>
                    <a:ext uri="{9D8B030D-6E8A-4147-A177-3AD203B41FA5}">
                      <a16:colId xmlns:a16="http://schemas.microsoft.com/office/drawing/2014/main" val="1789497791"/>
                    </a:ext>
                  </a:extLst>
                </a:gridCol>
                <a:gridCol w="2749215">
                  <a:extLst>
                    <a:ext uri="{9D8B030D-6E8A-4147-A177-3AD203B41FA5}">
                      <a16:colId xmlns:a16="http://schemas.microsoft.com/office/drawing/2014/main" val="341166641"/>
                    </a:ext>
                  </a:extLst>
                </a:gridCol>
              </a:tblGrid>
              <a:tr h="418650">
                <a:tc>
                  <a:txBody>
                    <a:bodyPr/>
                    <a:lstStyle/>
                    <a:p>
                      <a:pPr algn="ctr" rtl="0" fontAlgn="base"/>
                      <a:r>
                        <a:rPr lang="en-US" sz="1600" b="0" i="0">
                          <a:effectLst/>
                          <a:latin typeface="Aptos" panose="020B0004020202020204" pitchFamily="34" charset="0"/>
                        </a:rPr>
                        <a:t>Position Strategy </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Aptos" panose="020B0004020202020204" pitchFamily="34" charset="0"/>
                        </a:rPr>
                        <a:t>Underweight</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33311"/>
                  </a:ext>
                </a:extLst>
              </a:tr>
              <a:tr h="416729">
                <a:tc>
                  <a:txBody>
                    <a:bodyPr/>
                    <a:lstStyle/>
                    <a:p>
                      <a:pPr algn="ctr" rtl="0" fontAlgn="base"/>
                      <a:r>
                        <a:rPr lang="en-US" sz="1600" b="0" i="0">
                          <a:effectLst/>
                          <a:latin typeface="Aptos" panose="020B0004020202020204" pitchFamily="34" charset="0"/>
                        </a:rPr>
                        <a:t>SAP Target </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Aptos" panose="020B0004020202020204" pitchFamily="34" charset="0"/>
                        </a:rPr>
                        <a:t>0.00%</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782394"/>
                  </a:ext>
                </a:extLst>
              </a:tr>
              <a:tr h="416729">
                <a:tc>
                  <a:txBody>
                    <a:bodyPr/>
                    <a:lstStyle/>
                    <a:p>
                      <a:pPr algn="ctr" rtl="0" fontAlgn="base"/>
                      <a:r>
                        <a:rPr lang="en-US" sz="1600" b="0" i="0">
                          <a:effectLst/>
                          <a:latin typeface="Aptos" panose="020B0004020202020204" pitchFamily="34" charset="0"/>
                        </a:rPr>
                        <a:t>S&amp;P Contribution </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Aptos" panose="020B0004020202020204" pitchFamily="34" charset="0"/>
                        </a:rPr>
                        <a:t>2.55% </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283866"/>
                  </a:ext>
                </a:extLst>
              </a:tr>
              <a:tr h="416729">
                <a:tc>
                  <a:txBody>
                    <a:bodyPr/>
                    <a:lstStyle/>
                    <a:p>
                      <a:pPr algn="ctr" rtl="0" fontAlgn="base"/>
                      <a:r>
                        <a:rPr lang="en-US" sz="1600" b="0" i="0">
                          <a:effectLst/>
                          <a:latin typeface="Aptos" panose="020B0004020202020204" pitchFamily="34" charset="0"/>
                        </a:rPr>
                        <a:t>SAP Contribution </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600" b="0" i="0">
                          <a:effectLst/>
                          <a:latin typeface="Aptos" panose="020B0004020202020204" pitchFamily="34" charset="0"/>
                        </a:rPr>
                        <a:t>1.98% </a:t>
                      </a:r>
                      <a:endParaRPr lang="en-US" sz="1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37575"/>
                  </a:ext>
                </a:extLst>
              </a:tr>
            </a:tbl>
          </a:graphicData>
        </a:graphic>
      </p:graphicFrame>
      <p:pic>
        <p:nvPicPr>
          <p:cNvPr id="11" name="Picture 10" descr="A graph of a stock market&#10;&#10;Description automatically generated">
            <a:extLst>
              <a:ext uri="{FF2B5EF4-FFF2-40B4-BE49-F238E27FC236}">
                <a16:creationId xmlns:a16="http://schemas.microsoft.com/office/drawing/2014/main" id="{EA30F88F-213A-AD79-35B3-E9385A412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53" y="1202287"/>
            <a:ext cx="5419050" cy="259031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466431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C3E2CE-A5BB-1F15-A96C-F7F084DF23FF}"/>
              </a:ext>
            </a:extLst>
          </p:cNvPr>
          <p:cNvSpPr/>
          <p:nvPr/>
        </p:nvSpPr>
        <p:spPr>
          <a:xfrm>
            <a:off x="0" y="31529"/>
            <a:ext cx="12191999" cy="6857999"/>
          </a:xfrm>
          <a:prstGeom prst="rect">
            <a:avLst/>
          </a:prstGeom>
          <a:solidFill>
            <a:srgbClr val="11B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DB6C9-9E96-F019-EEE1-49080EF1883A}"/>
              </a:ext>
            </a:extLst>
          </p:cNvPr>
          <p:cNvSpPr>
            <a:spLocks noGrp="1"/>
          </p:cNvSpPr>
          <p:nvPr>
            <p:ph type="ctrTitle"/>
          </p:nvPr>
        </p:nvSpPr>
        <p:spPr>
          <a:xfrm>
            <a:off x="1523999" y="2493316"/>
            <a:ext cx="9144000" cy="935682"/>
          </a:xfrm>
        </p:spPr>
        <p:txBody>
          <a:bodyPr>
            <a:noAutofit/>
          </a:bodyPr>
          <a:lstStyle/>
          <a:p>
            <a:pPr algn="ctr"/>
            <a:r>
              <a:rPr lang="en-US" sz="7000" b="1">
                <a:solidFill>
                  <a:schemeClr val="bg1"/>
                </a:solidFill>
                <a:latin typeface="+mj-lt"/>
              </a:rPr>
              <a:t>ETF PERFORMANCE</a:t>
            </a:r>
          </a:p>
        </p:txBody>
      </p:sp>
    </p:spTree>
    <p:extLst>
      <p:ext uri="{BB962C8B-B14F-4D97-AF65-F5344CB8AC3E}">
        <p14:creationId xmlns:p14="http://schemas.microsoft.com/office/powerpoint/2010/main" val="1587229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249D-E06C-19B7-9BA5-0BA108A4DEBC}"/>
              </a:ext>
            </a:extLst>
          </p:cNvPr>
          <p:cNvSpPr>
            <a:spLocks noGrp="1"/>
          </p:cNvSpPr>
          <p:nvPr>
            <p:ph type="ctrTitle"/>
          </p:nvPr>
        </p:nvSpPr>
        <p:spPr>
          <a:xfrm>
            <a:off x="604484" y="1468313"/>
            <a:ext cx="10972030" cy="3913179"/>
          </a:xfrm>
        </p:spPr>
        <p:txBody>
          <a:bodyPr lIns="55449" tIns="27725" rIns="55449" bIns="27725" anchor="ctr">
            <a:normAutofit/>
          </a:bodyPr>
          <a:lstStyle/>
          <a:p>
            <a:pPr algn="ctr"/>
            <a:r>
              <a:rPr lang="en-US" sz="7000" b="1">
                <a:solidFill>
                  <a:schemeClr val="bg1"/>
                </a:solidFill>
                <a:latin typeface="+mj-lt"/>
              </a:rPr>
              <a:t>Investment Policy</a:t>
            </a:r>
          </a:p>
        </p:txBody>
      </p:sp>
    </p:spTree>
    <p:extLst>
      <p:ext uri="{BB962C8B-B14F-4D97-AF65-F5344CB8AC3E}">
        <p14:creationId xmlns:p14="http://schemas.microsoft.com/office/powerpoint/2010/main" val="12844500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322198" y="527587"/>
            <a:ext cx="10972030" cy="655926"/>
          </a:xfrm>
        </p:spPr>
        <p:txBody>
          <a:bodyPr vert="horz" lIns="55449" tIns="27725" rIns="55449" bIns="27725" rtlCol="0" anchor="b">
            <a:noAutofit/>
          </a:bodyPr>
          <a:lstStyle/>
          <a:p>
            <a:r>
              <a:rPr lang="en-US" sz="6000" b="1">
                <a:solidFill>
                  <a:srgbClr val="11B387"/>
                </a:solidFill>
                <a:latin typeface="+mj-lt"/>
              </a:rPr>
              <a:t>Industrials SPDR (XLI)</a:t>
            </a:r>
          </a:p>
        </p:txBody>
      </p:sp>
      <p:graphicFrame>
        <p:nvGraphicFramePr>
          <p:cNvPr id="5" name="Table 5">
            <a:extLst>
              <a:ext uri="{FF2B5EF4-FFF2-40B4-BE49-F238E27FC236}">
                <a16:creationId xmlns:a16="http://schemas.microsoft.com/office/drawing/2014/main" id="{CC5069BE-26A7-C21D-8D89-629FD977B3DD}"/>
              </a:ext>
            </a:extLst>
          </p:cNvPr>
          <p:cNvGraphicFramePr>
            <a:graphicFrameLocks noGrp="1"/>
          </p:cNvGraphicFramePr>
          <p:nvPr>
            <p:extLst>
              <p:ext uri="{D42A27DB-BD31-4B8C-83A1-F6EECF244321}">
                <p14:modId xmlns:p14="http://schemas.microsoft.com/office/powerpoint/2010/main" val="2674752442"/>
              </p:ext>
            </p:extLst>
          </p:nvPr>
        </p:nvGraphicFramePr>
        <p:xfrm>
          <a:off x="6470186" y="1695482"/>
          <a:ext cx="5222046" cy="1228552"/>
        </p:xfrm>
        <a:graphic>
          <a:graphicData uri="http://schemas.openxmlformats.org/drawingml/2006/table">
            <a:tbl>
              <a:tblPr firstRow="1" bandRow="1">
                <a:tableStyleId>{D7AC3CCA-C797-4891-BE02-D94E43425B78}</a:tableStyleId>
              </a:tblPr>
              <a:tblGrid>
                <a:gridCol w="2611023">
                  <a:extLst>
                    <a:ext uri="{9D8B030D-6E8A-4147-A177-3AD203B41FA5}">
                      <a16:colId xmlns:a16="http://schemas.microsoft.com/office/drawing/2014/main" val="263714738"/>
                    </a:ext>
                  </a:extLst>
                </a:gridCol>
                <a:gridCol w="2611023">
                  <a:extLst>
                    <a:ext uri="{9D8B030D-6E8A-4147-A177-3AD203B41FA5}">
                      <a16:colId xmlns:a16="http://schemas.microsoft.com/office/drawing/2014/main" val="4267350143"/>
                    </a:ext>
                  </a:extLst>
                </a:gridCol>
              </a:tblGrid>
              <a:tr h="307138">
                <a:tc>
                  <a:txBody>
                    <a:bodyPr/>
                    <a:lstStyle/>
                    <a:p>
                      <a:pPr lvl="0" algn="ctr">
                        <a:buNone/>
                      </a:pPr>
                      <a:r>
                        <a:rPr lang="en-US" sz="1500" b="0">
                          <a:latin typeface="+mn-lt"/>
                        </a:rPr>
                        <a:t>Date Purchased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lnSpc>
                          <a:spcPct val="100000"/>
                        </a:lnSpc>
                        <a:spcBef>
                          <a:spcPts val="0"/>
                        </a:spcBef>
                        <a:spcAft>
                          <a:spcPts val="0"/>
                        </a:spcAft>
                        <a:buNone/>
                      </a:pPr>
                      <a:r>
                        <a:rPr lang="en-US" sz="1500" b="0" i="0" u="none" strike="noStrike" noProof="0">
                          <a:latin typeface="+mn-lt"/>
                        </a:rPr>
                        <a:t>09/20/2023</a:t>
                      </a:r>
                      <a:endParaRPr lang="en-US" sz="1500" b="1" i="0" u="none" strike="noStrike" noProof="0">
                        <a:latin typeface="+mn-lt"/>
                      </a:endParaRP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1800712312"/>
                  </a:ext>
                </a:extLst>
              </a:tr>
              <a:tr h="307138">
                <a:tc>
                  <a:txBody>
                    <a:bodyPr/>
                    <a:lstStyle/>
                    <a:p>
                      <a:pPr algn="ctr"/>
                      <a:r>
                        <a:rPr lang="en-US" sz="1500" b="0">
                          <a:latin typeface="+mn-lt"/>
                        </a:rPr>
                        <a:t>Number of Shares Held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tc>
                  <a:txBody>
                    <a:bodyPr/>
                    <a:lstStyle/>
                    <a:p>
                      <a:pPr algn="ctr"/>
                      <a:r>
                        <a:rPr lang="en-US" sz="1500">
                          <a:latin typeface="+mn-lt"/>
                        </a:rPr>
                        <a:t>170.93</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extLst>
                  <a:ext uri="{0D108BD9-81ED-4DB2-BD59-A6C34878D82A}">
                    <a16:rowId xmlns:a16="http://schemas.microsoft.com/office/drawing/2014/main" val="2499436881"/>
                  </a:ext>
                </a:extLst>
              </a:tr>
              <a:tr h="307138">
                <a:tc>
                  <a:txBody>
                    <a:bodyPr/>
                    <a:lstStyle/>
                    <a:p>
                      <a:pPr algn="ctr"/>
                      <a:r>
                        <a:rPr lang="en-US" sz="1500" b="0">
                          <a:latin typeface="+mn-lt"/>
                        </a:rPr>
                        <a:t>Acquisition Price</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buNone/>
                      </a:pPr>
                      <a:r>
                        <a:rPr lang="en-US" sz="1500" b="0" i="0" u="none" strike="noStrike" noProof="0">
                          <a:latin typeface="+mn-lt"/>
                        </a:rPr>
                        <a:t>$104.47</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2877541336"/>
                  </a:ext>
                </a:extLst>
              </a:tr>
              <a:tr h="307138">
                <a:tc>
                  <a:txBody>
                    <a:bodyPr/>
                    <a:lstStyle/>
                    <a:p>
                      <a:pPr algn="ctr"/>
                      <a:r>
                        <a:rPr lang="en-US" sz="1500" b="1">
                          <a:latin typeface="+mn-lt"/>
                        </a:rPr>
                        <a:t>Cost Basis</a:t>
                      </a:r>
                    </a:p>
                  </a:txBody>
                  <a:tcPr marL="55449" marR="55449" marT="27725" marB="27725" anchor="ctr">
                    <a:lnT w="12700">
                      <a:solidFill>
                        <a:schemeClr val="tx1"/>
                      </a:solidFill>
                    </a:lnT>
                    <a:solidFill>
                      <a:srgbClr val="ACFFE0"/>
                    </a:solidFill>
                  </a:tcPr>
                </a:tc>
                <a:tc>
                  <a:txBody>
                    <a:bodyPr/>
                    <a:lstStyle/>
                    <a:p>
                      <a:pPr lvl="0" algn="ctr">
                        <a:buNone/>
                      </a:pPr>
                      <a:r>
                        <a:rPr lang="en-US" sz="1500" b="1" i="0" u="none" strike="noStrike" noProof="0">
                          <a:latin typeface="+mn-lt"/>
                        </a:rPr>
                        <a:t>$17,856.82</a:t>
                      </a:r>
                    </a:p>
                  </a:txBody>
                  <a:tcPr marL="55449" marR="55449" marT="27725" marB="27725" anchor="ctr">
                    <a:lnT w="12700">
                      <a:solidFill>
                        <a:schemeClr val="tx1"/>
                      </a:solidFill>
                    </a:lnT>
                    <a:solidFill>
                      <a:srgbClr val="ACFFE0"/>
                    </a:solidFill>
                  </a:tcPr>
                </a:tc>
                <a:extLst>
                  <a:ext uri="{0D108BD9-81ED-4DB2-BD59-A6C34878D82A}">
                    <a16:rowId xmlns:a16="http://schemas.microsoft.com/office/drawing/2014/main" val="2531461660"/>
                  </a:ext>
                </a:extLst>
              </a:tr>
            </a:tbl>
          </a:graphicData>
        </a:graphic>
      </p:graphicFrame>
      <p:sp>
        <p:nvSpPr>
          <p:cNvPr id="10" name="Subtitle 1">
            <a:extLst>
              <a:ext uri="{FF2B5EF4-FFF2-40B4-BE49-F238E27FC236}">
                <a16:creationId xmlns:a16="http://schemas.microsoft.com/office/drawing/2014/main" id="{447037B3-E338-98A6-63A9-3EB90BA0EDA6}"/>
              </a:ext>
            </a:extLst>
          </p:cNvPr>
          <p:cNvSpPr>
            <a:spLocks noGrp="1"/>
          </p:cNvSpPr>
          <p:nvPr>
            <p:ph type="subTitle" idx="1"/>
          </p:nvPr>
        </p:nvSpPr>
        <p:spPr>
          <a:xfrm>
            <a:off x="610738" y="5153937"/>
            <a:ext cx="11090414" cy="600353"/>
          </a:xfrm>
        </p:spPr>
        <p:txBody>
          <a:bodyPr vert="horz" lIns="55449" tIns="27725" rIns="55449" bIns="27725" rtlCol="0" anchor="ctr">
            <a:normAutofit/>
          </a:bodyPr>
          <a:lstStyle/>
          <a:p>
            <a:pPr algn="ctr"/>
            <a:r>
              <a:rPr lang="en-US" sz="2400" b="1">
                <a:latin typeface="+mn-lt"/>
              </a:rPr>
              <a:t>Market Value (4/26/2024): $121.39 </a:t>
            </a:r>
            <a:r>
              <a:rPr lang="en-US" sz="2400" b="1">
                <a:solidFill>
                  <a:srgbClr val="00B050"/>
                </a:solidFill>
                <a:latin typeface="+mn-lt"/>
              </a:rPr>
              <a:t>+$16.92 (+16.20%)</a:t>
            </a:r>
          </a:p>
        </p:txBody>
      </p:sp>
      <p:graphicFrame>
        <p:nvGraphicFramePr>
          <p:cNvPr id="11" name="Table 11">
            <a:extLst>
              <a:ext uri="{FF2B5EF4-FFF2-40B4-BE49-F238E27FC236}">
                <a16:creationId xmlns:a16="http://schemas.microsoft.com/office/drawing/2014/main" id="{DFC71718-8DE8-3929-8E50-12E814548DF9}"/>
              </a:ext>
            </a:extLst>
          </p:cNvPr>
          <p:cNvGraphicFramePr>
            <a:graphicFrameLocks noGrp="1"/>
          </p:cNvGraphicFramePr>
          <p:nvPr>
            <p:extLst>
              <p:ext uri="{D42A27DB-BD31-4B8C-83A1-F6EECF244321}">
                <p14:modId xmlns:p14="http://schemas.microsoft.com/office/powerpoint/2010/main" val="4161960600"/>
              </p:ext>
            </p:extLst>
          </p:nvPr>
        </p:nvGraphicFramePr>
        <p:xfrm>
          <a:off x="209039" y="1099554"/>
          <a:ext cx="5946906" cy="4110772"/>
        </p:xfrm>
        <a:graphic>
          <a:graphicData uri="http://schemas.openxmlformats.org/drawingml/2006/table">
            <a:tbl>
              <a:tblPr firstRow="1" bandRow="1">
                <a:tableStyleId>{5C22544A-7EE6-4342-B048-85BDC9FD1C3A}</a:tableStyleId>
              </a:tblPr>
              <a:tblGrid>
                <a:gridCol w="3793580">
                  <a:extLst>
                    <a:ext uri="{9D8B030D-6E8A-4147-A177-3AD203B41FA5}">
                      <a16:colId xmlns:a16="http://schemas.microsoft.com/office/drawing/2014/main" val="3047670978"/>
                    </a:ext>
                  </a:extLst>
                </a:gridCol>
                <a:gridCol w="1234245">
                  <a:extLst>
                    <a:ext uri="{9D8B030D-6E8A-4147-A177-3AD203B41FA5}">
                      <a16:colId xmlns:a16="http://schemas.microsoft.com/office/drawing/2014/main" val="2389577167"/>
                    </a:ext>
                  </a:extLst>
                </a:gridCol>
                <a:gridCol w="919081">
                  <a:extLst>
                    <a:ext uri="{9D8B030D-6E8A-4147-A177-3AD203B41FA5}">
                      <a16:colId xmlns:a16="http://schemas.microsoft.com/office/drawing/2014/main" val="421501196"/>
                    </a:ext>
                  </a:extLst>
                </a:gridCol>
              </a:tblGrid>
              <a:tr h="482736">
                <a:tc gridSpan="3">
                  <a:txBody>
                    <a:bodyPr/>
                    <a:lstStyle/>
                    <a:p>
                      <a:pPr algn="l"/>
                      <a:r>
                        <a:rPr lang="en-US" sz="1700">
                          <a:solidFill>
                            <a:schemeClr val="tx1"/>
                          </a:solidFill>
                          <a:latin typeface="Arial Narrow" panose="020B0606020202030204" pitchFamily="34" charset="0"/>
                        </a:rPr>
                        <a:t>Top 10 Holdings (36.05%)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229453441"/>
                  </a:ext>
                </a:extLst>
              </a:tr>
              <a:tr h="482736">
                <a:tc>
                  <a:txBody>
                    <a:bodyPr/>
                    <a:lstStyle/>
                    <a:p>
                      <a:pPr algn="l"/>
                      <a:r>
                        <a:rPr lang="en-US" sz="1700" b="1">
                          <a:solidFill>
                            <a:schemeClr val="tx1"/>
                          </a:solidFill>
                          <a:latin typeface="Arial Narrow" panose="020B0606020202030204" pitchFamily="34" charset="0"/>
                        </a:rPr>
                        <a:t>Name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panose="020B0606020202030204" pitchFamily="34" charset="0"/>
                        </a:rPr>
                        <a:t>Ticker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panose="020B0606020202030204" pitchFamily="34" charset="0"/>
                        </a:rPr>
                        <a:t>% Assets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72844"/>
                  </a:ext>
                </a:extLst>
              </a:tr>
              <a:tr h="300495">
                <a:tc>
                  <a:txBody>
                    <a:bodyPr/>
                    <a:lstStyle/>
                    <a:p>
                      <a:pPr algn="l"/>
                      <a:r>
                        <a:rPr lang="en-US" sz="1700" b="0" i="0" kern="1200">
                          <a:solidFill>
                            <a:schemeClr val="dk1"/>
                          </a:solidFill>
                          <a:effectLst/>
                          <a:latin typeface="+mn-lt"/>
                          <a:ea typeface="+mn-ea"/>
                          <a:cs typeface="+mn-cs"/>
                        </a:rPr>
                        <a:t>General Electric Company</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GE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4.92%</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61610578"/>
                  </a:ext>
                </a:extLst>
              </a:tr>
              <a:tr h="300495">
                <a:tc>
                  <a:txBody>
                    <a:bodyPr/>
                    <a:lstStyle/>
                    <a:p>
                      <a:pPr algn="l"/>
                      <a:r>
                        <a:rPr lang="en-US" sz="1700" b="0" i="0" kern="1200">
                          <a:solidFill>
                            <a:schemeClr val="dk1"/>
                          </a:solidFill>
                          <a:effectLst/>
                          <a:latin typeface="+mn-lt"/>
                          <a:ea typeface="+mn-ea"/>
                          <a:cs typeface="+mn-cs"/>
                        </a:rPr>
                        <a:t>Caterpillar Inc.</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CAT</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4.80%</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21556606"/>
                  </a:ext>
                </a:extLst>
              </a:tr>
              <a:tr h="300495">
                <a:tc>
                  <a:txBody>
                    <a:bodyPr/>
                    <a:lstStyle/>
                    <a:p>
                      <a:pPr algn="l"/>
                      <a:r>
                        <a:rPr lang="en-US" sz="1700" b="0" i="0" kern="1200">
                          <a:solidFill>
                            <a:schemeClr val="dk1"/>
                          </a:solidFill>
                          <a:effectLst/>
                          <a:latin typeface="+mn-lt"/>
                          <a:ea typeface="+mn-ea"/>
                          <a:cs typeface="+mn-cs"/>
                        </a:rPr>
                        <a:t>Uber Technologies, Inc.</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UBER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4.08%</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86314080"/>
                  </a:ext>
                </a:extLst>
              </a:tr>
              <a:tr h="300495">
                <a:tc>
                  <a:txBody>
                    <a:bodyPr/>
                    <a:lstStyle/>
                    <a:p>
                      <a:pPr algn="l"/>
                      <a:r>
                        <a:rPr lang="en-US" sz="1700" b="0" i="0" kern="1200">
                          <a:solidFill>
                            <a:schemeClr val="dk1"/>
                          </a:solidFill>
                          <a:effectLst/>
                          <a:latin typeface="+mn-lt"/>
                          <a:ea typeface="+mn-ea"/>
                          <a:cs typeface="+mn-cs"/>
                        </a:rPr>
                        <a:t>Union Pacific Corporation</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UNP</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3.86%</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137918604"/>
                  </a:ext>
                </a:extLst>
              </a:tr>
              <a:tr h="300495">
                <a:tc>
                  <a:txBody>
                    <a:bodyPr/>
                    <a:lstStyle/>
                    <a:p>
                      <a:pPr algn="l"/>
                      <a:r>
                        <a:rPr lang="en-US" sz="1700" b="0" i="0" kern="1200">
                          <a:solidFill>
                            <a:schemeClr val="dk1"/>
                          </a:solidFill>
                          <a:effectLst/>
                          <a:latin typeface="+mn-lt"/>
                          <a:ea typeface="+mn-ea"/>
                          <a:cs typeface="+mn-cs"/>
                        </a:rPr>
                        <a:t>Honeywell International Inc.</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HON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3.48%</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353691707"/>
                  </a:ext>
                </a:extLst>
              </a:tr>
              <a:tr h="300495">
                <a:tc>
                  <a:txBody>
                    <a:bodyPr/>
                    <a:lstStyle/>
                    <a:p>
                      <a:pPr algn="l"/>
                      <a:r>
                        <a:rPr lang="en-US" sz="1700" b="0" i="0" kern="1200">
                          <a:solidFill>
                            <a:schemeClr val="dk1"/>
                          </a:solidFill>
                          <a:effectLst/>
                          <a:latin typeface="+mn-lt"/>
                          <a:ea typeface="+mn-ea"/>
                          <a:cs typeface="+mn-cs"/>
                        </a:rPr>
                        <a:t>RTX Corporation</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RTX</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3.33%</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840727530"/>
                  </a:ext>
                </a:extLst>
              </a:tr>
              <a:tr h="300495">
                <a:tc>
                  <a:txBody>
                    <a:bodyPr/>
                    <a:lstStyle/>
                    <a:p>
                      <a:pPr algn="l"/>
                      <a:r>
                        <a:rPr lang="en-US" sz="1700" b="0" i="0" kern="1200">
                          <a:solidFill>
                            <a:schemeClr val="dk1"/>
                          </a:solidFill>
                          <a:effectLst/>
                          <a:latin typeface="+mn-lt"/>
                          <a:ea typeface="+mn-ea"/>
                          <a:cs typeface="+mn-cs"/>
                        </a:rPr>
                        <a:t>Eaton Corporation plc</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ETN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3.21%</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7228463"/>
                  </a:ext>
                </a:extLst>
              </a:tr>
              <a:tr h="300495">
                <a:tc>
                  <a:txBody>
                    <a:bodyPr/>
                    <a:lstStyle/>
                    <a:p>
                      <a:pPr algn="l"/>
                      <a:r>
                        <a:rPr lang="en-US" sz="1700" b="0" i="0" kern="1200">
                          <a:solidFill>
                            <a:schemeClr val="dk1"/>
                          </a:solidFill>
                          <a:effectLst/>
                          <a:latin typeface="+mn-lt"/>
                          <a:ea typeface="+mn-ea"/>
                          <a:cs typeface="+mn-cs"/>
                        </a:rPr>
                        <a:t>The Boeing Company</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BA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2.85%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12815671"/>
                  </a:ext>
                </a:extLst>
              </a:tr>
              <a:tr h="300495">
                <a:tc>
                  <a:txBody>
                    <a:bodyPr/>
                    <a:lstStyle/>
                    <a:p>
                      <a:pPr algn="l"/>
                      <a:r>
                        <a:rPr lang="en-US" sz="1700" b="0" i="0" kern="1200">
                          <a:solidFill>
                            <a:schemeClr val="dk1"/>
                          </a:solidFill>
                          <a:effectLst/>
                          <a:latin typeface="+mn-lt"/>
                          <a:ea typeface="+mn-ea"/>
                          <a:cs typeface="+mn-cs"/>
                        </a:rPr>
                        <a:t>United Parcel Service, Inc.</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UPS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2.77%</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769680677"/>
                  </a:ext>
                </a:extLst>
              </a:tr>
              <a:tr h="300495">
                <a:tc>
                  <a:txBody>
                    <a:bodyPr/>
                    <a:lstStyle/>
                    <a:p>
                      <a:pPr algn="l"/>
                      <a:r>
                        <a:rPr lang="en-US" sz="1700" b="0" i="0" kern="1200">
                          <a:solidFill>
                            <a:schemeClr val="dk1"/>
                          </a:solidFill>
                          <a:effectLst/>
                          <a:latin typeface="+mn-lt"/>
                          <a:ea typeface="+mn-ea"/>
                          <a:cs typeface="+mn-cs"/>
                        </a:rPr>
                        <a:t>Deere &amp; Company</a:t>
                      </a:r>
                      <a:endParaRPr lang="en-US" sz="1700">
                        <a:solidFill>
                          <a:schemeClr val="tx1"/>
                        </a:solidFill>
                        <a:latin typeface="Arial Narrow" panose="020B0606020202030204" pitchFamily="34" charset="0"/>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DE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2.75%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652634924"/>
                  </a:ext>
                </a:extLst>
              </a:tr>
            </a:tbl>
          </a:graphicData>
        </a:graphic>
      </p:graphicFrame>
      <p:pic>
        <p:nvPicPr>
          <p:cNvPr id="2" name="Picture 1">
            <a:extLst>
              <a:ext uri="{FF2B5EF4-FFF2-40B4-BE49-F238E27FC236}">
                <a16:creationId xmlns:a16="http://schemas.microsoft.com/office/drawing/2014/main" id="{6BF58B02-6C08-F862-BADC-06CE4BBEA8E7}"/>
              </a:ext>
            </a:extLst>
          </p:cNvPr>
          <p:cNvPicPr>
            <a:picLocks noChangeAspect="1"/>
          </p:cNvPicPr>
          <p:nvPr/>
        </p:nvPicPr>
        <p:blipFill>
          <a:blip r:embed="rId2"/>
          <a:stretch>
            <a:fillRect/>
          </a:stretch>
        </p:blipFill>
        <p:spPr>
          <a:xfrm>
            <a:off x="6470186" y="3076005"/>
            <a:ext cx="5226844" cy="20865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400847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332708" y="459572"/>
            <a:ext cx="10972030" cy="655926"/>
          </a:xfrm>
        </p:spPr>
        <p:txBody>
          <a:bodyPr vert="horz" lIns="55449" tIns="27725" rIns="55449" bIns="27725" rtlCol="0" anchor="b">
            <a:noAutofit/>
          </a:bodyPr>
          <a:lstStyle/>
          <a:p>
            <a:r>
              <a:rPr lang="en-US" sz="6000" b="1">
                <a:solidFill>
                  <a:srgbClr val="11B387"/>
                </a:solidFill>
                <a:latin typeface="+mj-lt"/>
              </a:rPr>
              <a:t>Financials SPDR (XLF)</a:t>
            </a:r>
          </a:p>
        </p:txBody>
      </p:sp>
      <p:sp>
        <p:nvSpPr>
          <p:cNvPr id="10" name="Subtitle 1">
            <a:extLst>
              <a:ext uri="{FF2B5EF4-FFF2-40B4-BE49-F238E27FC236}">
                <a16:creationId xmlns:a16="http://schemas.microsoft.com/office/drawing/2014/main" id="{447037B3-E338-98A6-63A9-3EB90BA0EDA6}"/>
              </a:ext>
            </a:extLst>
          </p:cNvPr>
          <p:cNvSpPr>
            <a:spLocks noGrp="1"/>
          </p:cNvSpPr>
          <p:nvPr>
            <p:ph type="subTitle" idx="1"/>
          </p:nvPr>
        </p:nvSpPr>
        <p:spPr>
          <a:xfrm>
            <a:off x="610738" y="5153937"/>
            <a:ext cx="11090414" cy="600353"/>
          </a:xfrm>
        </p:spPr>
        <p:txBody>
          <a:bodyPr vert="horz" lIns="55449" tIns="27725" rIns="55449" bIns="27725" rtlCol="0" anchor="ctr">
            <a:normAutofit/>
          </a:bodyPr>
          <a:lstStyle/>
          <a:p>
            <a:pPr algn="ctr"/>
            <a:r>
              <a:rPr lang="en-US" sz="2400" b="1">
                <a:latin typeface="+mn-lt"/>
              </a:rPr>
              <a:t>Market Value (4/26/2024): $40.89 </a:t>
            </a:r>
            <a:r>
              <a:rPr lang="en-US" sz="2400" b="1">
                <a:solidFill>
                  <a:srgbClr val="00B050"/>
                </a:solidFill>
                <a:latin typeface="+mn-lt"/>
              </a:rPr>
              <a:t>+$6.11 (+17.59%)</a:t>
            </a:r>
          </a:p>
        </p:txBody>
      </p:sp>
      <p:graphicFrame>
        <p:nvGraphicFramePr>
          <p:cNvPr id="6" name="Table 11">
            <a:extLst>
              <a:ext uri="{FF2B5EF4-FFF2-40B4-BE49-F238E27FC236}">
                <a16:creationId xmlns:a16="http://schemas.microsoft.com/office/drawing/2014/main" id="{0CB69BCC-61BA-344B-4F9E-332BD533A2E8}"/>
              </a:ext>
            </a:extLst>
          </p:cNvPr>
          <p:cNvGraphicFramePr>
            <a:graphicFrameLocks noGrp="1"/>
          </p:cNvGraphicFramePr>
          <p:nvPr/>
        </p:nvGraphicFramePr>
        <p:xfrm>
          <a:off x="332708" y="892804"/>
          <a:ext cx="5946906" cy="4155864"/>
        </p:xfrm>
        <a:graphic>
          <a:graphicData uri="http://schemas.openxmlformats.org/drawingml/2006/table">
            <a:tbl>
              <a:tblPr firstRow="1" bandRow="1">
                <a:tableStyleId>{5C22544A-7EE6-4342-B048-85BDC9FD1C3A}</a:tableStyleId>
              </a:tblPr>
              <a:tblGrid>
                <a:gridCol w="3603750">
                  <a:extLst>
                    <a:ext uri="{9D8B030D-6E8A-4147-A177-3AD203B41FA5}">
                      <a16:colId xmlns:a16="http://schemas.microsoft.com/office/drawing/2014/main" val="3047670978"/>
                    </a:ext>
                  </a:extLst>
                </a:gridCol>
                <a:gridCol w="1343052">
                  <a:extLst>
                    <a:ext uri="{9D8B030D-6E8A-4147-A177-3AD203B41FA5}">
                      <a16:colId xmlns:a16="http://schemas.microsoft.com/office/drawing/2014/main" val="2389577167"/>
                    </a:ext>
                  </a:extLst>
                </a:gridCol>
                <a:gridCol w="1000104">
                  <a:extLst>
                    <a:ext uri="{9D8B030D-6E8A-4147-A177-3AD203B41FA5}">
                      <a16:colId xmlns:a16="http://schemas.microsoft.com/office/drawing/2014/main" val="421501196"/>
                    </a:ext>
                  </a:extLst>
                </a:gridCol>
              </a:tblGrid>
              <a:tr h="505282">
                <a:tc gridSpan="3">
                  <a:txBody>
                    <a:bodyPr/>
                    <a:lstStyle/>
                    <a:p>
                      <a:pPr algn="l"/>
                      <a:r>
                        <a:rPr lang="en-US" sz="1700">
                          <a:solidFill>
                            <a:schemeClr val="tx1"/>
                          </a:solidFill>
                          <a:latin typeface="Arial Narrow"/>
                        </a:rPr>
                        <a:t>Top 10 Holdings (54.74%)</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229453441"/>
                  </a:ext>
                </a:extLst>
              </a:tr>
              <a:tr h="505282">
                <a:tc>
                  <a:txBody>
                    <a:bodyPr/>
                    <a:lstStyle/>
                    <a:p>
                      <a:pPr algn="l"/>
                      <a:r>
                        <a:rPr lang="en-US" sz="1700" b="1">
                          <a:solidFill>
                            <a:schemeClr val="tx1"/>
                          </a:solidFill>
                          <a:latin typeface="Arial Narrow"/>
                        </a:rPr>
                        <a:t>Name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a:rPr>
                        <a:t>Ticker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a:rPr>
                        <a:t>% Assets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72844"/>
                  </a:ext>
                </a:extLst>
              </a:tr>
              <a:tr h="314213">
                <a:tc>
                  <a:txBody>
                    <a:bodyPr/>
                    <a:lstStyle/>
                    <a:p>
                      <a:pPr algn="l"/>
                      <a:r>
                        <a:rPr lang="en-US" sz="1700">
                          <a:solidFill>
                            <a:schemeClr val="tx1"/>
                          </a:solidFill>
                          <a:latin typeface="Aptos"/>
                        </a:rPr>
                        <a:t>Berkshire Hathaway Inc Class B</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BRK.B</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13.18%</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61610578"/>
                  </a:ext>
                </a:extLst>
              </a:tr>
              <a:tr h="314213">
                <a:tc>
                  <a:txBody>
                    <a:bodyPr/>
                    <a:lstStyle/>
                    <a:p>
                      <a:pPr algn="l"/>
                      <a:r>
                        <a:rPr lang="en-US" sz="1700">
                          <a:solidFill>
                            <a:schemeClr val="tx1"/>
                          </a:solidFill>
                          <a:latin typeface="Aptos"/>
                        </a:rPr>
                        <a:t>JPMorgan Chase &amp; Co</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JPM</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9.98%</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21556606"/>
                  </a:ext>
                </a:extLst>
              </a:tr>
              <a:tr h="314213">
                <a:tc>
                  <a:txBody>
                    <a:bodyPr/>
                    <a:lstStyle/>
                    <a:p>
                      <a:pPr algn="l"/>
                      <a:r>
                        <a:rPr lang="en-US" sz="1700" b="0" i="0" kern="1200">
                          <a:solidFill>
                            <a:schemeClr val="dk1"/>
                          </a:solidFill>
                          <a:effectLst/>
                          <a:latin typeface="Aptos"/>
                          <a:ea typeface="+mn-ea"/>
                          <a:cs typeface="+mn-cs"/>
                        </a:rPr>
                        <a:t>Visa Inc.</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V</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7.6%</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86314080"/>
                  </a:ext>
                </a:extLst>
              </a:tr>
              <a:tr h="314213">
                <a:tc>
                  <a:txBody>
                    <a:bodyPr/>
                    <a:lstStyle/>
                    <a:p>
                      <a:pPr algn="l"/>
                      <a:r>
                        <a:rPr lang="en-US" sz="1700" b="0" i="0" kern="1200">
                          <a:solidFill>
                            <a:schemeClr val="dk1"/>
                          </a:solidFill>
                          <a:effectLst/>
                          <a:latin typeface="Aptos"/>
                          <a:ea typeface="+mn-ea"/>
                          <a:cs typeface="+mn-cs"/>
                        </a:rPr>
                        <a:t>Mastercard Incorporated</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MA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6.85%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137918604"/>
                  </a:ext>
                </a:extLst>
              </a:tr>
              <a:tr h="314213">
                <a:tc>
                  <a:txBody>
                    <a:bodyPr/>
                    <a:lstStyle/>
                    <a:p>
                      <a:pPr algn="l"/>
                      <a:r>
                        <a:rPr lang="en-US" sz="1700" b="0" i="0" kern="1200">
                          <a:solidFill>
                            <a:schemeClr val="dk1"/>
                          </a:solidFill>
                          <a:effectLst/>
                          <a:latin typeface="Aptos"/>
                          <a:ea typeface="+mn-ea"/>
                          <a:cs typeface="+mn-cs"/>
                        </a:rPr>
                        <a:t>Bank of America Corporation</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BAC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4.50%</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353691707"/>
                  </a:ext>
                </a:extLst>
              </a:tr>
              <a:tr h="314213">
                <a:tc>
                  <a:txBody>
                    <a:bodyPr/>
                    <a:lstStyle/>
                    <a:p>
                      <a:pPr algn="l"/>
                      <a:r>
                        <a:rPr lang="en-US" sz="1700" b="0" i="0" kern="1200">
                          <a:solidFill>
                            <a:schemeClr val="dk1"/>
                          </a:solidFill>
                          <a:effectLst/>
                          <a:latin typeface="Aptos"/>
                          <a:ea typeface="+mn-ea"/>
                          <a:cs typeface="+mn-cs"/>
                        </a:rPr>
                        <a:t>Wells Fargo &amp; Company</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WFC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3.60%</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840727530"/>
                  </a:ext>
                </a:extLst>
              </a:tr>
              <a:tr h="314213">
                <a:tc>
                  <a:txBody>
                    <a:bodyPr/>
                    <a:lstStyle/>
                    <a:p>
                      <a:pPr algn="l"/>
                      <a:r>
                        <a:rPr lang="en-US" sz="1700" b="0" i="0" kern="1200">
                          <a:solidFill>
                            <a:schemeClr val="dk1"/>
                          </a:solidFill>
                          <a:effectLst/>
                          <a:latin typeface="Aptos"/>
                          <a:ea typeface="+mn-ea"/>
                          <a:cs typeface="+mn-cs"/>
                        </a:rPr>
                        <a:t>S&amp;P Global Inc.</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SPGI</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2.36%</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7228463"/>
                  </a:ext>
                </a:extLst>
              </a:tr>
              <a:tr h="314213">
                <a:tc>
                  <a:txBody>
                    <a:bodyPr/>
                    <a:lstStyle/>
                    <a:p>
                      <a:pPr algn="l"/>
                      <a:r>
                        <a:rPr lang="en-US" sz="1700" b="0" i="0" kern="1200">
                          <a:solidFill>
                            <a:schemeClr val="dk1"/>
                          </a:solidFill>
                          <a:effectLst/>
                          <a:latin typeface="Aptos"/>
                          <a:ea typeface="+mn-ea"/>
                          <a:cs typeface="+mn-cs"/>
                        </a:rPr>
                        <a:t>The Goldman Sachs Group, Inc.</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GS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2.35%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12815671"/>
                  </a:ext>
                </a:extLst>
              </a:tr>
              <a:tr h="314213">
                <a:tc>
                  <a:txBody>
                    <a:bodyPr/>
                    <a:lstStyle/>
                    <a:p>
                      <a:pPr algn="l"/>
                      <a:r>
                        <a:rPr lang="en-US" sz="1700" b="0" i="0" kern="1200">
                          <a:solidFill>
                            <a:schemeClr val="dk1"/>
                          </a:solidFill>
                          <a:effectLst/>
                          <a:latin typeface="Aptos"/>
                          <a:ea typeface="+mn-ea"/>
                          <a:cs typeface="+mn-cs"/>
                        </a:rPr>
                        <a:t>American Express Company</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AXP</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2.24%</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769680677"/>
                  </a:ext>
                </a:extLst>
              </a:tr>
              <a:tr h="314213">
                <a:tc>
                  <a:txBody>
                    <a:bodyPr/>
                    <a:lstStyle/>
                    <a:p>
                      <a:pPr algn="l"/>
                      <a:r>
                        <a:rPr lang="en-US" sz="1700" b="0" i="0" kern="1200">
                          <a:solidFill>
                            <a:schemeClr val="dk1"/>
                          </a:solidFill>
                          <a:effectLst/>
                          <a:latin typeface="Aptos"/>
                          <a:ea typeface="+mn-ea"/>
                          <a:cs typeface="+mn-cs"/>
                        </a:rPr>
                        <a:t>The Progressive Corporation</a:t>
                      </a:r>
                      <a:endParaRPr lang="en-US" sz="1700">
                        <a:solidFill>
                          <a:schemeClr val="tx1"/>
                        </a:solidFill>
                        <a:latin typeface="Aptos"/>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PGR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2.09%</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652634924"/>
                  </a:ext>
                </a:extLst>
              </a:tr>
            </a:tbl>
          </a:graphicData>
        </a:graphic>
      </p:graphicFrame>
      <p:graphicFrame>
        <p:nvGraphicFramePr>
          <p:cNvPr id="12" name="Table 5">
            <a:extLst>
              <a:ext uri="{FF2B5EF4-FFF2-40B4-BE49-F238E27FC236}">
                <a16:creationId xmlns:a16="http://schemas.microsoft.com/office/drawing/2014/main" id="{4EE70BFE-EDB1-509F-53F0-16FFB97DF2A8}"/>
              </a:ext>
            </a:extLst>
          </p:cNvPr>
          <p:cNvGraphicFramePr>
            <a:graphicFrameLocks noGrp="1"/>
          </p:cNvGraphicFramePr>
          <p:nvPr>
            <p:extLst>
              <p:ext uri="{D42A27DB-BD31-4B8C-83A1-F6EECF244321}">
                <p14:modId xmlns:p14="http://schemas.microsoft.com/office/powerpoint/2010/main" val="3939879458"/>
              </p:ext>
            </p:extLst>
          </p:nvPr>
        </p:nvGraphicFramePr>
        <p:xfrm>
          <a:off x="6474984" y="1626386"/>
          <a:ext cx="5222046" cy="1228552"/>
        </p:xfrm>
        <a:graphic>
          <a:graphicData uri="http://schemas.openxmlformats.org/drawingml/2006/table">
            <a:tbl>
              <a:tblPr firstRow="1" bandRow="1">
                <a:tableStyleId>{D7AC3CCA-C797-4891-BE02-D94E43425B78}</a:tableStyleId>
              </a:tblPr>
              <a:tblGrid>
                <a:gridCol w="2611023">
                  <a:extLst>
                    <a:ext uri="{9D8B030D-6E8A-4147-A177-3AD203B41FA5}">
                      <a16:colId xmlns:a16="http://schemas.microsoft.com/office/drawing/2014/main" val="263714738"/>
                    </a:ext>
                  </a:extLst>
                </a:gridCol>
                <a:gridCol w="2611023">
                  <a:extLst>
                    <a:ext uri="{9D8B030D-6E8A-4147-A177-3AD203B41FA5}">
                      <a16:colId xmlns:a16="http://schemas.microsoft.com/office/drawing/2014/main" val="4267350143"/>
                    </a:ext>
                  </a:extLst>
                </a:gridCol>
              </a:tblGrid>
              <a:tr h="307138">
                <a:tc>
                  <a:txBody>
                    <a:bodyPr/>
                    <a:lstStyle/>
                    <a:p>
                      <a:pPr marL="0" lvl="0" algn="ctr" defTabSz="914400" rtl="0" eaLnBrk="1" latinLnBrk="0" hangingPunct="1">
                        <a:buNone/>
                      </a:pPr>
                      <a:r>
                        <a:rPr lang="en-US" sz="1600" b="0" kern="1200">
                          <a:solidFill>
                            <a:schemeClr val="dk1"/>
                          </a:solidFill>
                          <a:latin typeface="+mn-lt"/>
                          <a:ea typeface="+mn-ea"/>
                          <a:cs typeface="+mn-cs"/>
                        </a:rPr>
                        <a:t>Date Purchased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marL="0" lvl="0" algn="ctr" defTabSz="914400" rtl="0" eaLnBrk="1" latinLnBrk="0" hangingPunct="1">
                        <a:lnSpc>
                          <a:spcPct val="100000"/>
                        </a:lnSpc>
                        <a:spcBef>
                          <a:spcPts val="0"/>
                        </a:spcBef>
                        <a:spcAft>
                          <a:spcPts val="0"/>
                        </a:spcAft>
                        <a:buNone/>
                      </a:pPr>
                      <a:r>
                        <a:rPr lang="en-US" sz="1600" b="0" kern="1200" noProof="0">
                          <a:solidFill>
                            <a:schemeClr val="dk1"/>
                          </a:solidFill>
                          <a:latin typeface="+mn-lt"/>
                          <a:ea typeface="+mn-ea"/>
                          <a:cs typeface="+mn-cs"/>
                        </a:rPr>
                        <a:t>09/20/2023</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1800712312"/>
                  </a:ext>
                </a:extLst>
              </a:tr>
              <a:tr h="307138">
                <a:tc>
                  <a:txBody>
                    <a:bodyPr/>
                    <a:lstStyle/>
                    <a:p>
                      <a:pPr marL="0" lvl="0" algn="ctr" defTabSz="914400" rtl="0" eaLnBrk="1" latinLnBrk="0" hangingPunct="1">
                        <a:buNone/>
                      </a:pPr>
                      <a:r>
                        <a:rPr lang="en-US" sz="1600" b="0" kern="1200">
                          <a:solidFill>
                            <a:schemeClr val="dk1"/>
                          </a:solidFill>
                          <a:latin typeface="+mn-lt"/>
                          <a:ea typeface="+mn-ea"/>
                          <a:cs typeface="+mn-cs"/>
                        </a:rPr>
                        <a:t>Number of Shares Held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tc>
                  <a:txBody>
                    <a:bodyPr/>
                    <a:lstStyle/>
                    <a:p>
                      <a:pPr marL="0" lvl="0" algn="ctr" defTabSz="914400" rtl="0" eaLnBrk="1" latinLnBrk="0" hangingPunct="1">
                        <a:buNone/>
                      </a:pPr>
                      <a:r>
                        <a:rPr lang="en-US" sz="1600" b="0" kern="1200">
                          <a:solidFill>
                            <a:schemeClr val="dk1"/>
                          </a:solidFill>
                          <a:latin typeface="+mn-lt"/>
                          <a:ea typeface="+mn-ea"/>
                          <a:cs typeface="+mn-cs"/>
                        </a:rPr>
                        <a:t>502.47</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extLst>
                  <a:ext uri="{0D108BD9-81ED-4DB2-BD59-A6C34878D82A}">
                    <a16:rowId xmlns:a16="http://schemas.microsoft.com/office/drawing/2014/main" val="2499436881"/>
                  </a:ext>
                </a:extLst>
              </a:tr>
              <a:tr h="307138">
                <a:tc>
                  <a:txBody>
                    <a:bodyPr/>
                    <a:lstStyle/>
                    <a:p>
                      <a:pPr marL="0" lvl="0" algn="ctr" defTabSz="914400" rtl="0" eaLnBrk="1" latinLnBrk="0" hangingPunct="1">
                        <a:buNone/>
                      </a:pPr>
                      <a:r>
                        <a:rPr lang="en-US" sz="1600" b="0" kern="1200">
                          <a:solidFill>
                            <a:schemeClr val="dk1"/>
                          </a:solidFill>
                          <a:latin typeface="+mn-lt"/>
                          <a:ea typeface="+mn-ea"/>
                          <a:cs typeface="+mn-cs"/>
                        </a:rPr>
                        <a:t>Acquisition Price</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marL="0" lvl="0" algn="ctr" defTabSz="914400" rtl="0" eaLnBrk="1" latinLnBrk="0" hangingPunct="1">
                        <a:buNone/>
                      </a:pPr>
                      <a:r>
                        <a:rPr lang="en-US" sz="1600" b="0" kern="1200" noProof="0">
                          <a:solidFill>
                            <a:schemeClr val="dk1"/>
                          </a:solidFill>
                          <a:latin typeface="+mn-lt"/>
                          <a:ea typeface="+mn-ea"/>
                          <a:cs typeface="+mn-cs"/>
                        </a:rPr>
                        <a:t>$34.77</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2877541336"/>
                  </a:ext>
                </a:extLst>
              </a:tr>
              <a:tr h="307138">
                <a:tc>
                  <a:txBody>
                    <a:bodyPr/>
                    <a:lstStyle/>
                    <a:p>
                      <a:pPr marL="0" lvl="0" algn="ctr" defTabSz="914400" rtl="0" eaLnBrk="1" latinLnBrk="0" hangingPunct="1">
                        <a:buNone/>
                      </a:pPr>
                      <a:r>
                        <a:rPr lang="en-US" sz="1600" b="0" kern="1200">
                          <a:solidFill>
                            <a:schemeClr val="dk1"/>
                          </a:solidFill>
                          <a:latin typeface="+mn-lt"/>
                          <a:ea typeface="+mn-ea"/>
                          <a:cs typeface="+mn-cs"/>
                        </a:rPr>
                        <a:t>Cost Basis</a:t>
                      </a:r>
                    </a:p>
                  </a:txBody>
                  <a:tcPr marL="55449" marR="55449" marT="27725" marB="27725" anchor="ctr">
                    <a:lnT w="12700">
                      <a:solidFill>
                        <a:schemeClr val="tx1"/>
                      </a:solidFill>
                    </a:lnT>
                    <a:solidFill>
                      <a:srgbClr val="ACFFE0"/>
                    </a:solidFill>
                  </a:tcPr>
                </a:tc>
                <a:tc>
                  <a:txBody>
                    <a:bodyPr/>
                    <a:lstStyle/>
                    <a:p>
                      <a:pPr marL="0" lvl="0" algn="ctr" defTabSz="914400" rtl="0" eaLnBrk="1" latinLnBrk="0" hangingPunct="1">
                        <a:buNone/>
                      </a:pPr>
                      <a:r>
                        <a:rPr lang="en-US" sz="1600" b="0" kern="1200" noProof="0">
                          <a:solidFill>
                            <a:schemeClr val="dk1"/>
                          </a:solidFill>
                          <a:latin typeface="+mn-lt"/>
                          <a:ea typeface="+mn-ea"/>
                          <a:cs typeface="+mn-cs"/>
                        </a:rPr>
                        <a:t>$17,470.88</a:t>
                      </a:r>
                    </a:p>
                  </a:txBody>
                  <a:tcPr marL="55449" marR="55449" marT="27725" marB="27725" anchor="ctr">
                    <a:lnT w="12700">
                      <a:solidFill>
                        <a:schemeClr val="tx1"/>
                      </a:solidFill>
                    </a:lnT>
                    <a:solidFill>
                      <a:srgbClr val="ACFFE0"/>
                    </a:solidFill>
                  </a:tcPr>
                </a:tc>
                <a:extLst>
                  <a:ext uri="{0D108BD9-81ED-4DB2-BD59-A6C34878D82A}">
                    <a16:rowId xmlns:a16="http://schemas.microsoft.com/office/drawing/2014/main" val="2531461660"/>
                  </a:ext>
                </a:extLst>
              </a:tr>
            </a:tbl>
          </a:graphicData>
        </a:graphic>
      </p:graphicFrame>
      <p:pic>
        <p:nvPicPr>
          <p:cNvPr id="2" name="Picture 1">
            <a:extLst>
              <a:ext uri="{FF2B5EF4-FFF2-40B4-BE49-F238E27FC236}">
                <a16:creationId xmlns:a16="http://schemas.microsoft.com/office/drawing/2014/main" id="{181370F0-18FA-019F-5FD2-8D094C0988D5}"/>
              </a:ext>
            </a:extLst>
          </p:cNvPr>
          <p:cNvPicPr>
            <a:picLocks noChangeAspect="1"/>
          </p:cNvPicPr>
          <p:nvPr/>
        </p:nvPicPr>
        <p:blipFill>
          <a:blip r:embed="rId2"/>
          <a:stretch>
            <a:fillRect/>
          </a:stretch>
        </p:blipFill>
        <p:spPr>
          <a:xfrm>
            <a:off x="6470186" y="2960207"/>
            <a:ext cx="5226844" cy="20847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15026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447037B3-E338-98A6-63A9-3EB90BA0EDA6}"/>
              </a:ext>
            </a:extLst>
          </p:cNvPr>
          <p:cNvSpPr>
            <a:spLocks noGrp="1"/>
          </p:cNvSpPr>
          <p:nvPr>
            <p:ph type="subTitle" idx="1"/>
          </p:nvPr>
        </p:nvSpPr>
        <p:spPr>
          <a:xfrm>
            <a:off x="610738" y="5153937"/>
            <a:ext cx="11090414" cy="600353"/>
          </a:xfrm>
        </p:spPr>
        <p:txBody>
          <a:bodyPr vert="horz" lIns="55449" tIns="27725" rIns="55449" bIns="27725" rtlCol="0" anchor="ctr">
            <a:normAutofit/>
          </a:bodyPr>
          <a:lstStyle/>
          <a:p>
            <a:pPr algn="ctr"/>
            <a:r>
              <a:rPr lang="en-US" sz="2400" b="1">
                <a:latin typeface="+mn-lt"/>
              </a:rPr>
              <a:t>Market Value (4/26/2024): $79.59 </a:t>
            </a:r>
            <a:r>
              <a:rPr lang="en-US" sz="2400" b="1">
                <a:solidFill>
                  <a:srgbClr val="00B050"/>
                </a:solidFill>
                <a:latin typeface="+mn-lt"/>
              </a:rPr>
              <a:t>+$12.51 (+18.64%)</a:t>
            </a:r>
          </a:p>
        </p:txBody>
      </p:sp>
      <p:graphicFrame>
        <p:nvGraphicFramePr>
          <p:cNvPr id="11" name="Table 11">
            <a:extLst>
              <a:ext uri="{FF2B5EF4-FFF2-40B4-BE49-F238E27FC236}">
                <a16:creationId xmlns:a16="http://schemas.microsoft.com/office/drawing/2014/main" id="{A7A70D71-81FE-989D-4FFA-51826E4D58C7}"/>
              </a:ext>
            </a:extLst>
          </p:cNvPr>
          <p:cNvGraphicFramePr>
            <a:graphicFrameLocks noGrp="1"/>
          </p:cNvGraphicFramePr>
          <p:nvPr/>
        </p:nvGraphicFramePr>
        <p:xfrm>
          <a:off x="332707" y="892804"/>
          <a:ext cx="5946906" cy="4155864"/>
        </p:xfrm>
        <a:graphic>
          <a:graphicData uri="http://schemas.openxmlformats.org/drawingml/2006/table">
            <a:tbl>
              <a:tblPr firstRow="1" bandRow="1">
                <a:tableStyleId>{5C22544A-7EE6-4342-B048-85BDC9FD1C3A}</a:tableStyleId>
              </a:tblPr>
              <a:tblGrid>
                <a:gridCol w="3793580">
                  <a:extLst>
                    <a:ext uri="{9D8B030D-6E8A-4147-A177-3AD203B41FA5}">
                      <a16:colId xmlns:a16="http://schemas.microsoft.com/office/drawing/2014/main" val="3047670978"/>
                    </a:ext>
                  </a:extLst>
                </a:gridCol>
                <a:gridCol w="1234245">
                  <a:extLst>
                    <a:ext uri="{9D8B030D-6E8A-4147-A177-3AD203B41FA5}">
                      <a16:colId xmlns:a16="http://schemas.microsoft.com/office/drawing/2014/main" val="2389577167"/>
                    </a:ext>
                  </a:extLst>
                </a:gridCol>
                <a:gridCol w="919081">
                  <a:extLst>
                    <a:ext uri="{9D8B030D-6E8A-4147-A177-3AD203B41FA5}">
                      <a16:colId xmlns:a16="http://schemas.microsoft.com/office/drawing/2014/main" val="421501196"/>
                    </a:ext>
                  </a:extLst>
                </a:gridCol>
              </a:tblGrid>
              <a:tr h="505282">
                <a:tc gridSpan="3">
                  <a:txBody>
                    <a:bodyPr/>
                    <a:lstStyle/>
                    <a:p>
                      <a:pPr algn="l"/>
                      <a:r>
                        <a:rPr lang="en-US" sz="1700">
                          <a:solidFill>
                            <a:schemeClr val="tx1"/>
                          </a:solidFill>
                          <a:latin typeface="Arial Narrow"/>
                        </a:rPr>
                        <a:t>Top 10 Holdings (77.45%)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229453441"/>
                  </a:ext>
                </a:extLst>
              </a:tr>
              <a:tr h="505282">
                <a:tc>
                  <a:txBody>
                    <a:bodyPr/>
                    <a:lstStyle/>
                    <a:p>
                      <a:pPr algn="l"/>
                      <a:r>
                        <a:rPr lang="en-US" sz="1700" b="1">
                          <a:solidFill>
                            <a:schemeClr val="tx1"/>
                          </a:solidFill>
                          <a:latin typeface="Arial Narrow"/>
                        </a:rPr>
                        <a:t>Name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panose="020B0606020202030204" pitchFamily="34" charset="0"/>
                        </a:rPr>
                        <a:t>Ticker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panose="020B0606020202030204" pitchFamily="34" charset="0"/>
                        </a:rPr>
                        <a:t>% Assets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72844"/>
                  </a:ext>
                </a:extLst>
              </a:tr>
              <a:tr h="314213">
                <a:tc>
                  <a:txBody>
                    <a:bodyPr/>
                    <a:lstStyle/>
                    <a:p>
                      <a:pPr algn="l"/>
                      <a:r>
                        <a:rPr lang="en-US" sz="1700" b="0" i="0" kern="1200">
                          <a:solidFill>
                            <a:schemeClr val="dk1"/>
                          </a:solidFill>
                          <a:effectLst/>
                          <a:latin typeface="+mn-lt"/>
                          <a:ea typeface="+mn-ea"/>
                          <a:cs typeface="+mn-cs"/>
                        </a:rPr>
                        <a:t>Meta Platforms,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META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21.34%</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61610578"/>
                  </a:ext>
                </a:extLst>
              </a:tr>
              <a:tr h="314213">
                <a:tc>
                  <a:txBody>
                    <a:bodyPr/>
                    <a:lstStyle/>
                    <a:p>
                      <a:pPr algn="l"/>
                      <a:r>
                        <a:rPr lang="en-US" sz="1700" b="0" i="0" kern="1200">
                          <a:solidFill>
                            <a:schemeClr val="dk1"/>
                          </a:solidFill>
                          <a:effectLst/>
                          <a:latin typeface="+mn-lt"/>
                          <a:ea typeface="+mn-ea"/>
                          <a:cs typeface="+mn-cs"/>
                        </a:rPr>
                        <a:t>Alphabet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GOOGL</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13.45%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21556606"/>
                  </a:ext>
                </a:extLst>
              </a:tr>
              <a:tr h="314213">
                <a:tc>
                  <a:txBody>
                    <a:bodyPr/>
                    <a:lstStyle/>
                    <a:p>
                      <a:pPr algn="l"/>
                      <a:r>
                        <a:rPr lang="en-US" sz="1700" b="0" i="0" kern="1200">
                          <a:solidFill>
                            <a:schemeClr val="dk1"/>
                          </a:solidFill>
                          <a:effectLst/>
                          <a:latin typeface="+mn-lt"/>
                          <a:ea typeface="+mn-ea"/>
                          <a:cs typeface="+mn-cs"/>
                        </a:rPr>
                        <a:t>Alphabet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GOOG</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11.36%</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86314080"/>
                  </a:ext>
                </a:extLst>
              </a:tr>
              <a:tr h="314213">
                <a:tc>
                  <a:txBody>
                    <a:bodyPr/>
                    <a:lstStyle/>
                    <a:p>
                      <a:pPr algn="l"/>
                      <a:r>
                        <a:rPr lang="en-US" sz="1700" b="0" i="0" kern="1200">
                          <a:solidFill>
                            <a:schemeClr val="dk1"/>
                          </a:solidFill>
                          <a:effectLst/>
                          <a:latin typeface="+mn-lt"/>
                          <a:ea typeface="+mn-ea"/>
                          <a:cs typeface="+mn-cs"/>
                        </a:rPr>
                        <a:t>The Walt Disney Company</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DIS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4.83%</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137918604"/>
                  </a:ext>
                </a:extLst>
              </a:tr>
              <a:tr h="314213">
                <a:tc>
                  <a:txBody>
                    <a:bodyPr/>
                    <a:lstStyle/>
                    <a:p>
                      <a:pPr algn="l"/>
                      <a:r>
                        <a:rPr lang="en-US" sz="1700" b="0" i="0" kern="1200">
                          <a:solidFill>
                            <a:schemeClr val="dk1"/>
                          </a:solidFill>
                          <a:effectLst/>
                          <a:latin typeface="+mn-lt"/>
                          <a:ea typeface="+mn-ea"/>
                          <a:cs typeface="+mn-cs"/>
                        </a:rPr>
                        <a:t>Verizon Communications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VZ</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4.62%</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353691707"/>
                  </a:ext>
                </a:extLst>
              </a:tr>
              <a:tr h="314213">
                <a:tc>
                  <a:txBody>
                    <a:bodyPr/>
                    <a:lstStyle/>
                    <a:p>
                      <a:pPr algn="l"/>
                      <a:r>
                        <a:rPr lang="en-US" sz="1700" b="0" i="0" kern="1200">
                          <a:solidFill>
                            <a:schemeClr val="dk1"/>
                          </a:solidFill>
                          <a:effectLst/>
                          <a:latin typeface="+mn-lt"/>
                          <a:ea typeface="+mn-ea"/>
                          <a:cs typeface="+mn-cs"/>
                        </a:rPr>
                        <a:t>AT&amp;T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T</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4.45%</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840727530"/>
                  </a:ext>
                </a:extLst>
              </a:tr>
              <a:tr h="314213">
                <a:tc>
                  <a:txBody>
                    <a:bodyPr/>
                    <a:lstStyle/>
                    <a:p>
                      <a:pPr algn="l"/>
                      <a:r>
                        <a:rPr lang="en-US" sz="1700" b="0" i="0" kern="1200">
                          <a:solidFill>
                            <a:schemeClr val="dk1"/>
                          </a:solidFill>
                          <a:effectLst/>
                          <a:latin typeface="+mn-lt"/>
                          <a:ea typeface="+mn-ea"/>
                          <a:cs typeface="+mn-cs"/>
                        </a:rPr>
                        <a:t>Comcast Corporation</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CMCSA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4.43%</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7228463"/>
                  </a:ext>
                </a:extLst>
              </a:tr>
              <a:tr h="314213">
                <a:tc>
                  <a:txBody>
                    <a:bodyPr/>
                    <a:lstStyle/>
                    <a:p>
                      <a:pPr algn="l"/>
                      <a:r>
                        <a:rPr lang="en-US" sz="1700" b="0" i="0" kern="1200">
                          <a:solidFill>
                            <a:schemeClr val="dk1"/>
                          </a:solidFill>
                          <a:effectLst/>
                          <a:latin typeface="+mn-lt"/>
                          <a:ea typeface="+mn-ea"/>
                          <a:cs typeface="+mn-cs"/>
                        </a:rPr>
                        <a:t>Netflix,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NLFX</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4.37%</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12815671"/>
                  </a:ext>
                </a:extLst>
              </a:tr>
              <a:tr h="314213">
                <a:tc>
                  <a:txBody>
                    <a:bodyPr/>
                    <a:lstStyle/>
                    <a:p>
                      <a:pPr algn="l"/>
                      <a:r>
                        <a:rPr lang="en-US" sz="1700" b="0" i="0" kern="1200">
                          <a:solidFill>
                            <a:schemeClr val="dk1"/>
                          </a:solidFill>
                          <a:effectLst/>
                          <a:latin typeface="+mn-lt"/>
                          <a:ea typeface="+mn-ea"/>
                          <a:cs typeface="+mn-cs"/>
                        </a:rPr>
                        <a:t>T-Mobile US,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TMUS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4.33%</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769680677"/>
                  </a:ext>
                </a:extLst>
              </a:tr>
              <a:tr h="314213">
                <a:tc>
                  <a:txBody>
                    <a:bodyPr/>
                    <a:lstStyle/>
                    <a:p>
                      <a:pPr algn="l"/>
                      <a:r>
                        <a:rPr lang="en-US" sz="1700" b="0" i="0" kern="1200">
                          <a:solidFill>
                            <a:schemeClr val="dk1"/>
                          </a:solidFill>
                          <a:effectLst/>
                          <a:latin typeface="+mn-lt"/>
                          <a:ea typeface="+mn-ea"/>
                          <a:cs typeface="+mn-cs"/>
                        </a:rPr>
                        <a:t>Electronic Arts Inc.</a:t>
                      </a:r>
                      <a:endParaRPr lang="en-US" sz="1700">
                        <a:solidFill>
                          <a:schemeClr val="tx1"/>
                        </a:solidFill>
                        <a:latin typeface="Arial Narrow"/>
                      </a:endParaRP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EA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panose="020B0606020202030204" pitchFamily="34" charset="0"/>
                        </a:rPr>
                        <a:t>4.27%</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652634924"/>
                  </a:ext>
                </a:extLst>
              </a:tr>
            </a:tbl>
          </a:graphicData>
        </a:graphic>
      </p:graphicFrame>
      <p:graphicFrame>
        <p:nvGraphicFramePr>
          <p:cNvPr id="15" name="Table 5">
            <a:extLst>
              <a:ext uri="{FF2B5EF4-FFF2-40B4-BE49-F238E27FC236}">
                <a16:creationId xmlns:a16="http://schemas.microsoft.com/office/drawing/2014/main" id="{C1F78119-18D9-A721-96F2-F0B3D6AC0C62}"/>
              </a:ext>
            </a:extLst>
          </p:cNvPr>
          <p:cNvGraphicFramePr>
            <a:graphicFrameLocks noGrp="1"/>
          </p:cNvGraphicFramePr>
          <p:nvPr>
            <p:extLst>
              <p:ext uri="{D42A27DB-BD31-4B8C-83A1-F6EECF244321}">
                <p14:modId xmlns:p14="http://schemas.microsoft.com/office/powerpoint/2010/main" val="1028908602"/>
              </p:ext>
            </p:extLst>
          </p:nvPr>
        </p:nvGraphicFramePr>
        <p:xfrm>
          <a:off x="6474984" y="1739895"/>
          <a:ext cx="5222046" cy="1228552"/>
        </p:xfrm>
        <a:graphic>
          <a:graphicData uri="http://schemas.openxmlformats.org/drawingml/2006/table">
            <a:tbl>
              <a:tblPr firstRow="1" bandRow="1">
                <a:tableStyleId>{D7AC3CCA-C797-4891-BE02-D94E43425B78}</a:tableStyleId>
              </a:tblPr>
              <a:tblGrid>
                <a:gridCol w="2611023">
                  <a:extLst>
                    <a:ext uri="{9D8B030D-6E8A-4147-A177-3AD203B41FA5}">
                      <a16:colId xmlns:a16="http://schemas.microsoft.com/office/drawing/2014/main" val="263714738"/>
                    </a:ext>
                  </a:extLst>
                </a:gridCol>
                <a:gridCol w="2611023">
                  <a:extLst>
                    <a:ext uri="{9D8B030D-6E8A-4147-A177-3AD203B41FA5}">
                      <a16:colId xmlns:a16="http://schemas.microsoft.com/office/drawing/2014/main" val="4267350143"/>
                    </a:ext>
                  </a:extLst>
                </a:gridCol>
              </a:tblGrid>
              <a:tr h="307138">
                <a:tc>
                  <a:txBody>
                    <a:bodyPr/>
                    <a:lstStyle/>
                    <a:p>
                      <a:pPr lvl="0" algn="ctr">
                        <a:buNone/>
                      </a:pPr>
                      <a:r>
                        <a:rPr lang="en-US" sz="1600" b="0">
                          <a:latin typeface="+mn-lt"/>
                        </a:rPr>
                        <a:t>Date Purchased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lnSpc>
                          <a:spcPct val="100000"/>
                        </a:lnSpc>
                        <a:spcBef>
                          <a:spcPts val="0"/>
                        </a:spcBef>
                        <a:spcAft>
                          <a:spcPts val="0"/>
                        </a:spcAft>
                        <a:buNone/>
                      </a:pPr>
                      <a:r>
                        <a:rPr lang="en-US" sz="1600" b="0" i="0" u="none" strike="noStrike" noProof="0">
                          <a:latin typeface="+mn-lt"/>
                        </a:rPr>
                        <a:t>09/20/2023</a:t>
                      </a:r>
                      <a:endParaRPr lang="en-US" sz="1600" b="1" i="0" u="none" strike="noStrike" noProof="0">
                        <a:latin typeface="+mn-lt"/>
                      </a:endParaRP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1800712312"/>
                  </a:ext>
                </a:extLst>
              </a:tr>
              <a:tr h="307138">
                <a:tc>
                  <a:txBody>
                    <a:bodyPr/>
                    <a:lstStyle/>
                    <a:p>
                      <a:pPr algn="ctr"/>
                      <a:r>
                        <a:rPr lang="en-US" sz="1600" b="0">
                          <a:latin typeface="+mn-lt"/>
                        </a:rPr>
                        <a:t>Number of Shares Held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tc>
                  <a:txBody>
                    <a:bodyPr/>
                    <a:lstStyle/>
                    <a:p>
                      <a:pPr algn="ctr"/>
                      <a:r>
                        <a:rPr lang="en-US" sz="1600">
                          <a:latin typeface="+mn-lt"/>
                        </a:rPr>
                        <a:t>75.18</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extLst>
                  <a:ext uri="{0D108BD9-81ED-4DB2-BD59-A6C34878D82A}">
                    <a16:rowId xmlns:a16="http://schemas.microsoft.com/office/drawing/2014/main" val="2499436881"/>
                  </a:ext>
                </a:extLst>
              </a:tr>
              <a:tr h="307138">
                <a:tc>
                  <a:txBody>
                    <a:bodyPr/>
                    <a:lstStyle/>
                    <a:p>
                      <a:pPr algn="ctr"/>
                      <a:r>
                        <a:rPr lang="en-US" sz="1600" b="0">
                          <a:latin typeface="+mn-lt"/>
                        </a:rPr>
                        <a:t>Acquisition Price</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buNone/>
                      </a:pPr>
                      <a:r>
                        <a:rPr lang="en-US" sz="1600" b="0" i="0" u="none" strike="noStrike" noProof="0">
                          <a:latin typeface="+mn-lt"/>
                        </a:rPr>
                        <a:t>$67.08</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2877541336"/>
                  </a:ext>
                </a:extLst>
              </a:tr>
              <a:tr h="307138">
                <a:tc>
                  <a:txBody>
                    <a:bodyPr/>
                    <a:lstStyle/>
                    <a:p>
                      <a:pPr algn="ctr"/>
                      <a:r>
                        <a:rPr lang="en-US" sz="1600" b="1">
                          <a:latin typeface="+mn-lt"/>
                        </a:rPr>
                        <a:t>Cost Basis</a:t>
                      </a:r>
                    </a:p>
                  </a:txBody>
                  <a:tcPr marL="55449" marR="55449" marT="27725" marB="27725" anchor="ctr">
                    <a:lnT w="12700">
                      <a:solidFill>
                        <a:schemeClr val="tx1"/>
                      </a:solidFill>
                    </a:lnT>
                    <a:solidFill>
                      <a:srgbClr val="ACFFE0"/>
                    </a:solidFill>
                  </a:tcPr>
                </a:tc>
                <a:tc>
                  <a:txBody>
                    <a:bodyPr/>
                    <a:lstStyle/>
                    <a:p>
                      <a:pPr lvl="0" algn="ctr">
                        <a:buNone/>
                      </a:pPr>
                      <a:r>
                        <a:rPr lang="en-US" sz="1600" b="1" i="0" u="none" strike="noStrike" noProof="0">
                          <a:latin typeface="+mn-lt"/>
                        </a:rPr>
                        <a:t>$5,043.36</a:t>
                      </a:r>
                    </a:p>
                  </a:txBody>
                  <a:tcPr marL="55449" marR="55449" marT="27725" marB="27725" anchor="ctr">
                    <a:lnT w="12700">
                      <a:solidFill>
                        <a:schemeClr val="tx1"/>
                      </a:solidFill>
                    </a:lnT>
                    <a:solidFill>
                      <a:srgbClr val="ACFFE0"/>
                    </a:solidFill>
                  </a:tcPr>
                </a:tc>
                <a:extLst>
                  <a:ext uri="{0D108BD9-81ED-4DB2-BD59-A6C34878D82A}">
                    <a16:rowId xmlns:a16="http://schemas.microsoft.com/office/drawing/2014/main" val="2531461660"/>
                  </a:ext>
                </a:extLst>
              </a:tr>
            </a:tbl>
          </a:graphicData>
        </a:graphic>
      </p:graphicFrame>
      <p:sp>
        <p:nvSpPr>
          <p:cNvPr id="6" name="Title 2">
            <a:extLst>
              <a:ext uri="{FF2B5EF4-FFF2-40B4-BE49-F238E27FC236}">
                <a16:creationId xmlns:a16="http://schemas.microsoft.com/office/drawing/2014/main" id="{D7C74E89-672E-C545-1CC6-6FE81EE5F7FB}"/>
              </a:ext>
            </a:extLst>
          </p:cNvPr>
          <p:cNvSpPr txBox="1">
            <a:spLocks/>
          </p:cNvSpPr>
          <p:nvPr/>
        </p:nvSpPr>
        <p:spPr>
          <a:xfrm>
            <a:off x="332707" y="437274"/>
            <a:ext cx="10972030" cy="655926"/>
          </a:xfrm>
          <a:prstGeom prst="rect">
            <a:avLst/>
          </a:prstGeom>
        </p:spPr>
        <p:txBody>
          <a:bodyPr vert="horz" lIns="55449" tIns="27725" rIns="55449" bIns="27725"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11B387"/>
                </a:solidFill>
              </a:rPr>
              <a:t>Communications Services SPDR (XLC)</a:t>
            </a:r>
            <a:endParaRPr lang="en-US" b="1"/>
          </a:p>
        </p:txBody>
      </p:sp>
      <p:pic>
        <p:nvPicPr>
          <p:cNvPr id="2" name="Picture 1">
            <a:extLst>
              <a:ext uri="{FF2B5EF4-FFF2-40B4-BE49-F238E27FC236}">
                <a16:creationId xmlns:a16="http://schemas.microsoft.com/office/drawing/2014/main" id="{E1D7F347-2398-FED8-4D1C-5B9EB705AD5D}"/>
              </a:ext>
            </a:extLst>
          </p:cNvPr>
          <p:cNvPicPr>
            <a:picLocks noChangeAspect="1"/>
          </p:cNvPicPr>
          <p:nvPr/>
        </p:nvPicPr>
        <p:blipFill>
          <a:blip r:embed="rId2"/>
          <a:stretch>
            <a:fillRect/>
          </a:stretch>
        </p:blipFill>
        <p:spPr>
          <a:xfrm>
            <a:off x="6470186" y="3081957"/>
            <a:ext cx="5226844" cy="184496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30272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332708" y="459572"/>
            <a:ext cx="10972030" cy="655926"/>
          </a:xfrm>
        </p:spPr>
        <p:txBody>
          <a:bodyPr vert="horz" lIns="55449" tIns="27725" rIns="55449" bIns="27725" rtlCol="0" anchor="b">
            <a:noAutofit/>
          </a:bodyPr>
          <a:lstStyle/>
          <a:p>
            <a:r>
              <a:rPr lang="en-US" sz="5000" b="1">
                <a:solidFill>
                  <a:srgbClr val="11B387"/>
                </a:solidFill>
                <a:latin typeface="+mj-lt"/>
              </a:rPr>
              <a:t>Technology SPDR (XLK)</a:t>
            </a:r>
          </a:p>
        </p:txBody>
      </p:sp>
      <p:sp>
        <p:nvSpPr>
          <p:cNvPr id="10" name="Subtitle 1">
            <a:extLst>
              <a:ext uri="{FF2B5EF4-FFF2-40B4-BE49-F238E27FC236}">
                <a16:creationId xmlns:a16="http://schemas.microsoft.com/office/drawing/2014/main" id="{447037B3-E338-98A6-63A9-3EB90BA0EDA6}"/>
              </a:ext>
            </a:extLst>
          </p:cNvPr>
          <p:cNvSpPr>
            <a:spLocks noGrp="1"/>
          </p:cNvSpPr>
          <p:nvPr>
            <p:ph type="subTitle" idx="1"/>
          </p:nvPr>
        </p:nvSpPr>
        <p:spPr>
          <a:xfrm>
            <a:off x="610738" y="5153937"/>
            <a:ext cx="11090414" cy="600353"/>
          </a:xfrm>
        </p:spPr>
        <p:txBody>
          <a:bodyPr vert="horz" lIns="55449" tIns="27725" rIns="55449" bIns="27725" rtlCol="0" anchor="ctr">
            <a:normAutofit/>
          </a:bodyPr>
          <a:lstStyle/>
          <a:p>
            <a:pPr algn="ctr"/>
            <a:r>
              <a:rPr lang="en-US" sz="2400" b="1">
                <a:latin typeface="+mn-lt"/>
              </a:rPr>
              <a:t>Market Value (4/26/2024): $194.26 </a:t>
            </a:r>
            <a:r>
              <a:rPr lang="en-US" sz="2400" b="1">
                <a:solidFill>
                  <a:srgbClr val="00B050"/>
                </a:solidFill>
                <a:latin typeface="+mn-lt"/>
              </a:rPr>
              <a:t>+$25.52 (+15.12%)</a:t>
            </a:r>
          </a:p>
        </p:txBody>
      </p:sp>
      <p:graphicFrame>
        <p:nvGraphicFramePr>
          <p:cNvPr id="6" name="Table 11">
            <a:extLst>
              <a:ext uri="{FF2B5EF4-FFF2-40B4-BE49-F238E27FC236}">
                <a16:creationId xmlns:a16="http://schemas.microsoft.com/office/drawing/2014/main" id="{0CB69BCC-61BA-344B-4F9E-332BD533A2E8}"/>
              </a:ext>
            </a:extLst>
          </p:cNvPr>
          <p:cNvGraphicFramePr>
            <a:graphicFrameLocks noGrp="1"/>
          </p:cNvGraphicFramePr>
          <p:nvPr/>
        </p:nvGraphicFramePr>
        <p:xfrm>
          <a:off x="332708" y="892804"/>
          <a:ext cx="5946906" cy="4155864"/>
        </p:xfrm>
        <a:graphic>
          <a:graphicData uri="http://schemas.openxmlformats.org/drawingml/2006/table">
            <a:tbl>
              <a:tblPr firstRow="1" bandRow="1">
                <a:tableStyleId>{5C22544A-7EE6-4342-B048-85BDC9FD1C3A}</a:tableStyleId>
              </a:tblPr>
              <a:tblGrid>
                <a:gridCol w="3603750">
                  <a:extLst>
                    <a:ext uri="{9D8B030D-6E8A-4147-A177-3AD203B41FA5}">
                      <a16:colId xmlns:a16="http://schemas.microsoft.com/office/drawing/2014/main" val="3047670978"/>
                    </a:ext>
                  </a:extLst>
                </a:gridCol>
                <a:gridCol w="1343052">
                  <a:extLst>
                    <a:ext uri="{9D8B030D-6E8A-4147-A177-3AD203B41FA5}">
                      <a16:colId xmlns:a16="http://schemas.microsoft.com/office/drawing/2014/main" val="2389577167"/>
                    </a:ext>
                  </a:extLst>
                </a:gridCol>
                <a:gridCol w="1000104">
                  <a:extLst>
                    <a:ext uri="{9D8B030D-6E8A-4147-A177-3AD203B41FA5}">
                      <a16:colId xmlns:a16="http://schemas.microsoft.com/office/drawing/2014/main" val="421501196"/>
                    </a:ext>
                  </a:extLst>
                </a:gridCol>
              </a:tblGrid>
              <a:tr h="505282">
                <a:tc gridSpan="3">
                  <a:txBody>
                    <a:bodyPr/>
                    <a:lstStyle/>
                    <a:p>
                      <a:pPr algn="l"/>
                      <a:r>
                        <a:rPr lang="en-US" sz="1700">
                          <a:solidFill>
                            <a:schemeClr val="tx1"/>
                          </a:solidFill>
                          <a:latin typeface="Arial Narrow"/>
                        </a:rPr>
                        <a:t>Top 10 Holdings (54.74%)</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229453441"/>
                  </a:ext>
                </a:extLst>
              </a:tr>
              <a:tr h="505282">
                <a:tc>
                  <a:txBody>
                    <a:bodyPr/>
                    <a:lstStyle/>
                    <a:p>
                      <a:pPr algn="l"/>
                      <a:r>
                        <a:rPr lang="en-US" sz="1700" b="1">
                          <a:solidFill>
                            <a:schemeClr val="tx1"/>
                          </a:solidFill>
                          <a:latin typeface="Arial Narrow"/>
                        </a:rPr>
                        <a:t>Name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a:rPr>
                        <a:t>Ticker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a:solidFill>
                            <a:schemeClr val="tx1"/>
                          </a:solidFill>
                          <a:latin typeface="Arial Narrow"/>
                        </a:rPr>
                        <a:t>% Assets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72844"/>
                  </a:ext>
                </a:extLst>
              </a:tr>
              <a:tr h="314213">
                <a:tc>
                  <a:txBody>
                    <a:bodyPr/>
                    <a:lstStyle/>
                    <a:p>
                      <a:pPr lvl="0" algn="l">
                        <a:lnSpc>
                          <a:spcPct val="100000"/>
                        </a:lnSpc>
                        <a:spcBef>
                          <a:spcPts val="0"/>
                        </a:spcBef>
                        <a:spcAft>
                          <a:spcPts val="0"/>
                        </a:spcAft>
                        <a:buNone/>
                      </a:pPr>
                      <a:r>
                        <a:rPr lang="en-US" sz="1700">
                          <a:latin typeface="Aptos"/>
                        </a:rPr>
                        <a:t>Microsoft Corporation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MSFT</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22.93%</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61610578"/>
                  </a:ext>
                </a:extLst>
              </a:tr>
              <a:tr h="314213">
                <a:tc>
                  <a:txBody>
                    <a:bodyPr/>
                    <a:lstStyle/>
                    <a:p>
                      <a:pPr lvl="0" algn="l">
                        <a:lnSpc>
                          <a:spcPct val="100000"/>
                        </a:lnSpc>
                        <a:spcBef>
                          <a:spcPts val="0"/>
                        </a:spcBef>
                        <a:spcAft>
                          <a:spcPts val="0"/>
                        </a:spcAft>
                        <a:buNone/>
                      </a:pPr>
                      <a:r>
                        <a:rPr lang="en-US" sz="1700">
                          <a:latin typeface="Aptos"/>
                        </a:rPr>
                        <a:t>Apple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APPL</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19.31%</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21556606"/>
                  </a:ext>
                </a:extLst>
              </a:tr>
              <a:tr h="314213">
                <a:tc>
                  <a:txBody>
                    <a:bodyPr/>
                    <a:lstStyle/>
                    <a:p>
                      <a:pPr lvl="0" algn="l">
                        <a:lnSpc>
                          <a:spcPct val="100000"/>
                        </a:lnSpc>
                        <a:spcBef>
                          <a:spcPts val="0"/>
                        </a:spcBef>
                        <a:spcAft>
                          <a:spcPts val="0"/>
                        </a:spcAft>
                        <a:buNone/>
                      </a:pPr>
                      <a:r>
                        <a:rPr lang="en-US" sz="1700">
                          <a:latin typeface="Aptos"/>
                        </a:rPr>
                        <a:t>Broadcom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AVGO</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4.52%</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86314080"/>
                  </a:ext>
                </a:extLst>
              </a:tr>
              <a:tr h="314213">
                <a:tc>
                  <a:txBody>
                    <a:bodyPr/>
                    <a:lstStyle/>
                    <a:p>
                      <a:pPr lvl="0" algn="l">
                        <a:lnSpc>
                          <a:spcPct val="100000"/>
                        </a:lnSpc>
                        <a:spcBef>
                          <a:spcPts val="0"/>
                        </a:spcBef>
                        <a:spcAft>
                          <a:spcPts val="0"/>
                        </a:spcAft>
                        <a:buNone/>
                      </a:pPr>
                      <a:r>
                        <a:rPr lang="en-US" sz="1700">
                          <a:latin typeface="Aptos"/>
                        </a:rPr>
                        <a:t>NVIDIA Corporation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NVDA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4.50%</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137918604"/>
                  </a:ext>
                </a:extLst>
              </a:tr>
              <a:tr h="314213">
                <a:tc>
                  <a:txBody>
                    <a:bodyPr/>
                    <a:lstStyle/>
                    <a:p>
                      <a:pPr lvl="0" algn="l">
                        <a:lnSpc>
                          <a:spcPct val="100000"/>
                        </a:lnSpc>
                        <a:spcBef>
                          <a:spcPts val="0"/>
                        </a:spcBef>
                        <a:spcAft>
                          <a:spcPts val="0"/>
                        </a:spcAft>
                        <a:buNone/>
                      </a:pPr>
                      <a:r>
                        <a:rPr lang="en-US" sz="1700">
                          <a:latin typeface="Aptos"/>
                        </a:rPr>
                        <a:t>Advanced Micro Devices,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AMD</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3.08%</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353691707"/>
                  </a:ext>
                </a:extLst>
              </a:tr>
              <a:tr h="314213">
                <a:tc>
                  <a:txBody>
                    <a:bodyPr/>
                    <a:lstStyle/>
                    <a:p>
                      <a:pPr lvl="0" algn="l">
                        <a:lnSpc>
                          <a:spcPct val="100000"/>
                        </a:lnSpc>
                        <a:spcBef>
                          <a:spcPts val="0"/>
                        </a:spcBef>
                        <a:spcAft>
                          <a:spcPts val="0"/>
                        </a:spcAft>
                        <a:buNone/>
                      </a:pPr>
                      <a:r>
                        <a:rPr lang="en-US" sz="1700">
                          <a:latin typeface="Aptos"/>
                        </a:rPr>
                        <a:t>Salesforce,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CRM</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3.07%</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840727530"/>
                  </a:ext>
                </a:extLst>
              </a:tr>
              <a:tr h="314213">
                <a:tc>
                  <a:txBody>
                    <a:bodyPr/>
                    <a:lstStyle/>
                    <a:p>
                      <a:pPr lvl="0" algn="l">
                        <a:lnSpc>
                          <a:spcPct val="100000"/>
                        </a:lnSpc>
                        <a:spcBef>
                          <a:spcPts val="0"/>
                        </a:spcBef>
                        <a:spcAft>
                          <a:spcPts val="0"/>
                        </a:spcAft>
                        <a:buNone/>
                      </a:pPr>
                      <a:r>
                        <a:rPr lang="en-US" sz="1700">
                          <a:latin typeface="Aptos"/>
                        </a:rPr>
                        <a:t>Adobe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ADBE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2.41%</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7228463"/>
                  </a:ext>
                </a:extLst>
              </a:tr>
              <a:tr h="314213">
                <a:tc>
                  <a:txBody>
                    <a:bodyPr/>
                    <a:lstStyle/>
                    <a:p>
                      <a:pPr lvl="0" algn="l">
                        <a:lnSpc>
                          <a:spcPct val="100000"/>
                        </a:lnSpc>
                        <a:spcBef>
                          <a:spcPts val="0"/>
                        </a:spcBef>
                        <a:spcAft>
                          <a:spcPts val="0"/>
                        </a:spcAft>
                        <a:buNone/>
                      </a:pPr>
                      <a:r>
                        <a:rPr lang="en-US" sz="1700">
                          <a:latin typeface="Aptos"/>
                        </a:rPr>
                        <a:t>Accenture plc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ACN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2.29%</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12815671"/>
                  </a:ext>
                </a:extLst>
              </a:tr>
              <a:tr h="314213">
                <a:tc>
                  <a:txBody>
                    <a:bodyPr/>
                    <a:lstStyle/>
                    <a:p>
                      <a:pPr lvl="0" algn="l">
                        <a:lnSpc>
                          <a:spcPct val="100000"/>
                        </a:lnSpc>
                        <a:spcBef>
                          <a:spcPts val="0"/>
                        </a:spcBef>
                        <a:spcAft>
                          <a:spcPts val="0"/>
                        </a:spcAft>
                        <a:buNone/>
                      </a:pPr>
                      <a:r>
                        <a:rPr lang="en-US" sz="1700">
                          <a:latin typeface="Aptos"/>
                        </a:rPr>
                        <a:t>Cisco Systems,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CSCO</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2.14%</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769680677"/>
                  </a:ext>
                </a:extLst>
              </a:tr>
              <a:tr h="314213">
                <a:tc>
                  <a:txBody>
                    <a:bodyPr/>
                    <a:lstStyle/>
                    <a:p>
                      <a:pPr lvl="0" algn="l">
                        <a:lnSpc>
                          <a:spcPct val="100000"/>
                        </a:lnSpc>
                        <a:spcBef>
                          <a:spcPts val="0"/>
                        </a:spcBef>
                        <a:spcAft>
                          <a:spcPts val="0"/>
                        </a:spcAft>
                        <a:buNone/>
                      </a:pPr>
                      <a:r>
                        <a:rPr lang="en-US" sz="1700">
                          <a:latin typeface="Aptos"/>
                        </a:rPr>
                        <a:t>Oracle Corporation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ORCL</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algn="ctr"/>
                      <a:r>
                        <a:rPr lang="en-US" sz="1700">
                          <a:solidFill>
                            <a:schemeClr val="tx1"/>
                          </a:solidFill>
                          <a:latin typeface="Arial Narrow"/>
                        </a:rPr>
                        <a:t>2.11%</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652634924"/>
                  </a:ext>
                </a:extLst>
              </a:tr>
            </a:tbl>
          </a:graphicData>
        </a:graphic>
      </p:graphicFrame>
      <p:graphicFrame>
        <p:nvGraphicFramePr>
          <p:cNvPr id="12" name="Table 5">
            <a:extLst>
              <a:ext uri="{FF2B5EF4-FFF2-40B4-BE49-F238E27FC236}">
                <a16:creationId xmlns:a16="http://schemas.microsoft.com/office/drawing/2014/main" id="{4EE70BFE-EDB1-509F-53F0-16FFB97DF2A8}"/>
              </a:ext>
            </a:extLst>
          </p:cNvPr>
          <p:cNvGraphicFramePr>
            <a:graphicFrameLocks noGrp="1"/>
          </p:cNvGraphicFramePr>
          <p:nvPr>
            <p:extLst>
              <p:ext uri="{D42A27DB-BD31-4B8C-83A1-F6EECF244321}">
                <p14:modId xmlns:p14="http://schemas.microsoft.com/office/powerpoint/2010/main" val="4083550316"/>
              </p:ext>
            </p:extLst>
          </p:nvPr>
        </p:nvGraphicFramePr>
        <p:xfrm>
          <a:off x="6474984" y="1626386"/>
          <a:ext cx="5222046" cy="1228552"/>
        </p:xfrm>
        <a:graphic>
          <a:graphicData uri="http://schemas.openxmlformats.org/drawingml/2006/table">
            <a:tbl>
              <a:tblPr firstRow="1" bandRow="1">
                <a:tableStyleId>{D7AC3CCA-C797-4891-BE02-D94E43425B78}</a:tableStyleId>
              </a:tblPr>
              <a:tblGrid>
                <a:gridCol w="2611023">
                  <a:extLst>
                    <a:ext uri="{9D8B030D-6E8A-4147-A177-3AD203B41FA5}">
                      <a16:colId xmlns:a16="http://schemas.microsoft.com/office/drawing/2014/main" val="263714738"/>
                    </a:ext>
                  </a:extLst>
                </a:gridCol>
                <a:gridCol w="2611023">
                  <a:extLst>
                    <a:ext uri="{9D8B030D-6E8A-4147-A177-3AD203B41FA5}">
                      <a16:colId xmlns:a16="http://schemas.microsoft.com/office/drawing/2014/main" val="4267350143"/>
                    </a:ext>
                  </a:extLst>
                </a:gridCol>
              </a:tblGrid>
              <a:tr h="307138">
                <a:tc>
                  <a:txBody>
                    <a:bodyPr/>
                    <a:lstStyle/>
                    <a:p>
                      <a:pPr marL="0" lvl="0" algn="ctr" defTabSz="914400" rtl="0" eaLnBrk="1" latinLnBrk="0" hangingPunct="1">
                        <a:buNone/>
                      </a:pPr>
                      <a:r>
                        <a:rPr lang="en-US" sz="1500" b="0" kern="1200">
                          <a:solidFill>
                            <a:schemeClr val="dk1"/>
                          </a:solidFill>
                          <a:latin typeface="+mn-lt"/>
                          <a:ea typeface="+mn-ea"/>
                          <a:cs typeface="+mn-cs"/>
                        </a:rPr>
                        <a:t>Date Purchased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marL="0" lvl="0" algn="ctr" defTabSz="914400" rtl="0" eaLnBrk="1" latinLnBrk="0" hangingPunct="1">
                        <a:lnSpc>
                          <a:spcPct val="100000"/>
                        </a:lnSpc>
                        <a:spcBef>
                          <a:spcPts val="0"/>
                        </a:spcBef>
                        <a:spcAft>
                          <a:spcPts val="0"/>
                        </a:spcAft>
                        <a:buNone/>
                      </a:pPr>
                      <a:r>
                        <a:rPr lang="en-US" sz="1500" b="0" kern="1200" noProof="0">
                          <a:solidFill>
                            <a:schemeClr val="dk1"/>
                          </a:solidFill>
                          <a:latin typeface="+mn-lt"/>
                          <a:ea typeface="+mn-ea"/>
                          <a:cs typeface="+mn-cs"/>
                        </a:rPr>
                        <a:t>09/20/2023</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1800712312"/>
                  </a:ext>
                </a:extLst>
              </a:tr>
              <a:tr h="307138">
                <a:tc>
                  <a:txBody>
                    <a:bodyPr/>
                    <a:lstStyle/>
                    <a:p>
                      <a:pPr marL="0" lvl="0" algn="ctr" defTabSz="914400" rtl="0" eaLnBrk="1" latinLnBrk="0" hangingPunct="1">
                        <a:buNone/>
                      </a:pPr>
                      <a:r>
                        <a:rPr lang="en-US" sz="1500" b="0" kern="1200">
                          <a:solidFill>
                            <a:schemeClr val="dk1"/>
                          </a:solidFill>
                          <a:latin typeface="+mn-lt"/>
                          <a:ea typeface="+mn-ea"/>
                          <a:cs typeface="+mn-cs"/>
                        </a:rPr>
                        <a:t>Number of Shares Held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tc>
                  <a:txBody>
                    <a:bodyPr/>
                    <a:lstStyle/>
                    <a:p>
                      <a:pPr marL="0" lvl="0" algn="ctr" defTabSz="914400" rtl="0" eaLnBrk="1" latinLnBrk="0" hangingPunct="1">
                        <a:buNone/>
                      </a:pPr>
                      <a:r>
                        <a:rPr lang="en-US" sz="1500" b="0" kern="1200">
                          <a:solidFill>
                            <a:schemeClr val="dk1"/>
                          </a:solidFill>
                          <a:latin typeface="+mn-lt"/>
                          <a:ea typeface="+mn-ea"/>
                          <a:cs typeface="+mn-cs"/>
                        </a:rPr>
                        <a:t>491.21</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extLst>
                  <a:ext uri="{0D108BD9-81ED-4DB2-BD59-A6C34878D82A}">
                    <a16:rowId xmlns:a16="http://schemas.microsoft.com/office/drawing/2014/main" val="2499436881"/>
                  </a:ext>
                </a:extLst>
              </a:tr>
              <a:tr h="307138">
                <a:tc>
                  <a:txBody>
                    <a:bodyPr/>
                    <a:lstStyle/>
                    <a:p>
                      <a:pPr marL="0" lvl="0" algn="ctr" defTabSz="914400" rtl="0" eaLnBrk="1" latinLnBrk="0" hangingPunct="1">
                        <a:buNone/>
                      </a:pPr>
                      <a:r>
                        <a:rPr lang="en-US" sz="1500" b="0" kern="1200">
                          <a:solidFill>
                            <a:schemeClr val="dk1"/>
                          </a:solidFill>
                          <a:latin typeface="+mn-lt"/>
                          <a:ea typeface="+mn-ea"/>
                          <a:cs typeface="+mn-cs"/>
                        </a:rPr>
                        <a:t>Acquisition Price</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marL="0" lvl="0" algn="ctr" defTabSz="914400" rtl="0" eaLnBrk="1" latinLnBrk="0" hangingPunct="1">
                        <a:buNone/>
                      </a:pPr>
                      <a:r>
                        <a:rPr lang="en-US" sz="1500" b="0" kern="1200" noProof="0">
                          <a:solidFill>
                            <a:schemeClr val="dk1"/>
                          </a:solidFill>
                          <a:latin typeface="+mn-lt"/>
                          <a:ea typeface="+mn-ea"/>
                          <a:cs typeface="+mn-cs"/>
                        </a:rPr>
                        <a:t>$168.71</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2877541336"/>
                  </a:ext>
                </a:extLst>
              </a:tr>
              <a:tr h="307138">
                <a:tc>
                  <a:txBody>
                    <a:bodyPr/>
                    <a:lstStyle/>
                    <a:p>
                      <a:pPr marL="0" lvl="0" algn="ctr" defTabSz="914400" rtl="0" eaLnBrk="1" latinLnBrk="0" hangingPunct="1">
                        <a:buNone/>
                      </a:pPr>
                      <a:r>
                        <a:rPr lang="en-US" sz="1500" b="0" kern="1200">
                          <a:solidFill>
                            <a:schemeClr val="dk1"/>
                          </a:solidFill>
                          <a:latin typeface="+mn-lt"/>
                          <a:ea typeface="+mn-ea"/>
                          <a:cs typeface="+mn-cs"/>
                        </a:rPr>
                        <a:t>Cost Basis</a:t>
                      </a:r>
                    </a:p>
                  </a:txBody>
                  <a:tcPr marL="55449" marR="55449" marT="27725" marB="27725" anchor="ctr">
                    <a:lnT w="12700">
                      <a:solidFill>
                        <a:schemeClr val="tx1"/>
                      </a:solidFill>
                    </a:lnT>
                    <a:solidFill>
                      <a:srgbClr val="ACFFE0"/>
                    </a:solidFill>
                  </a:tcPr>
                </a:tc>
                <a:tc>
                  <a:txBody>
                    <a:bodyPr/>
                    <a:lstStyle/>
                    <a:p>
                      <a:pPr lvl="0" algn="ctr">
                        <a:lnSpc>
                          <a:spcPct val="100000"/>
                        </a:lnSpc>
                        <a:spcBef>
                          <a:spcPts val="0"/>
                        </a:spcBef>
                        <a:spcAft>
                          <a:spcPts val="0"/>
                        </a:spcAft>
                        <a:buNone/>
                      </a:pPr>
                      <a:r>
                        <a:rPr lang="en-US" sz="1500" b="1" i="0" u="none" strike="noStrike" kern="1200" noProof="0">
                          <a:solidFill>
                            <a:srgbClr val="000000"/>
                          </a:solidFill>
                          <a:latin typeface="+mn-lt"/>
                        </a:rPr>
                        <a:t>$82,889.23</a:t>
                      </a:r>
                      <a:endParaRPr lang="en-US">
                        <a:latin typeface="+mn-lt"/>
                      </a:endParaRPr>
                    </a:p>
                  </a:txBody>
                  <a:tcPr marL="55449" marR="55449" marT="27725" marB="27725" anchor="ctr">
                    <a:lnT w="12700">
                      <a:solidFill>
                        <a:schemeClr val="tx1"/>
                      </a:solidFill>
                    </a:lnT>
                    <a:solidFill>
                      <a:srgbClr val="ACFFE0"/>
                    </a:solidFill>
                  </a:tcPr>
                </a:tc>
                <a:extLst>
                  <a:ext uri="{0D108BD9-81ED-4DB2-BD59-A6C34878D82A}">
                    <a16:rowId xmlns:a16="http://schemas.microsoft.com/office/drawing/2014/main" val="2531461660"/>
                  </a:ext>
                </a:extLst>
              </a:tr>
            </a:tbl>
          </a:graphicData>
        </a:graphic>
      </p:graphicFrame>
      <p:pic>
        <p:nvPicPr>
          <p:cNvPr id="2" name="Picture 1" descr="A graph with blue lines&#10;&#10;Description automatically generated">
            <a:extLst>
              <a:ext uri="{FF2B5EF4-FFF2-40B4-BE49-F238E27FC236}">
                <a16:creationId xmlns:a16="http://schemas.microsoft.com/office/drawing/2014/main" id="{2FB148C1-7424-901E-7615-DB87766EBFF8}"/>
              </a:ext>
            </a:extLst>
          </p:cNvPr>
          <p:cNvPicPr>
            <a:picLocks noChangeAspect="1"/>
          </p:cNvPicPr>
          <p:nvPr/>
        </p:nvPicPr>
        <p:blipFill>
          <a:blip r:embed="rId2"/>
          <a:stretch>
            <a:fillRect/>
          </a:stretch>
        </p:blipFill>
        <p:spPr>
          <a:xfrm>
            <a:off x="6470186" y="2960207"/>
            <a:ext cx="5226844" cy="20884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187219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447037B3-E338-98A6-63A9-3EB90BA0EDA6}"/>
              </a:ext>
            </a:extLst>
          </p:cNvPr>
          <p:cNvSpPr>
            <a:spLocks noGrp="1"/>
          </p:cNvSpPr>
          <p:nvPr>
            <p:ph type="subTitle" idx="1"/>
          </p:nvPr>
        </p:nvSpPr>
        <p:spPr>
          <a:xfrm>
            <a:off x="610738" y="5153937"/>
            <a:ext cx="11090414" cy="600353"/>
          </a:xfrm>
        </p:spPr>
        <p:txBody>
          <a:bodyPr vert="horz" lIns="55449" tIns="27725" rIns="55449" bIns="27725" rtlCol="0" anchor="ctr">
            <a:normAutofit/>
          </a:bodyPr>
          <a:lstStyle/>
          <a:p>
            <a:pPr algn="ctr"/>
            <a:r>
              <a:rPr lang="en-US" sz="2400" b="1">
                <a:latin typeface="+mn-lt"/>
              </a:rPr>
              <a:t>Market Value (4/26/2024): $90.13 </a:t>
            </a:r>
            <a:r>
              <a:rPr lang="en-US" sz="2400" b="1">
                <a:solidFill>
                  <a:srgbClr val="00B050"/>
                </a:solidFill>
                <a:latin typeface="+mn-lt"/>
              </a:rPr>
              <a:t>+$12.93 (+15.93%)</a:t>
            </a:r>
            <a:endParaRPr lang="en-US" sz="2400" b="1">
              <a:solidFill>
                <a:srgbClr val="FF0000"/>
              </a:solidFill>
              <a:latin typeface="+mn-lt"/>
            </a:endParaRPr>
          </a:p>
        </p:txBody>
      </p:sp>
      <p:graphicFrame>
        <p:nvGraphicFramePr>
          <p:cNvPr id="11" name="Table 11">
            <a:extLst>
              <a:ext uri="{FF2B5EF4-FFF2-40B4-BE49-F238E27FC236}">
                <a16:creationId xmlns:a16="http://schemas.microsoft.com/office/drawing/2014/main" id="{A7A70D71-81FE-989D-4FFA-51826E4D58C7}"/>
              </a:ext>
            </a:extLst>
          </p:cNvPr>
          <p:cNvGraphicFramePr>
            <a:graphicFrameLocks noGrp="1"/>
          </p:cNvGraphicFramePr>
          <p:nvPr>
            <p:extLst>
              <p:ext uri="{D42A27DB-BD31-4B8C-83A1-F6EECF244321}">
                <p14:modId xmlns:p14="http://schemas.microsoft.com/office/powerpoint/2010/main" val="270333458"/>
              </p:ext>
            </p:extLst>
          </p:nvPr>
        </p:nvGraphicFramePr>
        <p:xfrm>
          <a:off x="332708" y="1025857"/>
          <a:ext cx="5946906" cy="4149108"/>
        </p:xfrm>
        <a:graphic>
          <a:graphicData uri="http://schemas.openxmlformats.org/drawingml/2006/table">
            <a:tbl>
              <a:tblPr firstRow="1" bandRow="1">
                <a:tableStyleId>{5C22544A-7EE6-4342-B048-85BDC9FD1C3A}</a:tableStyleId>
              </a:tblPr>
              <a:tblGrid>
                <a:gridCol w="3793580">
                  <a:extLst>
                    <a:ext uri="{9D8B030D-6E8A-4147-A177-3AD203B41FA5}">
                      <a16:colId xmlns:a16="http://schemas.microsoft.com/office/drawing/2014/main" val="3047670978"/>
                    </a:ext>
                  </a:extLst>
                </a:gridCol>
                <a:gridCol w="1095707">
                  <a:extLst>
                    <a:ext uri="{9D8B030D-6E8A-4147-A177-3AD203B41FA5}">
                      <a16:colId xmlns:a16="http://schemas.microsoft.com/office/drawing/2014/main" val="2389577167"/>
                    </a:ext>
                  </a:extLst>
                </a:gridCol>
                <a:gridCol w="1057619">
                  <a:extLst>
                    <a:ext uri="{9D8B030D-6E8A-4147-A177-3AD203B41FA5}">
                      <a16:colId xmlns:a16="http://schemas.microsoft.com/office/drawing/2014/main" val="421501196"/>
                    </a:ext>
                  </a:extLst>
                </a:gridCol>
              </a:tblGrid>
              <a:tr h="501904">
                <a:tc gridSpan="3">
                  <a:txBody>
                    <a:bodyPr/>
                    <a:lstStyle/>
                    <a:p>
                      <a:pPr marL="0" algn="l" defTabSz="914400" rtl="0" eaLnBrk="1" latinLnBrk="0" hangingPunct="1"/>
                      <a:r>
                        <a:rPr lang="en-US" sz="1700" b="1" kern="1200">
                          <a:solidFill>
                            <a:schemeClr val="tx1"/>
                          </a:solidFill>
                          <a:latin typeface="Arial Narrow"/>
                          <a:ea typeface="+mn-ea"/>
                          <a:cs typeface="+mn-cs"/>
                        </a:rPr>
                        <a:t>Top 10 Holdings (33.94%)</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229453441"/>
                  </a:ext>
                </a:extLst>
              </a:tr>
              <a:tr h="501904">
                <a:tc>
                  <a:txBody>
                    <a:bodyPr/>
                    <a:lstStyle/>
                    <a:p>
                      <a:pPr marL="0" algn="l" defTabSz="914400" rtl="0" eaLnBrk="1" latinLnBrk="0" hangingPunct="1"/>
                      <a:r>
                        <a:rPr lang="en-US" sz="1700" b="1" kern="1200">
                          <a:solidFill>
                            <a:schemeClr val="tx1"/>
                          </a:solidFill>
                          <a:latin typeface="Arial Narrow"/>
                          <a:ea typeface="+mn-ea"/>
                          <a:cs typeface="+mn-cs"/>
                        </a:rPr>
                        <a:t>Name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700" b="1" kern="1200">
                          <a:solidFill>
                            <a:schemeClr val="tx1"/>
                          </a:solidFill>
                          <a:latin typeface="Arial Narrow"/>
                          <a:ea typeface="+mn-ea"/>
                          <a:cs typeface="+mn-cs"/>
                        </a:rPr>
                        <a:t>Ticker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700" b="1" kern="1200">
                          <a:solidFill>
                            <a:schemeClr val="tx1"/>
                          </a:solidFill>
                          <a:latin typeface="Arial Narrow"/>
                          <a:ea typeface="+mn-ea"/>
                          <a:cs typeface="+mn-cs"/>
                        </a:rPr>
                        <a:t>% Assets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72844"/>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Microsoft Corporation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MSFT</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7.42 %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61610578"/>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Apple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AAPL</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6.06 %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21556606"/>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NVIDIA Corp</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NVDA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5.12 %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86314080"/>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Amazon.com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AMZN</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3.97 %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137918604"/>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Meta Platforms Inc. </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META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2.41 %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353691707"/>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Alphabet Inc – Class A</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GOOGL</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2.37 %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840727530"/>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Alphabet Inc – Class 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GOOG</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2.28 %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7228463"/>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Eli Lilly &amp; Co</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LLY</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1.52 %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12815671"/>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Broadcom Inc</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AVGO</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1.42 %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769680677"/>
                  </a:ext>
                </a:extLst>
              </a:tr>
              <a:tr h="312427">
                <a:tc>
                  <a:txBody>
                    <a:bodyPr/>
                    <a:lstStyle/>
                    <a:p>
                      <a:pPr marL="0" lvl="0" algn="l" defTabSz="914400" rtl="0" eaLnBrk="1" latinLnBrk="0" hangingPunct="1">
                        <a:lnSpc>
                          <a:spcPct val="100000"/>
                        </a:lnSpc>
                        <a:spcBef>
                          <a:spcPts val="0"/>
                        </a:spcBef>
                        <a:spcAft>
                          <a:spcPts val="0"/>
                        </a:spcAft>
                        <a:buNone/>
                      </a:pPr>
                      <a:r>
                        <a:rPr lang="en-US" sz="1700" kern="1200">
                          <a:solidFill>
                            <a:schemeClr val="dk1"/>
                          </a:solidFill>
                          <a:latin typeface="Aptos"/>
                          <a:ea typeface="+mn-ea"/>
                          <a:cs typeface="+mn-cs"/>
                        </a:rPr>
                        <a:t>JPMorgan Chase &amp; Co</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JPM</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1.37%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652634924"/>
                  </a:ext>
                </a:extLst>
              </a:tr>
            </a:tbl>
          </a:graphicData>
        </a:graphic>
      </p:graphicFrame>
      <p:graphicFrame>
        <p:nvGraphicFramePr>
          <p:cNvPr id="15" name="Table 5">
            <a:extLst>
              <a:ext uri="{FF2B5EF4-FFF2-40B4-BE49-F238E27FC236}">
                <a16:creationId xmlns:a16="http://schemas.microsoft.com/office/drawing/2014/main" id="{C1F78119-18D9-A721-96F2-F0B3D6AC0C62}"/>
              </a:ext>
            </a:extLst>
          </p:cNvPr>
          <p:cNvGraphicFramePr>
            <a:graphicFrameLocks noGrp="1"/>
          </p:cNvGraphicFramePr>
          <p:nvPr>
            <p:extLst>
              <p:ext uri="{D42A27DB-BD31-4B8C-83A1-F6EECF244321}">
                <p14:modId xmlns:p14="http://schemas.microsoft.com/office/powerpoint/2010/main" val="2225314577"/>
              </p:ext>
            </p:extLst>
          </p:nvPr>
        </p:nvGraphicFramePr>
        <p:xfrm>
          <a:off x="6474984" y="1626386"/>
          <a:ext cx="5222046" cy="1228552"/>
        </p:xfrm>
        <a:graphic>
          <a:graphicData uri="http://schemas.openxmlformats.org/drawingml/2006/table">
            <a:tbl>
              <a:tblPr firstRow="1" bandRow="1">
                <a:tableStyleId>{D7AC3CCA-C797-4891-BE02-D94E43425B78}</a:tableStyleId>
              </a:tblPr>
              <a:tblGrid>
                <a:gridCol w="2611023">
                  <a:extLst>
                    <a:ext uri="{9D8B030D-6E8A-4147-A177-3AD203B41FA5}">
                      <a16:colId xmlns:a16="http://schemas.microsoft.com/office/drawing/2014/main" val="263714738"/>
                    </a:ext>
                  </a:extLst>
                </a:gridCol>
                <a:gridCol w="2611023">
                  <a:extLst>
                    <a:ext uri="{9D8B030D-6E8A-4147-A177-3AD203B41FA5}">
                      <a16:colId xmlns:a16="http://schemas.microsoft.com/office/drawing/2014/main" val="4267350143"/>
                    </a:ext>
                  </a:extLst>
                </a:gridCol>
              </a:tblGrid>
              <a:tr h="307138">
                <a:tc>
                  <a:txBody>
                    <a:bodyPr/>
                    <a:lstStyle/>
                    <a:p>
                      <a:pPr lvl="0" algn="ctr">
                        <a:buNone/>
                      </a:pPr>
                      <a:r>
                        <a:rPr lang="en-US" sz="1500" b="0">
                          <a:latin typeface="+mn-lt"/>
                        </a:rPr>
                        <a:t>Date Purchased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lnSpc>
                          <a:spcPct val="100000"/>
                        </a:lnSpc>
                        <a:spcBef>
                          <a:spcPts val="0"/>
                        </a:spcBef>
                        <a:spcAft>
                          <a:spcPts val="0"/>
                        </a:spcAft>
                        <a:buNone/>
                      </a:pPr>
                      <a:r>
                        <a:rPr lang="en-US" sz="1500" b="0" i="0" u="none" strike="noStrike" noProof="0">
                          <a:latin typeface="+mn-lt"/>
                        </a:rPr>
                        <a:t>09/20/2023</a:t>
                      </a:r>
                      <a:endParaRPr lang="en-US" sz="1500" b="1" i="0" u="none" strike="noStrike" noProof="0">
                        <a:latin typeface="+mn-lt"/>
                      </a:endParaRP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1800712312"/>
                  </a:ext>
                </a:extLst>
              </a:tr>
              <a:tr h="307138">
                <a:tc>
                  <a:txBody>
                    <a:bodyPr/>
                    <a:lstStyle/>
                    <a:p>
                      <a:pPr algn="ctr"/>
                      <a:r>
                        <a:rPr lang="en-US" sz="1500" b="0">
                          <a:latin typeface="+mn-lt"/>
                        </a:rPr>
                        <a:t>Number of Shares Held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tc>
                  <a:txBody>
                    <a:bodyPr/>
                    <a:lstStyle/>
                    <a:p>
                      <a:pPr algn="ctr"/>
                      <a:r>
                        <a:rPr lang="en-US" sz="1500">
                          <a:latin typeface="+mn-lt"/>
                        </a:rPr>
                        <a:t>377.35</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0"/>
                    </a:solidFill>
                  </a:tcPr>
                </a:tc>
                <a:extLst>
                  <a:ext uri="{0D108BD9-81ED-4DB2-BD59-A6C34878D82A}">
                    <a16:rowId xmlns:a16="http://schemas.microsoft.com/office/drawing/2014/main" val="2499436881"/>
                  </a:ext>
                </a:extLst>
              </a:tr>
              <a:tr h="307138">
                <a:tc>
                  <a:txBody>
                    <a:bodyPr/>
                    <a:lstStyle/>
                    <a:p>
                      <a:pPr algn="ctr"/>
                      <a:r>
                        <a:rPr lang="en-US" sz="1500" b="0">
                          <a:latin typeface="+mn-lt"/>
                        </a:rPr>
                        <a:t>Acquisition Price</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buNone/>
                      </a:pPr>
                      <a:r>
                        <a:rPr lang="en-US" sz="1500" b="0" i="0" u="none" strike="noStrike" noProof="0">
                          <a:latin typeface="+mn-lt"/>
                        </a:rPr>
                        <a:t>$77.76</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2877541336"/>
                  </a:ext>
                </a:extLst>
              </a:tr>
              <a:tr h="307138">
                <a:tc>
                  <a:txBody>
                    <a:bodyPr/>
                    <a:lstStyle/>
                    <a:p>
                      <a:pPr algn="ctr"/>
                      <a:r>
                        <a:rPr lang="en-US" sz="1500" b="1">
                          <a:latin typeface="+mn-lt"/>
                        </a:rPr>
                        <a:t>Cost Basis</a:t>
                      </a:r>
                    </a:p>
                  </a:txBody>
                  <a:tcPr marL="55449" marR="55449" marT="27725" marB="27725" anchor="ctr">
                    <a:lnT w="12700">
                      <a:solidFill>
                        <a:schemeClr val="tx1"/>
                      </a:solidFill>
                    </a:lnT>
                    <a:solidFill>
                      <a:srgbClr val="ACFFE0"/>
                    </a:solidFill>
                  </a:tcPr>
                </a:tc>
                <a:tc>
                  <a:txBody>
                    <a:bodyPr/>
                    <a:lstStyle/>
                    <a:p>
                      <a:pPr lvl="0" algn="ctr">
                        <a:buNone/>
                      </a:pPr>
                      <a:r>
                        <a:rPr lang="en-US" sz="1500" b="1" i="0" u="none" strike="noStrike" noProof="0">
                          <a:latin typeface="+mn-lt"/>
                        </a:rPr>
                        <a:t>$29,340.85 </a:t>
                      </a:r>
                    </a:p>
                  </a:txBody>
                  <a:tcPr marL="55449" marR="55449" marT="27725" marB="27725" anchor="ctr">
                    <a:lnT w="12700">
                      <a:solidFill>
                        <a:schemeClr val="tx1"/>
                      </a:solidFill>
                    </a:lnT>
                    <a:solidFill>
                      <a:srgbClr val="ACFFE0"/>
                    </a:solidFill>
                  </a:tcPr>
                </a:tc>
                <a:extLst>
                  <a:ext uri="{0D108BD9-81ED-4DB2-BD59-A6C34878D82A}">
                    <a16:rowId xmlns:a16="http://schemas.microsoft.com/office/drawing/2014/main" val="2531461660"/>
                  </a:ext>
                </a:extLst>
              </a:tr>
            </a:tbl>
          </a:graphicData>
        </a:graphic>
      </p:graphicFrame>
      <p:sp>
        <p:nvSpPr>
          <p:cNvPr id="6" name="Title 2">
            <a:extLst>
              <a:ext uri="{FF2B5EF4-FFF2-40B4-BE49-F238E27FC236}">
                <a16:creationId xmlns:a16="http://schemas.microsoft.com/office/drawing/2014/main" id="{D7C74E89-672E-C545-1CC6-6FE81EE5F7FB}"/>
              </a:ext>
            </a:extLst>
          </p:cNvPr>
          <p:cNvSpPr txBox="1">
            <a:spLocks/>
          </p:cNvSpPr>
          <p:nvPr/>
        </p:nvSpPr>
        <p:spPr>
          <a:xfrm>
            <a:off x="332708" y="494917"/>
            <a:ext cx="10972030" cy="655926"/>
          </a:xfrm>
          <a:prstGeom prst="rect">
            <a:avLst/>
          </a:prstGeom>
        </p:spPr>
        <p:txBody>
          <a:bodyPr vert="horz" lIns="55449" tIns="27725" rIns="55449" bIns="27725"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rgbClr val="11B387"/>
                </a:solidFill>
              </a:rPr>
              <a:t>VANGUARD ESG US STOCK (ESGV)</a:t>
            </a:r>
            <a:endParaRPr lang="en-US" sz="5400" b="1"/>
          </a:p>
        </p:txBody>
      </p:sp>
      <p:pic>
        <p:nvPicPr>
          <p:cNvPr id="3" name="Picture 2" descr="A graph showing a line&#10;&#10;Description automatically generated with medium confidence">
            <a:extLst>
              <a:ext uri="{FF2B5EF4-FFF2-40B4-BE49-F238E27FC236}">
                <a16:creationId xmlns:a16="http://schemas.microsoft.com/office/drawing/2014/main" id="{23980232-5251-B129-E9CE-4058AEB192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4984" y="2962656"/>
            <a:ext cx="5222046" cy="219128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240498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447037B3-E338-98A6-63A9-3EB90BA0EDA6}"/>
              </a:ext>
            </a:extLst>
          </p:cNvPr>
          <p:cNvSpPr>
            <a:spLocks noGrp="1"/>
          </p:cNvSpPr>
          <p:nvPr>
            <p:ph type="subTitle" idx="1"/>
          </p:nvPr>
        </p:nvSpPr>
        <p:spPr>
          <a:xfrm>
            <a:off x="610738" y="5153937"/>
            <a:ext cx="11090414" cy="600353"/>
          </a:xfrm>
        </p:spPr>
        <p:txBody>
          <a:bodyPr vert="horz" lIns="55449" tIns="27725" rIns="55449" bIns="27725" rtlCol="0" anchor="ctr">
            <a:normAutofit/>
          </a:bodyPr>
          <a:lstStyle/>
          <a:p>
            <a:pPr algn="ctr"/>
            <a:r>
              <a:rPr lang="en-US" sz="2400" b="1">
                <a:latin typeface="+mn-lt"/>
              </a:rPr>
              <a:t>Market Value (4/26/2024): $75.47 </a:t>
            </a:r>
            <a:r>
              <a:rPr lang="en-US" sz="2400" b="1">
                <a:solidFill>
                  <a:srgbClr val="00B050"/>
                </a:solidFill>
                <a:latin typeface="+mn-lt"/>
              </a:rPr>
              <a:t>+$3.83 (+5.35%)</a:t>
            </a:r>
            <a:endParaRPr lang="en-US" sz="2400" b="1">
              <a:solidFill>
                <a:srgbClr val="FF0000"/>
              </a:solidFill>
              <a:latin typeface="+mn-lt"/>
            </a:endParaRPr>
          </a:p>
        </p:txBody>
      </p:sp>
      <p:graphicFrame>
        <p:nvGraphicFramePr>
          <p:cNvPr id="11" name="Table 11">
            <a:extLst>
              <a:ext uri="{FF2B5EF4-FFF2-40B4-BE49-F238E27FC236}">
                <a16:creationId xmlns:a16="http://schemas.microsoft.com/office/drawing/2014/main" id="{A7A70D71-81FE-989D-4FFA-51826E4D58C7}"/>
              </a:ext>
            </a:extLst>
          </p:cNvPr>
          <p:cNvGraphicFramePr>
            <a:graphicFrameLocks noGrp="1"/>
          </p:cNvGraphicFramePr>
          <p:nvPr/>
        </p:nvGraphicFramePr>
        <p:xfrm>
          <a:off x="332708" y="892804"/>
          <a:ext cx="5946906" cy="4155864"/>
        </p:xfrm>
        <a:graphic>
          <a:graphicData uri="http://schemas.openxmlformats.org/drawingml/2006/table">
            <a:tbl>
              <a:tblPr firstRow="1" bandRow="1">
                <a:tableStyleId>{5C22544A-7EE6-4342-B048-85BDC9FD1C3A}</a:tableStyleId>
              </a:tblPr>
              <a:tblGrid>
                <a:gridCol w="3793580">
                  <a:extLst>
                    <a:ext uri="{9D8B030D-6E8A-4147-A177-3AD203B41FA5}">
                      <a16:colId xmlns:a16="http://schemas.microsoft.com/office/drawing/2014/main" val="3047670978"/>
                    </a:ext>
                  </a:extLst>
                </a:gridCol>
                <a:gridCol w="1234245">
                  <a:extLst>
                    <a:ext uri="{9D8B030D-6E8A-4147-A177-3AD203B41FA5}">
                      <a16:colId xmlns:a16="http://schemas.microsoft.com/office/drawing/2014/main" val="2389577167"/>
                    </a:ext>
                  </a:extLst>
                </a:gridCol>
                <a:gridCol w="919081">
                  <a:extLst>
                    <a:ext uri="{9D8B030D-6E8A-4147-A177-3AD203B41FA5}">
                      <a16:colId xmlns:a16="http://schemas.microsoft.com/office/drawing/2014/main" val="421501196"/>
                    </a:ext>
                  </a:extLst>
                </a:gridCol>
              </a:tblGrid>
              <a:tr h="505282">
                <a:tc gridSpan="3">
                  <a:txBody>
                    <a:bodyPr/>
                    <a:lstStyle/>
                    <a:p>
                      <a:pPr marL="0" algn="l" defTabSz="914400" rtl="0" eaLnBrk="1" latinLnBrk="0" hangingPunct="1"/>
                      <a:r>
                        <a:rPr lang="en-US" sz="1700" b="1" kern="1200">
                          <a:solidFill>
                            <a:schemeClr val="tx1"/>
                          </a:solidFill>
                          <a:latin typeface="Arial Narrow"/>
                          <a:ea typeface="+mn-ea"/>
                          <a:cs typeface="+mn-cs"/>
                        </a:rPr>
                        <a:t>Top 10 Holdings (69.70%)</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hMerge="1">
                  <a:txBody>
                    <a:bodyPr/>
                    <a:lstStyle/>
                    <a:p>
                      <a:pPr algn="ctr"/>
                      <a:endParaRPr lang="en-US" sz="2800">
                        <a:solidFill>
                          <a:schemeClr val="tx1"/>
                        </a:solidFill>
                        <a:latin typeface="Arial Narrow" panose="020B0606020202030204" pitchFamily="34" charset="0"/>
                      </a:endParaRPr>
                    </a:p>
                  </a:txBody>
                  <a:tcPr anchor="b">
                    <a:lnL w="12700" cap="flat" cmpd="sng" algn="ctr">
                      <a:solidFill>
                        <a:srgbClr val="004E30"/>
                      </a:solidFill>
                      <a:prstDash val="solid"/>
                      <a:round/>
                      <a:headEnd type="none" w="med" len="med"/>
                      <a:tailEnd type="none" w="med" len="med"/>
                    </a:lnL>
                    <a:lnR w="12700" cap="flat" cmpd="sng" algn="ctr">
                      <a:solidFill>
                        <a:srgbClr val="004E30"/>
                      </a:solid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229453441"/>
                  </a:ext>
                </a:extLst>
              </a:tr>
              <a:tr h="505282">
                <a:tc>
                  <a:txBody>
                    <a:bodyPr/>
                    <a:lstStyle/>
                    <a:p>
                      <a:pPr algn="l"/>
                      <a:r>
                        <a:rPr lang="en-US" sz="1700" b="1" kern="1200">
                          <a:solidFill>
                            <a:schemeClr val="tx1"/>
                          </a:solidFill>
                          <a:latin typeface="Arial Narrow"/>
                          <a:ea typeface="+mn-ea"/>
                          <a:cs typeface="+mn-cs"/>
                        </a:rPr>
                        <a:t>Name</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kern="1200">
                          <a:solidFill>
                            <a:schemeClr val="tx1"/>
                          </a:solidFill>
                          <a:latin typeface="Arial Narrow"/>
                          <a:ea typeface="+mn-ea"/>
                          <a:cs typeface="+mn-cs"/>
                        </a:rPr>
                        <a:t>Ticker</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kern="1200">
                          <a:solidFill>
                            <a:schemeClr val="tx1"/>
                          </a:solidFill>
                          <a:latin typeface="Arial Narrow"/>
                          <a:ea typeface="+mn-ea"/>
                          <a:cs typeface="+mn-cs"/>
                        </a:rPr>
                        <a:t>% Assets</a:t>
                      </a:r>
                    </a:p>
                  </a:txBody>
                  <a:tcPr marL="55449" marR="55449" marT="27725" marB="277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E3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372844"/>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Procter &amp; Gamble Company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PG</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14.62%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61610578"/>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Costco Wholesale Corporation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COST</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12.46%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21556606"/>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Walmart Inc.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WMT</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9.92%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86314080"/>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Coca-Cola Company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KO</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9.25%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137918604"/>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PepsiCo Inc.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PEP</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4.80%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353691707"/>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Philip Morris International Inc.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PM</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4.57%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840727530"/>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Mondelez International Inc. Class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MDLZ</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4.15%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397228463"/>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Altria Group Inc.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MO</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3.34%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2512815671"/>
                  </a:ext>
                </a:extLst>
              </a:tr>
              <a:tr h="314213">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Target Corporation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TGT</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3.32%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1769680677"/>
                  </a:ext>
                </a:extLst>
              </a:tr>
              <a:tr h="0">
                <a:tc>
                  <a:txBody>
                    <a:bodyPr/>
                    <a:lstStyle/>
                    <a:p>
                      <a:pPr marL="0" lvl="0" algn="l" defTabSz="914400" rtl="0" eaLnBrk="1" fontAlgn="b" latinLnBrk="0" hangingPunct="1">
                        <a:lnSpc>
                          <a:spcPct val="100000"/>
                        </a:lnSpc>
                        <a:spcBef>
                          <a:spcPts val="0"/>
                        </a:spcBef>
                        <a:spcAft>
                          <a:spcPts val="0"/>
                        </a:spcAft>
                        <a:buNone/>
                      </a:pPr>
                      <a:r>
                        <a:rPr lang="en-US" sz="1700" kern="1200">
                          <a:solidFill>
                            <a:schemeClr val="dk1"/>
                          </a:solidFill>
                          <a:latin typeface="Aptos"/>
                          <a:ea typeface="+mn-ea"/>
                          <a:cs typeface="+mn-cs"/>
                        </a:rPr>
                        <a:t> Colgate-Palmolive Company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lvl="0" algn="ctr" defTabSz="914400" rtl="0" eaLnBrk="1" latinLnBrk="0" hangingPunct="1">
                        <a:buNone/>
                      </a:pPr>
                      <a:r>
                        <a:rPr lang="en-US" sz="1700" kern="1200">
                          <a:solidFill>
                            <a:schemeClr val="tx1"/>
                          </a:solidFill>
                          <a:latin typeface="Arial Narrow"/>
                          <a:ea typeface="+mn-ea"/>
                          <a:cs typeface="+mn-cs"/>
                        </a:rPr>
                        <a:t>CL</a:t>
                      </a:r>
                    </a:p>
                  </a:txBody>
                  <a:tcPr marL="55449" marR="55449" marT="27725" marB="2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tc>
                  <a:txBody>
                    <a:bodyPr/>
                    <a:lstStyle/>
                    <a:p>
                      <a:pPr marL="0" algn="ctr" defTabSz="914400" rtl="0" eaLnBrk="1" fontAlgn="b" latinLnBrk="0" hangingPunct="1"/>
                      <a:r>
                        <a:rPr lang="en-US" sz="1700" kern="1200">
                          <a:solidFill>
                            <a:schemeClr val="tx1"/>
                          </a:solidFill>
                          <a:latin typeface="Arial Narrow"/>
                          <a:ea typeface="+mn-ea"/>
                          <a:cs typeface="+mn-cs"/>
                        </a:rPr>
                        <a:t>3.27%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E30"/>
                      </a:solidFill>
                      <a:prstDash val="solid"/>
                      <a:round/>
                      <a:headEnd type="none" w="med" len="med"/>
                      <a:tailEnd type="none" w="med" len="med"/>
                    </a:lnT>
                    <a:lnB w="12700" cap="flat" cmpd="sng" algn="ctr">
                      <a:solidFill>
                        <a:srgbClr val="004E30"/>
                      </a:solidFill>
                      <a:prstDash val="solid"/>
                      <a:round/>
                      <a:headEnd type="none" w="med" len="med"/>
                      <a:tailEnd type="none" w="med" len="med"/>
                    </a:lnB>
                    <a:noFill/>
                  </a:tcPr>
                </a:tc>
                <a:extLst>
                  <a:ext uri="{0D108BD9-81ED-4DB2-BD59-A6C34878D82A}">
                    <a16:rowId xmlns:a16="http://schemas.microsoft.com/office/drawing/2014/main" val="652634924"/>
                  </a:ext>
                </a:extLst>
              </a:tr>
            </a:tbl>
          </a:graphicData>
        </a:graphic>
      </p:graphicFrame>
      <p:graphicFrame>
        <p:nvGraphicFramePr>
          <p:cNvPr id="15" name="Table 5">
            <a:extLst>
              <a:ext uri="{FF2B5EF4-FFF2-40B4-BE49-F238E27FC236}">
                <a16:creationId xmlns:a16="http://schemas.microsoft.com/office/drawing/2014/main" id="{C1F78119-18D9-A721-96F2-F0B3D6AC0C62}"/>
              </a:ext>
            </a:extLst>
          </p:cNvPr>
          <p:cNvGraphicFramePr>
            <a:graphicFrameLocks noGrp="1"/>
          </p:cNvGraphicFramePr>
          <p:nvPr>
            <p:extLst>
              <p:ext uri="{D42A27DB-BD31-4B8C-83A1-F6EECF244321}">
                <p14:modId xmlns:p14="http://schemas.microsoft.com/office/powerpoint/2010/main" val="446162713"/>
              </p:ext>
            </p:extLst>
          </p:nvPr>
        </p:nvGraphicFramePr>
        <p:xfrm>
          <a:off x="6474984" y="1626386"/>
          <a:ext cx="5222046" cy="1228552"/>
        </p:xfrm>
        <a:graphic>
          <a:graphicData uri="http://schemas.openxmlformats.org/drawingml/2006/table">
            <a:tbl>
              <a:tblPr firstRow="1" bandRow="1">
                <a:tableStyleId>{D7AC3CCA-C797-4891-BE02-D94E43425B78}</a:tableStyleId>
              </a:tblPr>
              <a:tblGrid>
                <a:gridCol w="2611023">
                  <a:extLst>
                    <a:ext uri="{9D8B030D-6E8A-4147-A177-3AD203B41FA5}">
                      <a16:colId xmlns:a16="http://schemas.microsoft.com/office/drawing/2014/main" val="263714738"/>
                    </a:ext>
                  </a:extLst>
                </a:gridCol>
                <a:gridCol w="2611023">
                  <a:extLst>
                    <a:ext uri="{9D8B030D-6E8A-4147-A177-3AD203B41FA5}">
                      <a16:colId xmlns:a16="http://schemas.microsoft.com/office/drawing/2014/main" val="4267350143"/>
                    </a:ext>
                  </a:extLst>
                </a:gridCol>
              </a:tblGrid>
              <a:tr h="307138">
                <a:tc>
                  <a:txBody>
                    <a:bodyPr/>
                    <a:lstStyle/>
                    <a:p>
                      <a:pPr lvl="0" algn="ctr">
                        <a:buNone/>
                      </a:pPr>
                      <a:r>
                        <a:rPr lang="en-US" sz="1500" b="0">
                          <a:latin typeface="+mn-lt"/>
                        </a:rPr>
                        <a:t>Date Purchased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lnSpc>
                          <a:spcPct val="100000"/>
                        </a:lnSpc>
                        <a:spcBef>
                          <a:spcPts val="0"/>
                        </a:spcBef>
                        <a:spcAft>
                          <a:spcPts val="0"/>
                        </a:spcAft>
                        <a:buNone/>
                      </a:pPr>
                      <a:r>
                        <a:rPr lang="en-US" sz="1500" b="0" i="0" u="none" strike="noStrike" noProof="0">
                          <a:latin typeface="+mn-lt"/>
                        </a:rPr>
                        <a:t>09/20/2023</a:t>
                      </a:r>
                      <a:endParaRPr lang="en-US" sz="1500" b="1" i="0" u="none" strike="noStrike" noProof="0">
                        <a:latin typeface="+mn-lt"/>
                      </a:endParaRP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1800712312"/>
                  </a:ext>
                </a:extLst>
              </a:tr>
              <a:tr h="307138">
                <a:tc>
                  <a:txBody>
                    <a:bodyPr/>
                    <a:lstStyle/>
                    <a:p>
                      <a:pPr algn="ctr"/>
                      <a:r>
                        <a:rPr lang="en-US" sz="1500" b="0">
                          <a:latin typeface="+mn-lt"/>
                        </a:rPr>
                        <a:t>Number of Shares Held</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1"/>
                    </a:solidFill>
                  </a:tcPr>
                </a:tc>
                <a:tc>
                  <a:txBody>
                    <a:bodyPr/>
                    <a:lstStyle/>
                    <a:p>
                      <a:pPr algn="ctr"/>
                      <a:r>
                        <a:rPr lang="en-US" sz="1500">
                          <a:latin typeface="+mn-lt"/>
                        </a:rPr>
                        <a:t>377.35</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ACFFE1"/>
                    </a:solidFill>
                  </a:tcPr>
                </a:tc>
                <a:extLst>
                  <a:ext uri="{0D108BD9-81ED-4DB2-BD59-A6C34878D82A}">
                    <a16:rowId xmlns:a16="http://schemas.microsoft.com/office/drawing/2014/main" val="2499436881"/>
                  </a:ext>
                </a:extLst>
              </a:tr>
              <a:tr h="307138">
                <a:tc>
                  <a:txBody>
                    <a:bodyPr/>
                    <a:lstStyle/>
                    <a:p>
                      <a:pPr algn="ctr"/>
                      <a:r>
                        <a:rPr lang="en-US" sz="1500" b="0">
                          <a:latin typeface="+mn-lt"/>
                        </a:rPr>
                        <a:t>Acquisition Price</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tc>
                  <a:txBody>
                    <a:bodyPr/>
                    <a:lstStyle/>
                    <a:p>
                      <a:pPr lvl="0" algn="ctr">
                        <a:buNone/>
                      </a:pPr>
                      <a:r>
                        <a:rPr lang="en-US" sz="1500" b="0" i="0" u="none" strike="noStrike" noProof="0">
                          <a:latin typeface="+mn-lt"/>
                        </a:rPr>
                        <a:t>$71.64</a:t>
                      </a:r>
                    </a:p>
                  </a:txBody>
                  <a:tcPr marL="55449" marR="55449" marT="27725" marB="27725" anchor="ctr">
                    <a:lnL w="12700">
                      <a:solidFill>
                        <a:schemeClr val="tx1"/>
                      </a:solidFill>
                    </a:lnL>
                    <a:lnR w="12700">
                      <a:solidFill>
                        <a:schemeClr val="tx1"/>
                      </a:solidFill>
                    </a:lnR>
                    <a:lnT w="12700">
                      <a:solidFill>
                        <a:schemeClr val="tx1"/>
                      </a:solidFill>
                    </a:lnT>
                    <a:lnB w="12700">
                      <a:solidFill>
                        <a:schemeClr val="tx1"/>
                      </a:solidFill>
                    </a:lnB>
                    <a:solidFill>
                      <a:srgbClr val="11B387"/>
                    </a:solidFill>
                  </a:tcPr>
                </a:tc>
                <a:extLst>
                  <a:ext uri="{0D108BD9-81ED-4DB2-BD59-A6C34878D82A}">
                    <a16:rowId xmlns:a16="http://schemas.microsoft.com/office/drawing/2014/main" val="2877541336"/>
                  </a:ext>
                </a:extLst>
              </a:tr>
              <a:tr h="307138">
                <a:tc>
                  <a:txBody>
                    <a:bodyPr/>
                    <a:lstStyle/>
                    <a:p>
                      <a:pPr algn="ctr"/>
                      <a:r>
                        <a:rPr lang="en-US" sz="1500" b="1">
                          <a:latin typeface="+mn-lt"/>
                        </a:rPr>
                        <a:t>Cost Basis</a:t>
                      </a:r>
                    </a:p>
                  </a:txBody>
                  <a:tcPr marL="55449" marR="55449" marT="27725" marB="27725" anchor="ctr">
                    <a:lnT w="12700">
                      <a:solidFill>
                        <a:schemeClr val="tx1"/>
                      </a:solidFill>
                    </a:lnT>
                    <a:solidFill>
                      <a:srgbClr val="ACFFE0"/>
                    </a:solidFill>
                  </a:tcPr>
                </a:tc>
                <a:tc>
                  <a:txBody>
                    <a:bodyPr/>
                    <a:lstStyle/>
                    <a:p>
                      <a:pPr lvl="0" algn="ctr">
                        <a:buNone/>
                      </a:pPr>
                      <a:r>
                        <a:rPr lang="en-US" sz="1500" b="1" i="0" u="none" strike="noStrike" noProof="0">
                          <a:latin typeface="+mn-lt"/>
                        </a:rPr>
                        <a:t>$21,810.92 </a:t>
                      </a:r>
                    </a:p>
                  </a:txBody>
                  <a:tcPr marL="55449" marR="55449" marT="27725" marB="27725" anchor="ctr">
                    <a:lnT w="12700">
                      <a:solidFill>
                        <a:schemeClr val="tx1"/>
                      </a:solidFill>
                    </a:lnT>
                    <a:solidFill>
                      <a:srgbClr val="ACFFE0"/>
                    </a:solidFill>
                  </a:tcPr>
                </a:tc>
                <a:extLst>
                  <a:ext uri="{0D108BD9-81ED-4DB2-BD59-A6C34878D82A}">
                    <a16:rowId xmlns:a16="http://schemas.microsoft.com/office/drawing/2014/main" val="2531461660"/>
                  </a:ext>
                </a:extLst>
              </a:tr>
            </a:tbl>
          </a:graphicData>
        </a:graphic>
      </p:graphicFrame>
      <p:sp>
        <p:nvSpPr>
          <p:cNvPr id="6" name="Title 2">
            <a:extLst>
              <a:ext uri="{FF2B5EF4-FFF2-40B4-BE49-F238E27FC236}">
                <a16:creationId xmlns:a16="http://schemas.microsoft.com/office/drawing/2014/main" id="{D7C74E89-672E-C545-1CC6-6FE81EE5F7FB}"/>
              </a:ext>
            </a:extLst>
          </p:cNvPr>
          <p:cNvSpPr txBox="1">
            <a:spLocks/>
          </p:cNvSpPr>
          <p:nvPr/>
        </p:nvSpPr>
        <p:spPr>
          <a:xfrm>
            <a:off x="332708" y="512207"/>
            <a:ext cx="10972030" cy="655926"/>
          </a:xfrm>
          <a:prstGeom prst="rect">
            <a:avLst/>
          </a:prstGeom>
        </p:spPr>
        <p:txBody>
          <a:bodyPr vert="horz" lIns="55449" tIns="27725" rIns="55449" bIns="27725"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rgbClr val="11B387"/>
                </a:solidFill>
              </a:rPr>
              <a:t>Consumer Staples SPDR (XLP)</a:t>
            </a:r>
            <a:endParaRPr lang="en-US" sz="5400" b="1"/>
          </a:p>
        </p:txBody>
      </p:sp>
      <p:pic>
        <p:nvPicPr>
          <p:cNvPr id="5" name="Picture 4" descr="A graph on a white background&#10;&#10;Description automatically generated">
            <a:extLst>
              <a:ext uri="{FF2B5EF4-FFF2-40B4-BE49-F238E27FC236}">
                <a16:creationId xmlns:a16="http://schemas.microsoft.com/office/drawing/2014/main" id="{3574F343-E722-3149-DAB7-D592A9257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4984" y="2960207"/>
            <a:ext cx="5222046" cy="20884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982347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72B03C-6600-181C-8679-A9F6FA127B6A}"/>
              </a:ext>
            </a:extLst>
          </p:cNvPr>
          <p:cNvSpPr>
            <a:spLocks noGrp="1"/>
          </p:cNvSpPr>
          <p:nvPr>
            <p:ph type="ctrTitle"/>
          </p:nvPr>
        </p:nvSpPr>
        <p:spPr>
          <a:xfrm>
            <a:off x="609600" y="1954971"/>
            <a:ext cx="10972800" cy="1474029"/>
          </a:xfrm>
        </p:spPr>
        <p:txBody>
          <a:bodyPr lIns="91440" tIns="45720" rIns="91440" bIns="45720" anchor="b">
            <a:normAutofit/>
          </a:bodyPr>
          <a:lstStyle/>
          <a:p>
            <a:pPr algn="ctr"/>
            <a:r>
              <a:rPr lang="en-US" sz="7000" b="1" dirty="0">
                <a:solidFill>
                  <a:schemeClr val="bg1"/>
                </a:solidFill>
                <a:latin typeface="+mj-ea"/>
                <a:ea typeface="+mj-ea"/>
              </a:rPr>
              <a:t>Growth Strategy</a:t>
            </a:r>
          </a:p>
        </p:txBody>
      </p:sp>
    </p:spTree>
    <p:extLst>
      <p:ext uri="{BB962C8B-B14F-4D97-AF65-F5344CB8AC3E}">
        <p14:creationId xmlns:p14="http://schemas.microsoft.com/office/powerpoint/2010/main" val="105955586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590629" y="1350922"/>
            <a:ext cx="4390846" cy="3993588"/>
          </a:xfrm>
          <a:ln>
            <a:solidFill>
              <a:schemeClr val="tx1"/>
            </a:solidFill>
          </a:ln>
        </p:spPr>
        <p:txBody>
          <a:bodyPr lIns="91440" tIns="45720" rIns="91440" bIns="45720" anchor="t">
            <a:noAutofit/>
          </a:bodyPr>
          <a:lstStyle/>
          <a:p>
            <a:pPr marL="342900" indent="-342900">
              <a:buFont typeface="Arial"/>
              <a:buChar char="•"/>
            </a:pPr>
            <a:r>
              <a:rPr lang="en-US" sz="1600">
                <a:latin typeface="+mn-lt"/>
              </a:rPr>
              <a:t>Microsoft is a global technology company that contributes to advancements in software, cloud computing, and digital services.</a:t>
            </a:r>
          </a:p>
          <a:p>
            <a:endParaRPr lang="en-US" sz="1600">
              <a:latin typeface="+mn-lt"/>
            </a:endParaRPr>
          </a:p>
          <a:p>
            <a:pPr marL="342900" indent="-342900">
              <a:buFont typeface="Arial"/>
              <a:buChar char="•"/>
            </a:pPr>
            <a:r>
              <a:rPr lang="en-US" sz="1600">
                <a:latin typeface="+mn-lt"/>
              </a:rPr>
              <a:t>The company offers a diverse range of products and services including Microsoft 365, Excel, Word, PowerPoint, Azure, Xbox, LinkedIn, and hardware, which cater to both consumer and enterprise markets.</a:t>
            </a:r>
          </a:p>
          <a:p>
            <a:endParaRPr lang="en-US" sz="1600">
              <a:latin typeface="+mn-lt"/>
            </a:endParaRPr>
          </a:p>
          <a:p>
            <a:pPr marL="342900" indent="-342900">
              <a:buFont typeface="Arial"/>
              <a:buChar char="•"/>
            </a:pPr>
            <a:r>
              <a:rPr lang="en-US" sz="1600">
                <a:latin typeface="+mn-lt"/>
              </a:rPr>
              <a:t>Holds a prominent positions as the world's leading computer software vendor that is used across various industries </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239211" y="-122278"/>
            <a:ext cx="11160368" cy="1473200"/>
          </a:xfrm>
        </p:spPr>
        <p:txBody>
          <a:bodyPr lIns="91440" tIns="45720" rIns="91440" bIns="45720" anchor="b">
            <a:normAutofit/>
          </a:bodyPr>
          <a:lstStyle/>
          <a:p>
            <a:r>
              <a:rPr lang="en-US" sz="5400" b="1" dirty="0">
                <a:solidFill>
                  <a:srgbClr val="01B385"/>
                </a:solidFill>
                <a:latin typeface="+mj-lt"/>
              </a:rPr>
              <a:t>Microsoft corporation</a:t>
            </a:r>
          </a:p>
        </p:txBody>
      </p:sp>
      <p:graphicFrame>
        <p:nvGraphicFramePr>
          <p:cNvPr id="3" name="Table 2">
            <a:extLst>
              <a:ext uri="{FF2B5EF4-FFF2-40B4-BE49-F238E27FC236}">
                <a16:creationId xmlns:a16="http://schemas.microsoft.com/office/drawing/2014/main" id="{B19E2111-09AD-1C25-6A7F-D1261C3F1BFF}"/>
              </a:ext>
            </a:extLst>
          </p:cNvPr>
          <p:cNvGraphicFramePr>
            <a:graphicFrameLocks noGrp="1"/>
          </p:cNvGraphicFramePr>
          <p:nvPr>
            <p:extLst>
              <p:ext uri="{D42A27DB-BD31-4B8C-83A1-F6EECF244321}">
                <p14:modId xmlns:p14="http://schemas.microsoft.com/office/powerpoint/2010/main" val="4192693019"/>
              </p:ext>
            </p:extLst>
          </p:nvPr>
        </p:nvGraphicFramePr>
        <p:xfrm>
          <a:off x="368161" y="4003390"/>
          <a:ext cx="5727838" cy="1341120"/>
        </p:xfrm>
        <a:graphic>
          <a:graphicData uri="http://schemas.openxmlformats.org/drawingml/2006/table">
            <a:tbl>
              <a:tblPr firstCol="1" bandRow="1">
                <a:tableStyleId>{1FECB4D8-DB02-4DC6-A0A2-4F2EBAE1DC90}</a:tableStyleId>
              </a:tblPr>
              <a:tblGrid>
                <a:gridCol w="2863919">
                  <a:extLst>
                    <a:ext uri="{9D8B030D-6E8A-4147-A177-3AD203B41FA5}">
                      <a16:colId xmlns:a16="http://schemas.microsoft.com/office/drawing/2014/main" val="3160371625"/>
                    </a:ext>
                  </a:extLst>
                </a:gridCol>
                <a:gridCol w="2863919">
                  <a:extLst>
                    <a:ext uri="{9D8B030D-6E8A-4147-A177-3AD203B41FA5}">
                      <a16:colId xmlns:a16="http://schemas.microsoft.com/office/drawing/2014/main" val="980732811"/>
                    </a:ext>
                  </a:extLst>
                </a:gridCol>
              </a:tblGrid>
              <a:tr h="174498">
                <a:tc>
                  <a:txBody>
                    <a:bodyPr/>
                    <a:lstStyle/>
                    <a:p>
                      <a:r>
                        <a:rPr lang="en-US" sz="1600"/>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9/29/2023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sz="1600"/>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35.07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sz="1600"/>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$317.30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sz="1600"/>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$11,127.68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90873337-E0DD-10BA-F59A-357E534D1318}"/>
              </a:ext>
            </a:extLst>
          </p:cNvPr>
          <p:cNvSpPr txBox="1">
            <a:spLocks/>
          </p:cNvSpPr>
          <p:nvPr/>
        </p:nvSpPr>
        <p:spPr>
          <a:xfrm>
            <a:off x="368161" y="5424390"/>
            <a:ext cx="11031418" cy="451946"/>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latin typeface="+mn-lt"/>
              </a:rPr>
              <a:t>Market Value (4/17/2024): $411.840 </a:t>
            </a:r>
            <a:r>
              <a:rPr lang="en-US" sz="1900" b="1" kern="0">
                <a:solidFill>
                  <a:srgbClr val="FF0000"/>
                </a:solidFill>
                <a:latin typeface="+mn-lt"/>
              </a:rPr>
              <a:t>-$2.74 (-0.66%)</a:t>
            </a:r>
          </a:p>
        </p:txBody>
      </p:sp>
      <p:pic>
        <p:nvPicPr>
          <p:cNvPr id="5" name="Picture 4" descr="A graph on a white background&#10;&#10;Description automatically generated">
            <a:extLst>
              <a:ext uri="{FF2B5EF4-FFF2-40B4-BE49-F238E27FC236}">
                <a16:creationId xmlns:a16="http://schemas.microsoft.com/office/drawing/2014/main" id="{F06C1BFB-CD1A-DC62-5489-5FD4165CA424}"/>
              </a:ext>
            </a:extLst>
          </p:cNvPr>
          <p:cNvPicPr>
            <a:picLocks noChangeAspect="1"/>
          </p:cNvPicPr>
          <p:nvPr/>
        </p:nvPicPr>
        <p:blipFill>
          <a:blip r:embed="rId2"/>
          <a:stretch>
            <a:fillRect/>
          </a:stretch>
        </p:blipFill>
        <p:spPr>
          <a:xfrm>
            <a:off x="368162" y="1430802"/>
            <a:ext cx="5727837" cy="228649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279888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586820" y="1278401"/>
            <a:ext cx="4102201" cy="3846182"/>
          </a:xfrm>
          <a:ln>
            <a:solidFill>
              <a:schemeClr val="tx1"/>
            </a:solidFill>
          </a:ln>
        </p:spPr>
        <p:txBody>
          <a:bodyPr lIns="91440" tIns="45720" rIns="91440" bIns="45720" anchor="t">
            <a:normAutofit/>
          </a:bodyPr>
          <a:lstStyle/>
          <a:p>
            <a:pPr marL="342900" indent="-342900">
              <a:buFont typeface="Arial"/>
              <a:buChar char="•"/>
            </a:pPr>
            <a:r>
              <a:rPr lang="en-US" sz="1600">
                <a:latin typeface="+mn-lt"/>
              </a:rPr>
              <a:t>Vertex Pharmaceuticals is a prominent biotechnology firm that focuses on the discovery and development of small-molecule drugs for treating serious diseases</a:t>
            </a:r>
          </a:p>
          <a:p>
            <a:endParaRPr lang="en-US" sz="1600">
              <a:latin typeface="+mn-lt"/>
            </a:endParaRPr>
          </a:p>
          <a:p>
            <a:pPr marL="342900" indent="-342900">
              <a:buFont typeface="Arial"/>
              <a:buChar char="•"/>
            </a:pPr>
            <a:r>
              <a:rPr lang="en-US" sz="1600">
                <a:latin typeface="+mn-lt"/>
              </a:rPr>
              <a:t>The primary drugs that they offer include Kalydeco and </a:t>
            </a:r>
            <a:r>
              <a:rPr lang="en-US" sz="1600" err="1">
                <a:latin typeface="+mn-lt"/>
              </a:rPr>
              <a:t>Trikafta</a:t>
            </a:r>
            <a:r>
              <a:rPr lang="en-US" sz="1600">
                <a:latin typeface="+mn-lt"/>
              </a:rPr>
              <a:t> for cystic fibrosis.</a:t>
            </a:r>
          </a:p>
          <a:p>
            <a:endParaRPr lang="en-US" sz="1600">
              <a:latin typeface="+mn-lt"/>
            </a:endParaRPr>
          </a:p>
          <a:p>
            <a:pPr marL="342900" indent="-342900">
              <a:buFont typeface="Arial"/>
              <a:buChar char="•"/>
            </a:pPr>
            <a:r>
              <a:rPr lang="en-US" sz="1600">
                <a:latin typeface="+mn-lt"/>
              </a:rPr>
              <a:t>They are diversifying their pipeline through gene-editing therapies, non-opioid treatments for pain, and inhibitors for kidney diseases. </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257908" y="-74639"/>
            <a:ext cx="11934092" cy="1353040"/>
          </a:xfrm>
        </p:spPr>
        <p:txBody>
          <a:bodyPr lIns="91440" tIns="45720" rIns="91440" bIns="45720" anchor="b">
            <a:normAutofit/>
          </a:bodyPr>
          <a:lstStyle/>
          <a:p>
            <a:r>
              <a:rPr lang="en-US" sz="5500" b="1" dirty="0">
                <a:solidFill>
                  <a:srgbClr val="01B385"/>
                </a:solidFill>
                <a:latin typeface="+mj-lt"/>
              </a:rPr>
              <a:t>Vertex Pharmaceutical inc.</a:t>
            </a:r>
          </a:p>
        </p:txBody>
      </p:sp>
      <p:graphicFrame>
        <p:nvGraphicFramePr>
          <p:cNvPr id="3" name="Table 2">
            <a:extLst>
              <a:ext uri="{FF2B5EF4-FFF2-40B4-BE49-F238E27FC236}">
                <a16:creationId xmlns:a16="http://schemas.microsoft.com/office/drawing/2014/main" id="{3506E9CD-15AC-E1D5-8E0B-0F10D15452F1}"/>
              </a:ext>
            </a:extLst>
          </p:cNvPr>
          <p:cNvGraphicFramePr>
            <a:graphicFrameLocks noGrp="1"/>
          </p:cNvGraphicFramePr>
          <p:nvPr>
            <p:extLst>
              <p:ext uri="{D42A27DB-BD31-4B8C-83A1-F6EECF244321}">
                <p14:modId xmlns:p14="http://schemas.microsoft.com/office/powerpoint/2010/main" val="505801632"/>
              </p:ext>
            </p:extLst>
          </p:nvPr>
        </p:nvGraphicFramePr>
        <p:xfrm>
          <a:off x="391609" y="3783463"/>
          <a:ext cx="5704390" cy="1341120"/>
        </p:xfrm>
        <a:graphic>
          <a:graphicData uri="http://schemas.openxmlformats.org/drawingml/2006/table">
            <a:tbl>
              <a:tblPr firstCol="1" bandRow="1">
                <a:tableStyleId>{1FECB4D8-DB02-4DC6-A0A2-4F2EBAE1DC90}</a:tableStyleId>
              </a:tblPr>
              <a:tblGrid>
                <a:gridCol w="2852195">
                  <a:extLst>
                    <a:ext uri="{9D8B030D-6E8A-4147-A177-3AD203B41FA5}">
                      <a16:colId xmlns:a16="http://schemas.microsoft.com/office/drawing/2014/main" val="3160371625"/>
                    </a:ext>
                  </a:extLst>
                </a:gridCol>
                <a:gridCol w="2852195">
                  <a:extLst>
                    <a:ext uri="{9D8B030D-6E8A-4147-A177-3AD203B41FA5}">
                      <a16:colId xmlns:a16="http://schemas.microsoft.com/office/drawing/2014/main" val="980732811"/>
                    </a:ext>
                  </a:extLst>
                </a:gridCol>
              </a:tblGrid>
              <a:tr h="174498">
                <a:tc>
                  <a:txBody>
                    <a:bodyPr/>
                    <a:lstStyle/>
                    <a:p>
                      <a:r>
                        <a:rPr lang="en-US" sz="1600"/>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9/29/2023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sz="1600"/>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sz="1600"/>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$349.66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sz="1600"/>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$15,734.82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3A399C57-9899-C0B4-DC9F-57E76872D276}"/>
              </a:ext>
            </a:extLst>
          </p:cNvPr>
          <p:cNvSpPr txBox="1">
            <a:spLocks/>
          </p:cNvSpPr>
          <p:nvPr/>
        </p:nvSpPr>
        <p:spPr>
          <a:xfrm>
            <a:off x="391609" y="5292147"/>
            <a:ext cx="10866470"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latin typeface="+mn-lt"/>
              </a:rPr>
              <a:t>Market Value (4/17/2024): $393.10 </a:t>
            </a:r>
            <a:r>
              <a:rPr lang="en-US" sz="1900" b="1" kern="0">
                <a:solidFill>
                  <a:srgbClr val="FF0000"/>
                </a:solidFill>
                <a:latin typeface="+mn-lt"/>
              </a:rPr>
              <a:t>-$1.07 (-0.27%)</a:t>
            </a:r>
          </a:p>
        </p:txBody>
      </p:sp>
      <p:pic>
        <p:nvPicPr>
          <p:cNvPr id="5" name="Picture 4">
            <a:extLst>
              <a:ext uri="{FF2B5EF4-FFF2-40B4-BE49-F238E27FC236}">
                <a16:creationId xmlns:a16="http://schemas.microsoft.com/office/drawing/2014/main" id="{8A486CB0-1B23-E7D6-5367-2474C41B2BDA}"/>
              </a:ext>
            </a:extLst>
          </p:cNvPr>
          <p:cNvPicPr>
            <a:picLocks noChangeAspect="1"/>
          </p:cNvPicPr>
          <p:nvPr/>
        </p:nvPicPr>
        <p:blipFill>
          <a:blip r:embed="rId2"/>
          <a:stretch>
            <a:fillRect/>
          </a:stretch>
        </p:blipFill>
        <p:spPr>
          <a:xfrm>
            <a:off x="391610" y="1278401"/>
            <a:ext cx="5704390" cy="22493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17086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8033496" y="1297950"/>
            <a:ext cx="3241985" cy="3957804"/>
          </a:xfrm>
          <a:ln>
            <a:solidFill>
              <a:schemeClr val="tx1"/>
            </a:solidFill>
          </a:ln>
        </p:spPr>
        <p:txBody>
          <a:bodyPr lIns="91440" tIns="45720" rIns="91440" bIns="45720" anchor="t">
            <a:normAutofit/>
          </a:bodyPr>
          <a:lstStyle/>
          <a:p>
            <a:pPr marL="342900" indent="-342900">
              <a:buFont typeface="Arial"/>
              <a:buChar char="•"/>
            </a:pPr>
            <a:r>
              <a:rPr lang="en-US" sz="1600">
                <a:latin typeface="+mn-lt"/>
              </a:rPr>
              <a:t>Meta is the world's largest online social network, with 3.8 million active monthly users engaging with each other in different ways. </a:t>
            </a:r>
          </a:p>
          <a:p>
            <a:endParaRPr lang="en-US" sz="1600">
              <a:latin typeface="+mn-lt"/>
            </a:endParaRPr>
          </a:p>
          <a:p>
            <a:pPr marL="342900" indent="-342900">
              <a:buFont typeface="Arial"/>
              <a:buChar char="•"/>
            </a:pPr>
            <a:r>
              <a:rPr lang="en-US" sz="1600">
                <a:latin typeface="+mn-lt"/>
              </a:rPr>
              <a:t>The firm owns Facebook, Instagram, Messenger, WhatsApp, and many features surrounding these apps. </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91109" y="-205934"/>
            <a:ext cx="10527324" cy="1473200"/>
          </a:xfrm>
        </p:spPr>
        <p:txBody>
          <a:bodyPr lIns="91440" tIns="45720" rIns="91440" bIns="45720" anchor="b">
            <a:normAutofit/>
          </a:bodyPr>
          <a:lstStyle/>
          <a:p>
            <a:r>
              <a:rPr lang="en-US" sz="5400" b="1">
                <a:latin typeface="+mj-lt"/>
              </a:rPr>
              <a:t>Meta platforms Inc.</a:t>
            </a:r>
          </a:p>
        </p:txBody>
      </p:sp>
      <p:graphicFrame>
        <p:nvGraphicFramePr>
          <p:cNvPr id="3" name="Table 2">
            <a:extLst>
              <a:ext uri="{FF2B5EF4-FFF2-40B4-BE49-F238E27FC236}">
                <a16:creationId xmlns:a16="http://schemas.microsoft.com/office/drawing/2014/main" id="{4DD58A59-3E0B-E68E-1745-BB7C70120E27}"/>
              </a:ext>
            </a:extLst>
          </p:cNvPr>
          <p:cNvGraphicFramePr>
            <a:graphicFrameLocks noGrp="1"/>
          </p:cNvGraphicFramePr>
          <p:nvPr>
            <p:extLst>
              <p:ext uri="{D42A27DB-BD31-4B8C-83A1-F6EECF244321}">
                <p14:modId xmlns:p14="http://schemas.microsoft.com/office/powerpoint/2010/main" val="3859804010"/>
              </p:ext>
            </p:extLst>
          </p:nvPr>
        </p:nvGraphicFramePr>
        <p:xfrm>
          <a:off x="300595" y="3883950"/>
          <a:ext cx="7175852" cy="1341120"/>
        </p:xfrm>
        <a:graphic>
          <a:graphicData uri="http://schemas.openxmlformats.org/drawingml/2006/table">
            <a:tbl>
              <a:tblPr firstCol="1" bandRow="1">
                <a:tableStyleId>{1FECB4D8-DB02-4DC6-A0A2-4F2EBAE1DC90}</a:tableStyleId>
              </a:tblPr>
              <a:tblGrid>
                <a:gridCol w="3587926">
                  <a:extLst>
                    <a:ext uri="{9D8B030D-6E8A-4147-A177-3AD203B41FA5}">
                      <a16:colId xmlns:a16="http://schemas.microsoft.com/office/drawing/2014/main" val="3160371625"/>
                    </a:ext>
                  </a:extLst>
                </a:gridCol>
                <a:gridCol w="3587926">
                  <a:extLst>
                    <a:ext uri="{9D8B030D-6E8A-4147-A177-3AD203B41FA5}">
                      <a16:colId xmlns:a16="http://schemas.microsoft.com/office/drawing/2014/main" val="980732811"/>
                    </a:ext>
                  </a:extLst>
                </a:gridCol>
              </a:tblGrid>
              <a:tr h="174498">
                <a:tc>
                  <a:txBody>
                    <a:bodyPr/>
                    <a:lstStyle/>
                    <a:p>
                      <a:r>
                        <a:rPr lang="en-US" sz="1600"/>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10/4/2023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sz="1600"/>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sz="1600"/>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$304.07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sz="1600"/>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$19,764.45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00639594-0285-C9BC-CE09-E85E87D4BC0A}"/>
              </a:ext>
            </a:extLst>
          </p:cNvPr>
          <p:cNvSpPr txBox="1">
            <a:spLocks/>
          </p:cNvSpPr>
          <p:nvPr/>
        </p:nvSpPr>
        <p:spPr>
          <a:xfrm>
            <a:off x="292691" y="5380133"/>
            <a:ext cx="10982790"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latin typeface="+mn-lt"/>
              </a:rPr>
              <a:t>Market Value (4/17/2024): $494.17 </a:t>
            </a:r>
            <a:r>
              <a:rPr lang="en-US" sz="1900" b="1" kern="0">
                <a:solidFill>
                  <a:srgbClr val="FF0000"/>
                </a:solidFill>
                <a:latin typeface="+mn-lt"/>
              </a:rPr>
              <a:t>-$5.59 (-1.12%)</a:t>
            </a:r>
          </a:p>
        </p:txBody>
      </p:sp>
      <p:pic>
        <p:nvPicPr>
          <p:cNvPr id="5" name="Picture 4" descr="A graph on a white background&#10;&#10;Description automatically generated">
            <a:extLst>
              <a:ext uri="{FF2B5EF4-FFF2-40B4-BE49-F238E27FC236}">
                <a16:creationId xmlns:a16="http://schemas.microsoft.com/office/drawing/2014/main" id="{0B056F4B-5395-FD38-CC7D-74E31EE805DA}"/>
              </a:ext>
            </a:extLst>
          </p:cNvPr>
          <p:cNvPicPr>
            <a:picLocks noChangeAspect="1"/>
          </p:cNvPicPr>
          <p:nvPr/>
        </p:nvPicPr>
        <p:blipFill>
          <a:blip r:embed="rId2"/>
          <a:stretch>
            <a:fillRect/>
          </a:stretch>
        </p:blipFill>
        <p:spPr>
          <a:xfrm>
            <a:off x="300596" y="1297950"/>
            <a:ext cx="7175852" cy="23304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23520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4"/>
          <p:cNvSpPr txBox="1"/>
          <p:nvPr/>
        </p:nvSpPr>
        <p:spPr>
          <a:xfrm>
            <a:off x="526607" y="354202"/>
            <a:ext cx="9000422"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6" tIns="45720" rIns="27726" bIns="45720" anchor="t">
            <a:spAutoFit/>
          </a:bodyPr>
          <a:lstStyle>
            <a:defPPr marL="0" marR="0" indent="0" algn="l" defTabSz="554584" rtl="0" fontAlgn="auto" latinLnBrk="1"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defRPr>
            </a:defPPr>
            <a:lvl1pPr marL="0" marR="0" indent="0"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1pPr>
            <a:lvl2pPr marL="0" marR="0" indent="277157"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2pPr>
            <a:lvl3pPr marL="0" marR="0" indent="554312"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3pPr>
            <a:lvl4pPr marL="0" marR="0" indent="831468"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4pPr>
            <a:lvl5pPr marL="0" marR="0" indent="1108626"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5pPr>
            <a:lvl6pPr marL="0" marR="0" indent="1385782"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6pPr>
            <a:lvl7pPr marL="0" marR="0" indent="1662938"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7pPr>
            <a:lvl8pPr marL="0" marR="0" indent="1940095"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8pPr>
            <a:lvl9pPr marL="0" marR="0" indent="2217251"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9pPr>
          </a:lstStyle>
          <a:p>
            <a:r>
              <a:rPr lang="en-US" sz="3600" b="1">
                <a:solidFill>
                  <a:srgbClr val="01B385"/>
                </a:solidFill>
                <a:latin typeface="+mj-lt"/>
              </a:rPr>
              <a:t>Overview of </a:t>
            </a:r>
            <a:r>
              <a:rPr lang="en-US" sz="3600" b="1" err="1">
                <a:solidFill>
                  <a:srgbClr val="01B385"/>
                </a:solidFill>
                <a:latin typeface="+mj-lt"/>
              </a:rPr>
              <a:t>Sellinger</a:t>
            </a:r>
            <a:r>
              <a:rPr lang="en-US" sz="3600" b="1">
                <a:solidFill>
                  <a:srgbClr val="01B385"/>
                </a:solidFill>
                <a:latin typeface="+mj-lt"/>
              </a:rPr>
              <a:t> Applied Portfolio Fund </a:t>
            </a:r>
            <a:endParaRPr lang="en-US" sz="3600">
              <a:solidFill>
                <a:srgbClr val="01B385"/>
              </a:solidFill>
              <a:latin typeface="+mj-lt"/>
            </a:endParaRPr>
          </a:p>
        </p:txBody>
      </p:sp>
      <p:sp>
        <p:nvSpPr>
          <p:cNvPr id="6" name="Rectangle: Rounded Corners 5">
            <a:extLst>
              <a:ext uri="{FF2B5EF4-FFF2-40B4-BE49-F238E27FC236}">
                <a16:creationId xmlns:a16="http://schemas.microsoft.com/office/drawing/2014/main" id="{4ECA6DA7-1673-FC1A-485C-89E5026E5766}"/>
              </a:ext>
            </a:extLst>
          </p:cNvPr>
          <p:cNvSpPr/>
          <p:nvPr/>
        </p:nvSpPr>
        <p:spPr>
          <a:xfrm>
            <a:off x="416486" y="1173356"/>
            <a:ext cx="11461018" cy="425646"/>
          </a:xfrm>
          <a:prstGeom prst="roundRect">
            <a:avLst/>
          </a:prstGeom>
          <a:solidFill>
            <a:srgbClr val="004E2F"/>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913953"/>
            <a:r>
              <a:rPr lang="en-US" sz="1900" b="1">
                <a:solidFill>
                  <a:schemeClr val="bg1"/>
                </a:solidFill>
                <a:latin typeface="Helvetica"/>
                <a:cs typeface="Helvetica"/>
              </a:rPr>
              <a:t>Purpose</a:t>
            </a:r>
            <a:r>
              <a:rPr lang="en-US" sz="1900">
                <a:solidFill>
                  <a:schemeClr val="bg1"/>
                </a:solidFill>
                <a:latin typeface="Helvetica"/>
                <a:cs typeface="Helvetica"/>
              </a:rPr>
              <a:t>: Provides students with hands-on portfolio management experience. </a:t>
            </a:r>
            <a:r>
              <a:rPr lang="en-US" sz="1400">
                <a:solidFill>
                  <a:schemeClr val="bg1"/>
                </a:solidFill>
                <a:latin typeface="Helvetica"/>
                <a:cs typeface="Helvetica"/>
              </a:rPr>
              <a:t> </a:t>
            </a:r>
            <a:endParaRPr lang="en-US">
              <a:solidFill>
                <a:schemeClr val="bg1"/>
              </a:solidFill>
            </a:endParaRPr>
          </a:p>
        </p:txBody>
      </p:sp>
      <p:sp>
        <p:nvSpPr>
          <p:cNvPr id="11" name="Rectangle: Rounded Corners 10">
            <a:extLst>
              <a:ext uri="{FF2B5EF4-FFF2-40B4-BE49-F238E27FC236}">
                <a16:creationId xmlns:a16="http://schemas.microsoft.com/office/drawing/2014/main" id="{9C9258E5-7128-43C5-E456-6880CBB9E987}"/>
              </a:ext>
            </a:extLst>
          </p:cNvPr>
          <p:cNvSpPr/>
          <p:nvPr/>
        </p:nvSpPr>
        <p:spPr>
          <a:xfrm>
            <a:off x="438065" y="1771825"/>
            <a:ext cx="5708930" cy="2128240"/>
          </a:xfrm>
          <a:prstGeom prst="roundRect">
            <a:avLst/>
          </a:prstGeom>
          <a:solidFill>
            <a:srgbClr val="01B385"/>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3953"/>
            <a:r>
              <a:rPr lang="en-US" sz="1700" b="1">
                <a:solidFill>
                  <a:schemeClr val="bg1"/>
                </a:solidFill>
                <a:latin typeface="Helvetica"/>
                <a:cs typeface="Helvetica"/>
              </a:rPr>
              <a:t>Activities Involved:</a:t>
            </a:r>
            <a:r>
              <a:rPr lang="en-US" sz="1700">
                <a:solidFill>
                  <a:schemeClr val="bg1"/>
                </a:solidFill>
                <a:latin typeface="Helvetica"/>
                <a:cs typeface="Helvetica"/>
              </a:rPr>
              <a:t> </a:t>
            </a:r>
          </a:p>
          <a:p>
            <a:pPr marL="342900" lvl="8" indent="-342900" defTabSz="913953">
              <a:buFont typeface="Arial,Sans-Serif"/>
              <a:buChar char="•"/>
            </a:pPr>
            <a:r>
              <a:rPr lang="en-US" sz="1700">
                <a:solidFill>
                  <a:schemeClr val="bg1"/>
                </a:solidFill>
                <a:latin typeface="Helvetica"/>
                <a:cs typeface="Helvetica"/>
              </a:rPr>
              <a:t>Asset valuation </a:t>
            </a:r>
            <a:endParaRPr lang="en-US" sz="1700">
              <a:solidFill>
                <a:srgbClr val="000000"/>
              </a:solidFill>
              <a:latin typeface="Helvetica"/>
              <a:cs typeface="Helvetica"/>
            </a:endParaRPr>
          </a:p>
          <a:p>
            <a:pPr marL="342900" indent="-342900" defTabSz="913953">
              <a:buFont typeface="Arial,Sans-Serif"/>
              <a:buChar char="•"/>
            </a:pPr>
            <a:r>
              <a:rPr lang="en-US" sz="1700">
                <a:solidFill>
                  <a:schemeClr val="bg1"/>
                </a:solidFill>
                <a:latin typeface="Helvetica"/>
                <a:cs typeface="Helvetica"/>
              </a:rPr>
              <a:t>Constraint setting </a:t>
            </a:r>
            <a:endParaRPr lang="en-US" sz="1700">
              <a:solidFill>
                <a:srgbClr val="000000"/>
              </a:solidFill>
              <a:latin typeface="Helvetica"/>
              <a:cs typeface="Helvetica"/>
            </a:endParaRPr>
          </a:p>
          <a:p>
            <a:pPr marL="342900" indent="-342900" defTabSz="913953">
              <a:buFont typeface="Arial,Sans-Serif"/>
              <a:buChar char="•"/>
            </a:pPr>
            <a:r>
              <a:rPr lang="en-US" sz="1700">
                <a:solidFill>
                  <a:schemeClr val="bg1"/>
                </a:solidFill>
                <a:latin typeface="Helvetica"/>
                <a:cs typeface="Helvetica"/>
              </a:rPr>
              <a:t>Asset allocation </a:t>
            </a:r>
            <a:endParaRPr lang="en-US" sz="1700">
              <a:solidFill>
                <a:srgbClr val="000000"/>
              </a:solidFill>
              <a:latin typeface="Helvetica"/>
              <a:cs typeface="Helvetica"/>
            </a:endParaRPr>
          </a:p>
          <a:p>
            <a:pPr marL="342900" indent="-342900" defTabSz="913953">
              <a:buFont typeface="Arial,Sans-Serif"/>
              <a:buChar char="•"/>
            </a:pPr>
            <a:r>
              <a:rPr lang="en-US" sz="1700">
                <a:solidFill>
                  <a:schemeClr val="bg1"/>
                </a:solidFill>
                <a:latin typeface="Helvetica"/>
                <a:cs typeface="Helvetica"/>
              </a:rPr>
              <a:t>Asset selection </a:t>
            </a:r>
            <a:endParaRPr lang="en-US" sz="1700">
              <a:solidFill>
                <a:srgbClr val="000000"/>
              </a:solidFill>
              <a:latin typeface="Helvetica"/>
              <a:cs typeface="Helvetica"/>
            </a:endParaRPr>
          </a:p>
          <a:p>
            <a:pPr marL="342900" indent="-342900" defTabSz="913953">
              <a:buFont typeface="Arial,Sans-Serif"/>
              <a:buChar char="•"/>
            </a:pPr>
            <a:r>
              <a:rPr lang="en-US" sz="1700">
                <a:solidFill>
                  <a:schemeClr val="bg1"/>
                </a:solidFill>
                <a:latin typeface="Helvetica"/>
                <a:cs typeface="Helvetica"/>
              </a:rPr>
              <a:t>Risk management </a:t>
            </a:r>
            <a:endParaRPr lang="en-US" sz="1700">
              <a:solidFill>
                <a:srgbClr val="000000"/>
              </a:solidFill>
              <a:latin typeface="Helvetica"/>
              <a:cs typeface="Helvetica"/>
            </a:endParaRPr>
          </a:p>
          <a:p>
            <a:pPr marL="342900" indent="-342900" defTabSz="913953">
              <a:buFont typeface="Arial,Sans-Serif"/>
              <a:buChar char="•"/>
            </a:pPr>
            <a:r>
              <a:rPr lang="en-US" sz="1700">
                <a:solidFill>
                  <a:schemeClr val="bg1"/>
                </a:solidFill>
                <a:latin typeface="Helvetica"/>
                <a:cs typeface="Helvetica"/>
              </a:rPr>
              <a:t>Performance evaluation</a:t>
            </a:r>
            <a:endParaRPr lang="en-US">
              <a:solidFill>
                <a:schemeClr val="bg1"/>
              </a:solidFill>
            </a:endParaRPr>
          </a:p>
        </p:txBody>
      </p:sp>
      <p:sp>
        <p:nvSpPr>
          <p:cNvPr id="13" name="Rectangle: Rounded Corners 12">
            <a:extLst>
              <a:ext uri="{FF2B5EF4-FFF2-40B4-BE49-F238E27FC236}">
                <a16:creationId xmlns:a16="http://schemas.microsoft.com/office/drawing/2014/main" id="{C26D4E0A-7312-BC8A-8581-577263B2582A}"/>
              </a:ext>
            </a:extLst>
          </p:cNvPr>
          <p:cNvSpPr/>
          <p:nvPr/>
        </p:nvSpPr>
        <p:spPr>
          <a:xfrm>
            <a:off x="6370036" y="1813865"/>
            <a:ext cx="5405478" cy="3343892"/>
          </a:xfrm>
          <a:prstGeom prst="roundRect">
            <a:avLst/>
          </a:prstGeom>
          <a:solidFill>
            <a:srgbClr val="01B385"/>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913953">
              <a:lnSpc>
                <a:spcPct val="160000"/>
              </a:lnSpc>
            </a:pPr>
            <a:r>
              <a:rPr lang="en-US" sz="1700" b="1">
                <a:solidFill>
                  <a:schemeClr val="bg1"/>
                </a:solidFill>
                <a:latin typeface="Helvetica"/>
                <a:cs typeface="Helvetica"/>
              </a:rPr>
              <a:t>Fund Allocation:</a:t>
            </a:r>
            <a:endParaRPr lang="en-US" sz="1700">
              <a:solidFill>
                <a:schemeClr val="bg1"/>
              </a:solidFill>
              <a:latin typeface="Helvetica"/>
              <a:cs typeface="Helvetica"/>
            </a:endParaRPr>
          </a:p>
          <a:p>
            <a:pPr marL="285750" indent="-285750" defTabSz="913953">
              <a:lnSpc>
                <a:spcPct val="160000"/>
              </a:lnSpc>
              <a:buFont typeface="Arial,Sans-Serif"/>
              <a:buChar char="•"/>
            </a:pPr>
            <a:r>
              <a:rPr lang="en-US" sz="1700">
                <a:solidFill>
                  <a:schemeClr val="bg1"/>
                </a:solidFill>
                <a:latin typeface="Helvetica"/>
                <a:cs typeface="Helvetica"/>
              </a:rPr>
              <a:t>Annual Investment: Up to $500,000 provided by the University.</a:t>
            </a:r>
          </a:p>
          <a:p>
            <a:pPr marL="285750" indent="-285750" defTabSz="913953">
              <a:lnSpc>
                <a:spcPct val="160000"/>
              </a:lnSpc>
              <a:buFont typeface="Arial,Sans-Serif"/>
              <a:buChar char="•"/>
            </a:pPr>
            <a:r>
              <a:rPr lang="en-US" sz="1700">
                <a:solidFill>
                  <a:schemeClr val="bg1"/>
                </a:solidFill>
                <a:latin typeface="Helvetica"/>
                <a:cs typeface="Helvetica"/>
              </a:rPr>
              <a:t>Fund Nature: Part of the University’s endowment fund.</a:t>
            </a:r>
          </a:p>
          <a:p>
            <a:pPr marL="285750" indent="-285750" defTabSz="913953">
              <a:lnSpc>
                <a:spcPct val="160000"/>
              </a:lnSpc>
              <a:buFont typeface="Arial,Sans-Serif"/>
              <a:buChar char="•"/>
            </a:pPr>
            <a:r>
              <a:rPr lang="en-US" sz="1700">
                <a:solidFill>
                  <a:schemeClr val="bg1"/>
                </a:solidFill>
                <a:latin typeface="Helvetica"/>
                <a:cs typeface="Helvetica"/>
              </a:rPr>
              <a:t>Investment Cycle: All investments are liquidated annually at the course end.</a:t>
            </a:r>
            <a:endParaRPr lang="en-US" sz="1700">
              <a:solidFill>
                <a:schemeClr val="bg1"/>
              </a:solidFill>
            </a:endParaRPr>
          </a:p>
        </p:txBody>
      </p:sp>
      <p:sp>
        <p:nvSpPr>
          <p:cNvPr id="14" name="Rectangle: Rounded Corners 13">
            <a:extLst>
              <a:ext uri="{FF2B5EF4-FFF2-40B4-BE49-F238E27FC236}">
                <a16:creationId xmlns:a16="http://schemas.microsoft.com/office/drawing/2014/main" id="{6B802971-DECF-6D60-EBC7-7D72BB5281F1}"/>
              </a:ext>
            </a:extLst>
          </p:cNvPr>
          <p:cNvSpPr/>
          <p:nvPr/>
        </p:nvSpPr>
        <p:spPr>
          <a:xfrm>
            <a:off x="438065" y="4072888"/>
            <a:ext cx="5708930" cy="1634488"/>
          </a:xfrm>
          <a:prstGeom prst="roundRect">
            <a:avLst/>
          </a:prstGeom>
          <a:solidFill>
            <a:srgbClr val="01B385"/>
          </a:solid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913953">
              <a:lnSpc>
                <a:spcPct val="160000"/>
              </a:lnSpc>
            </a:pPr>
            <a:r>
              <a:rPr lang="en-US" sz="1500" b="1">
                <a:solidFill>
                  <a:schemeClr val="bg1"/>
                </a:solidFill>
                <a:latin typeface="Helvetica"/>
                <a:cs typeface="Helvetica"/>
              </a:rPr>
              <a:t>Learning Objectives:</a:t>
            </a:r>
            <a:endParaRPr lang="en-US" sz="1500">
              <a:solidFill>
                <a:schemeClr val="bg1"/>
              </a:solidFill>
              <a:latin typeface="Helvetica"/>
              <a:cs typeface="Helvetica"/>
            </a:endParaRPr>
          </a:p>
          <a:p>
            <a:pPr marL="285750" indent="-285750" defTabSz="913953">
              <a:lnSpc>
                <a:spcPct val="160000"/>
              </a:lnSpc>
              <a:buFont typeface="Arial,Sans-Serif"/>
              <a:buChar char="•"/>
            </a:pPr>
            <a:r>
              <a:rPr lang="en-US" sz="1500">
                <a:solidFill>
                  <a:schemeClr val="bg1"/>
                </a:solidFill>
                <a:latin typeface="Helvetica"/>
                <a:cs typeface="Helvetica"/>
              </a:rPr>
              <a:t>Equip students with practical skills in managing a real investment portfolio as part of the university’s endowment.</a:t>
            </a:r>
            <a:endParaRPr lang="en-US" sz="1500">
              <a:solidFill>
                <a:schemeClr val="bg1"/>
              </a:solidFill>
            </a:endParaRPr>
          </a:p>
          <a:p>
            <a:pPr marL="0" marR="0" indent="0" algn="l" defTabSz="913953">
              <a:lnSpc>
                <a:spcPct val="100000"/>
              </a:lnSpc>
              <a:spcBef>
                <a:spcPts val="0"/>
              </a:spcBef>
              <a:spcAft>
                <a:spcPts val="0"/>
              </a:spcAft>
              <a:buClrTx/>
              <a:buSzTx/>
              <a:buFontTx/>
              <a:buNone/>
              <a:tabLst/>
            </a:pPr>
            <a:endParaRPr lang="en-US" sz="1800" b="0" i="0" u="none" strike="noStrike" cap="none" spc="0" normalizeH="0" baseline="0">
              <a:ln>
                <a:noFill/>
              </a:ln>
              <a:solidFill>
                <a:srgbClr val="000000"/>
              </a:solidFill>
              <a:effectLst/>
              <a:uFillTx/>
              <a:latin typeface="Calibri"/>
              <a:ea typeface="Calibri"/>
              <a:cs typeface="Calibri"/>
            </a:endParaRPr>
          </a:p>
        </p:txBody>
      </p:sp>
    </p:spTree>
    <p:extLst>
      <p:ext uri="{BB962C8B-B14F-4D97-AF65-F5344CB8AC3E}">
        <p14:creationId xmlns:p14="http://schemas.microsoft.com/office/powerpoint/2010/main" val="380873193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653048" y="1399839"/>
            <a:ext cx="4055208" cy="3612530"/>
          </a:xfrm>
          <a:ln>
            <a:solidFill>
              <a:schemeClr val="tx1"/>
            </a:solidFill>
          </a:ln>
        </p:spPr>
        <p:txBody>
          <a:bodyPr lIns="91440" tIns="45720" rIns="91440" bIns="45720" anchor="t">
            <a:normAutofit/>
          </a:bodyPr>
          <a:lstStyle/>
          <a:p>
            <a:pPr marL="342900" indent="-342900">
              <a:buFont typeface="Arial"/>
              <a:buChar char="•"/>
            </a:pPr>
            <a:r>
              <a:rPr lang="en-US" sz="1600">
                <a:latin typeface="+mn-lt"/>
              </a:rPr>
              <a:t>NVIDIA is a technology company known for developing integrated circuits, which are used in everything from electronic game consoles to PCs.</a:t>
            </a:r>
          </a:p>
          <a:p>
            <a:endParaRPr lang="en-US" sz="1600">
              <a:latin typeface="+mn-lt"/>
            </a:endParaRPr>
          </a:p>
          <a:p>
            <a:pPr marL="342900" indent="-342900">
              <a:buFont typeface="Arial"/>
              <a:buChar char="•"/>
            </a:pPr>
            <a:r>
              <a:rPr lang="en-US" sz="1600">
                <a:latin typeface="+mn-lt"/>
              </a:rPr>
              <a:t>The leading manufacturer of high-end graphics processing units (controls 80% of the market). Large computers that process data and power generative AI run on GPUs. </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75846" y="0"/>
            <a:ext cx="10023231" cy="1302954"/>
          </a:xfrm>
        </p:spPr>
        <p:txBody>
          <a:bodyPr lIns="91440" tIns="45720" rIns="91440" bIns="45720" anchor="b">
            <a:normAutofit/>
          </a:bodyPr>
          <a:lstStyle/>
          <a:p>
            <a:r>
              <a:rPr lang="en-US" b="1">
                <a:latin typeface="+mj-lt"/>
              </a:rPr>
              <a:t>Nvidia corporation</a:t>
            </a:r>
          </a:p>
        </p:txBody>
      </p:sp>
      <p:graphicFrame>
        <p:nvGraphicFramePr>
          <p:cNvPr id="3" name="Table 2">
            <a:extLst>
              <a:ext uri="{FF2B5EF4-FFF2-40B4-BE49-F238E27FC236}">
                <a16:creationId xmlns:a16="http://schemas.microsoft.com/office/drawing/2014/main" id="{22D67759-5853-7485-E7DE-4CA615481EEA}"/>
              </a:ext>
            </a:extLst>
          </p:cNvPr>
          <p:cNvGraphicFramePr>
            <a:graphicFrameLocks noGrp="1"/>
          </p:cNvGraphicFramePr>
          <p:nvPr>
            <p:extLst>
              <p:ext uri="{D42A27DB-BD31-4B8C-83A1-F6EECF244321}">
                <p14:modId xmlns:p14="http://schemas.microsoft.com/office/powerpoint/2010/main" val="475060793"/>
              </p:ext>
            </p:extLst>
          </p:nvPr>
        </p:nvGraphicFramePr>
        <p:xfrm>
          <a:off x="293076" y="3915089"/>
          <a:ext cx="5955325" cy="1097280"/>
        </p:xfrm>
        <a:graphic>
          <a:graphicData uri="http://schemas.openxmlformats.org/drawingml/2006/table">
            <a:tbl>
              <a:tblPr firstCol="1" bandRow="1">
                <a:tableStyleId>{1FECB4D8-DB02-4DC6-A0A2-4F2EBAE1DC90}</a:tableStyleId>
              </a:tblPr>
              <a:tblGrid>
                <a:gridCol w="3036048">
                  <a:extLst>
                    <a:ext uri="{9D8B030D-6E8A-4147-A177-3AD203B41FA5}">
                      <a16:colId xmlns:a16="http://schemas.microsoft.com/office/drawing/2014/main" val="3160371625"/>
                    </a:ext>
                  </a:extLst>
                </a:gridCol>
                <a:gridCol w="2919277">
                  <a:extLst>
                    <a:ext uri="{9D8B030D-6E8A-4147-A177-3AD203B41FA5}">
                      <a16:colId xmlns:a16="http://schemas.microsoft.com/office/drawing/2014/main" val="980732811"/>
                    </a:ext>
                  </a:extLst>
                </a:gridCol>
              </a:tblGrid>
              <a:tr h="0">
                <a:tc>
                  <a:txBody>
                    <a:bodyPr/>
                    <a:lstStyle/>
                    <a:p>
                      <a:r>
                        <a:rPr lang="en-US"/>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10/10/23 &amp; 1/30/24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$459.44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$24,350.32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423BE512-23F7-782A-339C-D791A0879D17}"/>
              </a:ext>
            </a:extLst>
          </p:cNvPr>
          <p:cNvSpPr txBox="1">
            <a:spLocks/>
          </p:cNvSpPr>
          <p:nvPr/>
        </p:nvSpPr>
        <p:spPr>
          <a:xfrm>
            <a:off x="293076" y="5226318"/>
            <a:ext cx="10415180"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solidFill>
                  <a:sysClr val="windowText" lastClr="000000"/>
                </a:solidFill>
                <a:latin typeface="+mn-lt"/>
              </a:rPr>
              <a:t>Market Value (4/17/2024): $840.35 </a:t>
            </a:r>
            <a:r>
              <a:rPr lang="en-US" sz="1900" b="1" kern="0">
                <a:solidFill>
                  <a:srgbClr val="FF0000"/>
                </a:solidFill>
                <a:latin typeface="+mn-lt"/>
              </a:rPr>
              <a:t>-$33.80 (-3.87%)</a:t>
            </a:r>
          </a:p>
        </p:txBody>
      </p:sp>
      <p:pic>
        <p:nvPicPr>
          <p:cNvPr id="5" name="Picture 4" descr="A graph on a white background&#10;&#10;Description automatically generated">
            <a:extLst>
              <a:ext uri="{FF2B5EF4-FFF2-40B4-BE49-F238E27FC236}">
                <a16:creationId xmlns:a16="http://schemas.microsoft.com/office/drawing/2014/main" id="{26F56CE6-3D60-925C-98E0-CEA121107AA2}"/>
              </a:ext>
            </a:extLst>
          </p:cNvPr>
          <p:cNvPicPr>
            <a:picLocks noChangeAspect="1"/>
          </p:cNvPicPr>
          <p:nvPr/>
        </p:nvPicPr>
        <p:blipFill>
          <a:blip r:embed="rId2"/>
          <a:stretch>
            <a:fillRect/>
          </a:stretch>
        </p:blipFill>
        <p:spPr>
          <a:xfrm>
            <a:off x="293076" y="1399839"/>
            <a:ext cx="5955325" cy="23013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1153755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433093" y="1243895"/>
            <a:ext cx="4304582" cy="3806569"/>
          </a:xfrm>
          <a:ln>
            <a:solidFill>
              <a:schemeClr val="tx1"/>
            </a:solidFill>
          </a:ln>
        </p:spPr>
        <p:txBody>
          <a:bodyPr lIns="91440" tIns="45720" rIns="91440" bIns="45720" anchor="t">
            <a:noAutofit/>
          </a:bodyPr>
          <a:lstStyle/>
          <a:p>
            <a:pPr marL="342900" indent="-342900">
              <a:buFont typeface="Arial"/>
              <a:buChar char="•"/>
            </a:pPr>
            <a:r>
              <a:rPr lang="en-US" sz="1600">
                <a:latin typeface="+mn-lt"/>
              </a:rPr>
              <a:t>Spok Holdings engages in the provision of communication solutions around the world.</a:t>
            </a:r>
          </a:p>
          <a:p>
            <a:pPr marL="342900" indent="-342900">
              <a:buFont typeface="Arial"/>
              <a:buChar char="•"/>
            </a:pPr>
            <a:endParaRPr lang="en-US" sz="1600">
              <a:latin typeface="+mn-lt"/>
            </a:endParaRPr>
          </a:p>
          <a:p>
            <a:pPr marL="342900" indent="-342900">
              <a:buFont typeface="Arial"/>
              <a:buChar char="•"/>
            </a:pPr>
            <a:r>
              <a:rPr lang="en-US" sz="1600">
                <a:latin typeface="+mn-lt"/>
              </a:rPr>
              <a:t>The company develops and markets enterprise-wide systems for healthcare firms, which helps them to automate and standardize clinical communications. </a:t>
            </a:r>
          </a:p>
          <a:p>
            <a:endParaRPr lang="en-US" sz="1600">
              <a:latin typeface="+mn-lt"/>
            </a:endParaRPr>
          </a:p>
          <a:p>
            <a:pPr marL="342900" indent="-342900">
              <a:buFont typeface="Arial"/>
              <a:buChar char="•"/>
            </a:pPr>
            <a:r>
              <a:rPr lang="en-US" sz="1600">
                <a:latin typeface="+mn-lt"/>
              </a:rPr>
              <a:t>Provides call center operations, clinical altering and notifications, one-way advanced and two-way wireless messaging services, mobile communications and public safety solutions.</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422031" y="-216310"/>
            <a:ext cx="9700279" cy="1473200"/>
          </a:xfrm>
        </p:spPr>
        <p:txBody>
          <a:bodyPr lIns="91440" tIns="45720" rIns="91440" bIns="45720" anchor="b">
            <a:normAutofit/>
          </a:bodyPr>
          <a:lstStyle/>
          <a:p>
            <a:r>
              <a:rPr lang="en-US" sz="5400" b="1">
                <a:latin typeface="+mj-lt"/>
              </a:rPr>
              <a:t>Spok holdings inc.</a:t>
            </a:r>
          </a:p>
        </p:txBody>
      </p:sp>
      <p:graphicFrame>
        <p:nvGraphicFramePr>
          <p:cNvPr id="3" name="Table 2">
            <a:extLst>
              <a:ext uri="{FF2B5EF4-FFF2-40B4-BE49-F238E27FC236}">
                <a16:creationId xmlns:a16="http://schemas.microsoft.com/office/drawing/2014/main" id="{F7C76658-81A0-BDCE-9CAC-9A754248AFAE}"/>
              </a:ext>
            </a:extLst>
          </p:cNvPr>
          <p:cNvGraphicFramePr>
            <a:graphicFrameLocks noGrp="1"/>
          </p:cNvGraphicFramePr>
          <p:nvPr>
            <p:extLst>
              <p:ext uri="{D42A27DB-BD31-4B8C-83A1-F6EECF244321}">
                <p14:modId xmlns:p14="http://schemas.microsoft.com/office/powerpoint/2010/main" val="892814496"/>
              </p:ext>
            </p:extLst>
          </p:nvPr>
        </p:nvGraphicFramePr>
        <p:xfrm>
          <a:off x="422030" y="3666814"/>
          <a:ext cx="5673970" cy="1383652"/>
        </p:xfrm>
        <a:graphic>
          <a:graphicData uri="http://schemas.openxmlformats.org/drawingml/2006/table">
            <a:tbl>
              <a:tblPr firstCol="1" bandRow="1">
                <a:tableStyleId>{1FECB4D8-DB02-4DC6-A0A2-4F2EBAE1DC90}</a:tableStyleId>
              </a:tblPr>
              <a:tblGrid>
                <a:gridCol w="2836985">
                  <a:extLst>
                    <a:ext uri="{9D8B030D-6E8A-4147-A177-3AD203B41FA5}">
                      <a16:colId xmlns:a16="http://schemas.microsoft.com/office/drawing/2014/main" val="3160371625"/>
                    </a:ext>
                  </a:extLst>
                </a:gridCol>
                <a:gridCol w="2836985">
                  <a:extLst>
                    <a:ext uri="{9D8B030D-6E8A-4147-A177-3AD203B41FA5}">
                      <a16:colId xmlns:a16="http://schemas.microsoft.com/office/drawing/2014/main" val="980732811"/>
                    </a:ext>
                  </a:extLst>
                </a:gridCol>
              </a:tblGrid>
              <a:tr h="345913">
                <a:tc>
                  <a:txBody>
                    <a:bodyPr/>
                    <a:lstStyle/>
                    <a:p>
                      <a:r>
                        <a:rPr lang="en-US" sz="1600">
                          <a:latin typeface="+mn-lt"/>
                        </a:rPr>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latin typeface="+mn-lt"/>
                        </a:rPr>
                        <a:t>10/17/2023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345913">
                <a:tc>
                  <a:txBody>
                    <a:bodyPr/>
                    <a:lstStyle/>
                    <a:p>
                      <a:r>
                        <a:rPr lang="en-US" sz="1600">
                          <a:latin typeface="+mn-lt"/>
                        </a:rPr>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latin typeface="+mn-lt"/>
                        </a:rPr>
                        <a:t>1,020.85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345913">
                <a:tc>
                  <a:txBody>
                    <a:bodyPr/>
                    <a:lstStyle/>
                    <a:p>
                      <a:r>
                        <a:rPr lang="en-US" sz="1600">
                          <a:latin typeface="+mn-lt"/>
                        </a:rPr>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latin typeface="+mn-lt"/>
                        </a:rPr>
                        <a:t>$14.92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345913">
                <a:tc>
                  <a:txBody>
                    <a:bodyPr/>
                    <a:lstStyle/>
                    <a:p>
                      <a:r>
                        <a:rPr lang="en-US" sz="1600">
                          <a:latin typeface="+mn-lt"/>
                        </a:rPr>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latin typeface="+mn-lt"/>
                        </a:rPr>
                        <a:t>$15,232.32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pic>
        <p:nvPicPr>
          <p:cNvPr id="5" name="Picture 4" descr="A graph on a white background&#10;&#10;Description automatically generated">
            <a:extLst>
              <a:ext uri="{FF2B5EF4-FFF2-40B4-BE49-F238E27FC236}">
                <a16:creationId xmlns:a16="http://schemas.microsoft.com/office/drawing/2014/main" id="{E50AE81A-DB9B-D31F-FAF2-52C927AAB749}"/>
              </a:ext>
            </a:extLst>
          </p:cNvPr>
          <p:cNvPicPr>
            <a:picLocks noChangeAspect="1"/>
          </p:cNvPicPr>
          <p:nvPr/>
        </p:nvPicPr>
        <p:blipFill>
          <a:blip r:embed="rId2"/>
          <a:stretch>
            <a:fillRect/>
          </a:stretch>
        </p:blipFill>
        <p:spPr>
          <a:xfrm>
            <a:off x="422031" y="1256890"/>
            <a:ext cx="5567628" cy="2172110"/>
          </a:xfrm>
          <a:prstGeom prst="rect">
            <a:avLst/>
          </a:prstGeom>
          <a:ln>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78C549C-81C7-C55E-17A1-0695F1359B90}"/>
              </a:ext>
            </a:extLst>
          </p:cNvPr>
          <p:cNvSpPr txBox="1"/>
          <p:nvPr/>
        </p:nvSpPr>
        <p:spPr>
          <a:xfrm>
            <a:off x="422031" y="5286703"/>
            <a:ext cx="98255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3953"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ea typeface="Calibri"/>
                <a:cs typeface="Calibri"/>
                <a:sym typeface="Calibri"/>
              </a:rPr>
              <a:t>Market Value (4/17/2024): $164.32 </a:t>
            </a:r>
            <a:r>
              <a:rPr kumimoji="0" lang="en-US" sz="1800" b="1" i="0" u="none" strike="noStrike" cap="none" spc="0" normalizeH="0" baseline="0">
                <a:ln>
                  <a:noFill/>
                </a:ln>
                <a:solidFill>
                  <a:srgbClr val="FF0000"/>
                </a:solidFill>
                <a:effectLst/>
                <a:uFillTx/>
                <a:ea typeface="Calibri"/>
                <a:cs typeface="Calibri"/>
                <a:sym typeface="Calibri"/>
              </a:rPr>
              <a:t>-$4.26(-2.53%)</a:t>
            </a:r>
          </a:p>
        </p:txBody>
      </p:sp>
    </p:spTree>
    <p:extLst>
      <p:ext uri="{BB962C8B-B14F-4D97-AF65-F5344CB8AC3E}">
        <p14:creationId xmlns:p14="http://schemas.microsoft.com/office/powerpoint/2010/main" val="328935118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966832" y="1550855"/>
            <a:ext cx="3821021" cy="3535402"/>
          </a:xfrm>
          <a:ln>
            <a:solidFill>
              <a:schemeClr val="tx1"/>
            </a:solidFill>
          </a:ln>
        </p:spPr>
        <p:txBody>
          <a:bodyPr lIns="91440" tIns="45720" rIns="91440" bIns="45720" anchor="t">
            <a:normAutofit fontScale="77500" lnSpcReduction="20000"/>
          </a:bodyPr>
          <a:lstStyle/>
          <a:p>
            <a:pPr marL="342900" indent="-342900">
              <a:buFont typeface="Arial"/>
              <a:buChar char="•"/>
            </a:pPr>
            <a:r>
              <a:rPr lang="en-US" sz="2100">
                <a:latin typeface="+mn-lt"/>
              </a:rPr>
              <a:t>Costco is an American multinational company that operates chain, membership only warehouse clubs. The company is the third largest retailed in the world, and the world's largest retailer of beef, organic foods, rotisserie chicken and wine.</a:t>
            </a:r>
          </a:p>
          <a:p>
            <a:r>
              <a:rPr lang="en-US" sz="2100">
                <a:latin typeface="+mn-lt"/>
              </a:rPr>
              <a:t> </a:t>
            </a:r>
          </a:p>
          <a:p>
            <a:pPr marL="342900" indent="-342900">
              <a:buFont typeface="Arial"/>
              <a:buChar char="•"/>
            </a:pPr>
            <a:r>
              <a:rPr lang="en-US" sz="2100">
                <a:latin typeface="+mn-lt"/>
              </a:rPr>
              <a:t>Costco employs 304,000 full-time and part-time employees worldwide, and operates 591 warehouses in the US, and 861 in total globally. They have 124.7 million members. </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293076" y="147484"/>
            <a:ext cx="11898923" cy="1161413"/>
          </a:xfrm>
        </p:spPr>
        <p:txBody>
          <a:bodyPr lIns="91440" tIns="45720" rIns="91440" bIns="45720" anchor="b">
            <a:normAutofit/>
          </a:bodyPr>
          <a:lstStyle/>
          <a:p>
            <a:r>
              <a:rPr lang="en-US" sz="5400" b="1">
                <a:latin typeface="+mj-lt"/>
              </a:rPr>
              <a:t>Costco wholesale CORP.</a:t>
            </a:r>
          </a:p>
        </p:txBody>
      </p:sp>
      <p:graphicFrame>
        <p:nvGraphicFramePr>
          <p:cNvPr id="3" name="Table 2">
            <a:extLst>
              <a:ext uri="{FF2B5EF4-FFF2-40B4-BE49-F238E27FC236}">
                <a16:creationId xmlns:a16="http://schemas.microsoft.com/office/drawing/2014/main" id="{0ACEB36B-9386-82FF-42A9-D92733D42099}"/>
              </a:ext>
            </a:extLst>
          </p:cNvPr>
          <p:cNvGraphicFramePr>
            <a:graphicFrameLocks noGrp="1"/>
          </p:cNvGraphicFramePr>
          <p:nvPr>
            <p:extLst>
              <p:ext uri="{D42A27DB-BD31-4B8C-83A1-F6EECF244321}">
                <p14:modId xmlns:p14="http://schemas.microsoft.com/office/powerpoint/2010/main" val="3047128214"/>
              </p:ext>
            </p:extLst>
          </p:nvPr>
        </p:nvGraphicFramePr>
        <p:xfrm>
          <a:off x="293074" y="3988978"/>
          <a:ext cx="6265380" cy="1097280"/>
        </p:xfrm>
        <a:graphic>
          <a:graphicData uri="http://schemas.openxmlformats.org/drawingml/2006/table">
            <a:tbl>
              <a:tblPr firstCol="1" bandRow="1">
                <a:tableStyleId>{1FECB4D8-DB02-4DC6-A0A2-4F2EBAE1DC90}</a:tableStyleId>
              </a:tblPr>
              <a:tblGrid>
                <a:gridCol w="3132690">
                  <a:extLst>
                    <a:ext uri="{9D8B030D-6E8A-4147-A177-3AD203B41FA5}">
                      <a16:colId xmlns:a16="http://schemas.microsoft.com/office/drawing/2014/main" val="3160371625"/>
                    </a:ext>
                  </a:extLst>
                </a:gridCol>
                <a:gridCol w="3132690">
                  <a:extLst>
                    <a:ext uri="{9D8B030D-6E8A-4147-A177-3AD203B41FA5}">
                      <a16:colId xmlns:a16="http://schemas.microsoft.com/office/drawing/2014/main" val="980732811"/>
                    </a:ext>
                  </a:extLst>
                </a:gridCol>
              </a:tblGrid>
              <a:tr h="174498">
                <a:tc>
                  <a:txBody>
                    <a:bodyPr/>
                    <a:lstStyle/>
                    <a:p>
                      <a:r>
                        <a:rPr lang="en-US"/>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10/24/2023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35.89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$551.46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$19,790.80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BC1ADC0D-FAA0-B387-C9CD-630F95F0C834}"/>
              </a:ext>
            </a:extLst>
          </p:cNvPr>
          <p:cNvSpPr txBox="1">
            <a:spLocks/>
          </p:cNvSpPr>
          <p:nvPr/>
        </p:nvSpPr>
        <p:spPr>
          <a:xfrm>
            <a:off x="293073" y="5307145"/>
            <a:ext cx="10494779"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solidFill>
                  <a:sysClr val="windowText" lastClr="000000"/>
                </a:solidFill>
                <a:latin typeface="Arial Narrow"/>
              </a:rPr>
              <a:t>Market Value (4/17/2024): $715.19 </a:t>
            </a:r>
            <a:r>
              <a:rPr lang="en-US" sz="1900" b="1" kern="0">
                <a:solidFill>
                  <a:srgbClr val="FF0000"/>
                </a:solidFill>
                <a:latin typeface="Arial Narrow"/>
              </a:rPr>
              <a:t>-$0.78 (-0.11%)</a:t>
            </a:r>
            <a:endParaRPr lang="en-US" sz="1900" b="1" kern="0">
              <a:solidFill>
                <a:srgbClr val="FF0000"/>
              </a:solidFill>
            </a:endParaRPr>
          </a:p>
        </p:txBody>
      </p:sp>
      <p:pic>
        <p:nvPicPr>
          <p:cNvPr id="5" name="Picture 4" descr="A graph on a white background&#10;&#10;Description automatically generated">
            <a:extLst>
              <a:ext uri="{FF2B5EF4-FFF2-40B4-BE49-F238E27FC236}">
                <a16:creationId xmlns:a16="http://schemas.microsoft.com/office/drawing/2014/main" id="{6E708E06-DE5E-C387-2AE2-39248AF9D7D3}"/>
              </a:ext>
            </a:extLst>
          </p:cNvPr>
          <p:cNvPicPr>
            <a:picLocks noChangeAspect="1"/>
          </p:cNvPicPr>
          <p:nvPr/>
        </p:nvPicPr>
        <p:blipFill>
          <a:blip r:embed="rId2"/>
          <a:stretch>
            <a:fillRect/>
          </a:stretch>
        </p:blipFill>
        <p:spPr>
          <a:xfrm>
            <a:off x="293075" y="1550855"/>
            <a:ext cx="6265379" cy="219616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004889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7143573" y="1232861"/>
            <a:ext cx="3641794" cy="3720664"/>
          </a:xfrm>
          <a:ln>
            <a:solidFill>
              <a:schemeClr val="tx1"/>
            </a:solidFill>
          </a:ln>
        </p:spPr>
        <p:txBody>
          <a:bodyPr lIns="91440" tIns="45720" rIns="91440" bIns="45720" anchor="t">
            <a:noAutofit/>
          </a:bodyPr>
          <a:lstStyle/>
          <a:p>
            <a:pPr marL="342900" indent="-342900">
              <a:buFont typeface="Arial"/>
              <a:buChar char="•"/>
            </a:pPr>
            <a:r>
              <a:rPr lang="en-US" sz="1600">
                <a:latin typeface="+mn-lt"/>
              </a:rPr>
              <a:t>Qualcomm is leading American semiconductor and telecommunications company in the technology sector that specializes in mobile processors, wireless technologies and is a key player in 5G development.</a:t>
            </a:r>
          </a:p>
          <a:p>
            <a:r>
              <a:rPr lang="en-US" sz="1600">
                <a:latin typeface="+mn-lt"/>
              </a:rPr>
              <a:t> </a:t>
            </a:r>
          </a:p>
          <a:p>
            <a:pPr marL="342900" indent="-342900">
              <a:buFont typeface="Arial"/>
              <a:buChar char="•"/>
            </a:pPr>
            <a:r>
              <a:rPr lang="en-US" sz="1600">
                <a:latin typeface="+mn-lt"/>
              </a:rPr>
              <a:t>The company is known for its Snapdragon processors and holds significant patents in mobile tech. They generate revenue through licensing.</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227210" y="70537"/>
            <a:ext cx="8332839" cy="1097280"/>
          </a:xfrm>
        </p:spPr>
        <p:txBody>
          <a:bodyPr lIns="91440" tIns="45720" rIns="91440" bIns="45720" anchor="b">
            <a:normAutofit/>
          </a:bodyPr>
          <a:lstStyle/>
          <a:p>
            <a:r>
              <a:rPr lang="en-US" b="1">
                <a:latin typeface="+mj-lt"/>
              </a:rPr>
              <a:t>Qualcomm inc.</a:t>
            </a:r>
          </a:p>
        </p:txBody>
      </p:sp>
      <p:graphicFrame>
        <p:nvGraphicFramePr>
          <p:cNvPr id="3" name="Table 2">
            <a:extLst>
              <a:ext uri="{FF2B5EF4-FFF2-40B4-BE49-F238E27FC236}">
                <a16:creationId xmlns:a16="http://schemas.microsoft.com/office/drawing/2014/main" id="{0224B27E-CA27-AF3C-45C1-5338C502724B}"/>
              </a:ext>
            </a:extLst>
          </p:cNvPr>
          <p:cNvGraphicFramePr>
            <a:graphicFrameLocks noGrp="1"/>
          </p:cNvGraphicFramePr>
          <p:nvPr>
            <p:extLst>
              <p:ext uri="{D42A27DB-BD31-4B8C-83A1-F6EECF244321}">
                <p14:modId xmlns:p14="http://schemas.microsoft.com/office/powerpoint/2010/main" val="1318792772"/>
              </p:ext>
            </p:extLst>
          </p:nvPr>
        </p:nvGraphicFramePr>
        <p:xfrm>
          <a:off x="315173" y="3856245"/>
          <a:ext cx="6411446" cy="1097280"/>
        </p:xfrm>
        <a:graphic>
          <a:graphicData uri="http://schemas.openxmlformats.org/drawingml/2006/table">
            <a:tbl>
              <a:tblPr firstCol="1" bandRow="1">
                <a:tableStyleId>{1FECB4D8-DB02-4DC6-A0A2-4F2EBAE1DC90}</a:tableStyleId>
              </a:tblPr>
              <a:tblGrid>
                <a:gridCol w="3205723">
                  <a:extLst>
                    <a:ext uri="{9D8B030D-6E8A-4147-A177-3AD203B41FA5}">
                      <a16:colId xmlns:a16="http://schemas.microsoft.com/office/drawing/2014/main" val="3160371625"/>
                    </a:ext>
                  </a:extLst>
                </a:gridCol>
                <a:gridCol w="3205723">
                  <a:extLst>
                    <a:ext uri="{9D8B030D-6E8A-4147-A177-3AD203B41FA5}">
                      <a16:colId xmlns:a16="http://schemas.microsoft.com/office/drawing/2014/main" val="980732811"/>
                    </a:ext>
                  </a:extLst>
                </a:gridCol>
              </a:tblGrid>
              <a:tr h="174498">
                <a:tc>
                  <a:txBody>
                    <a:bodyPr/>
                    <a:lstStyle/>
                    <a:p>
                      <a:r>
                        <a:rPr lang="en-US"/>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11/14/2023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120.69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$126.82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$15,305.53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2E2436D9-819C-7DFB-2CE0-1DF62F9068DC}"/>
              </a:ext>
            </a:extLst>
          </p:cNvPr>
          <p:cNvSpPr txBox="1">
            <a:spLocks/>
          </p:cNvSpPr>
          <p:nvPr/>
        </p:nvSpPr>
        <p:spPr>
          <a:xfrm>
            <a:off x="315173" y="5192683"/>
            <a:ext cx="10470194"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solidFill>
                  <a:sysClr val="windowText" lastClr="000000"/>
                </a:solidFill>
                <a:latin typeface="+mn-lt"/>
              </a:rPr>
              <a:t>Market Value (4/17/2024): $164.32 </a:t>
            </a:r>
            <a:r>
              <a:rPr lang="en-US" sz="1900" b="1" kern="0">
                <a:solidFill>
                  <a:srgbClr val="FF0000"/>
                </a:solidFill>
                <a:latin typeface="+mn-lt"/>
              </a:rPr>
              <a:t>-$4.26 (-2.53%)</a:t>
            </a:r>
          </a:p>
        </p:txBody>
      </p:sp>
      <p:pic>
        <p:nvPicPr>
          <p:cNvPr id="5" name="Picture 4" descr="A graph on a white background&#10;&#10;Description automatically generated">
            <a:extLst>
              <a:ext uri="{FF2B5EF4-FFF2-40B4-BE49-F238E27FC236}">
                <a16:creationId xmlns:a16="http://schemas.microsoft.com/office/drawing/2014/main" id="{585BE215-F19E-2300-C712-9A50144D9D49}"/>
              </a:ext>
            </a:extLst>
          </p:cNvPr>
          <p:cNvPicPr>
            <a:picLocks noChangeAspect="1"/>
          </p:cNvPicPr>
          <p:nvPr/>
        </p:nvPicPr>
        <p:blipFill>
          <a:blip r:embed="rId2"/>
          <a:stretch>
            <a:fillRect/>
          </a:stretch>
        </p:blipFill>
        <p:spPr>
          <a:xfrm>
            <a:off x="315173" y="1307488"/>
            <a:ext cx="6411447" cy="22693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509545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7092989" y="1414981"/>
            <a:ext cx="3781051" cy="3841104"/>
          </a:xfrm>
          <a:ln>
            <a:solidFill>
              <a:schemeClr val="tx1"/>
            </a:solidFill>
          </a:ln>
        </p:spPr>
        <p:txBody>
          <a:bodyPr lIns="91440" tIns="45720" rIns="91440" bIns="45720" anchor="t">
            <a:normAutofit/>
          </a:bodyPr>
          <a:lstStyle/>
          <a:p>
            <a:pPr marL="342900" indent="-342900">
              <a:buFont typeface="Arial"/>
              <a:buChar char="•"/>
            </a:pPr>
            <a:r>
              <a:rPr lang="en-US" sz="1600">
                <a:latin typeface="+mn-lt"/>
              </a:rPr>
              <a:t>PDD Holdings Inc is a multinational commerce group in the internet retail industry that operates </a:t>
            </a:r>
            <a:r>
              <a:rPr lang="en-US" sz="1600" err="1">
                <a:latin typeface="+mn-lt"/>
              </a:rPr>
              <a:t>Pinduoduo</a:t>
            </a:r>
            <a:r>
              <a:rPr lang="en-US" sz="1600">
                <a:latin typeface="+mn-lt"/>
              </a:rPr>
              <a:t>, an e-commerce platform that offers products in various categories, and </a:t>
            </a:r>
            <a:r>
              <a:rPr lang="en-US" sz="1600" err="1">
                <a:latin typeface="+mn-lt"/>
              </a:rPr>
              <a:t>Temu</a:t>
            </a:r>
            <a:r>
              <a:rPr lang="en-US" sz="1600">
                <a:latin typeface="+mn-lt"/>
              </a:rPr>
              <a:t> which is an online marketplace. </a:t>
            </a:r>
          </a:p>
          <a:p>
            <a:endParaRPr lang="en-US" sz="1600">
              <a:latin typeface="+mn-lt"/>
            </a:endParaRPr>
          </a:p>
          <a:p>
            <a:pPr marL="342900" indent="-342900">
              <a:buFont typeface="Arial"/>
              <a:buChar char="•"/>
            </a:pPr>
            <a:r>
              <a:rPr lang="en-US" sz="1600">
                <a:latin typeface="+mn-lt"/>
              </a:rPr>
              <a:t>They aim to bring more business and people into the digital economy so that local communities and small businesses can benefit from the increased productivity and new opportunities. </a:t>
            </a:r>
          </a:p>
          <a:p>
            <a:pPr marL="342900" indent="-342900">
              <a:buFont typeface="Arial"/>
              <a:buChar char="•"/>
            </a:pPr>
            <a:endParaRPr lang="en-US" sz="1600">
              <a:latin typeface="+mn-lt"/>
            </a:endParaRPr>
          </a:p>
          <a:p>
            <a:pPr marL="342900" indent="-342900">
              <a:buFont typeface="Arial"/>
              <a:buChar char="•"/>
            </a:pPr>
            <a:endParaRPr lang="en-US" sz="1600">
              <a:latin typeface="+mn-lt"/>
            </a:endParaRPr>
          </a:p>
          <a:p>
            <a:pPr marL="342900" indent="-342900">
              <a:buFont typeface="Arial"/>
              <a:buChar char="•"/>
            </a:pPr>
            <a:endParaRPr lang="en-US" sz="1600">
              <a:latin typeface="+mn-lt"/>
            </a:endParaRP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233787" y="0"/>
            <a:ext cx="8229600" cy="1261241"/>
          </a:xfrm>
        </p:spPr>
        <p:txBody>
          <a:bodyPr lIns="91440" tIns="45720" rIns="91440" bIns="45720" anchor="b">
            <a:normAutofit/>
          </a:bodyPr>
          <a:lstStyle/>
          <a:p>
            <a:r>
              <a:rPr lang="en-US" b="1">
                <a:latin typeface="+mj-lt"/>
              </a:rPr>
              <a:t>PDD Holdings inc.</a:t>
            </a:r>
          </a:p>
        </p:txBody>
      </p:sp>
      <p:graphicFrame>
        <p:nvGraphicFramePr>
          <p:cNvPr id="3" name="Table 2">
            <a:extLst>
              <a:ext uri="{FF2B5EF4-FFF2-40B4-BE49-F238E27FC236}">
                <a16:creationId xmlns:a16="http://schemas.microsoft.com/office/drawing/2014/main" id="{8FA14265-7B1E-172C-64E7-1061A547977E}"/>
              </a:ext>
            </a:extLst>
          </p:cNvPr>
          <p:cNvGraphicFramePr>
            <a:graphicFrameLocks noGrp="1"/>
          </p:cNvGraphicFramePr>
          <p:nvPr>
            <p:extLst>
              <p:ext uri="{D42A27DB-BD31-4B8C-83A1-F6EECF244321}">
                <p14:modId xmlns:p14="http://schemas.microsoft.com/office/powerpoint/2010/main" val="2658008544"/>
              </p:ext>
            </p:extLst>
          </p:nvPr>
        </p:nvGraphicFramePr>
        <p:xfrm>
          <a:off x="233787" y="3914965"/>
          <a:ext cx="6293136" cy="1341120"/>
        </p:xfrm>
        <a:graphic>
          <a:graphicData uri="http://schemas.openxmlformats.org/drawingml/2006/table">
            <a:tbl>
              <a:tblPr firstCol="1" bandRow="1">
                <a:tableStyleId>{1FECB4D8-DB02-4DC6-A0A2-4F2EBAE1DC90}</a:tableStyleId>
              </a:tblPr>
              <a:tblGrid>
                <a:gridCol w="3146568">
                  <a:extLst>
                    <a:ext uri="{9D8B030D-6E8A-4147-A177-3AD203B41FA5}">
                      <a16:colId xmlns:a16="http://schemas.microsoft.com/office/drawing/2014/main" val="3160371625"/>
                    </a:ext>
                  </a:extLst>
                </a:gridCol>
                <a:gridCol w="3146568">
                  <a:extLst>
                    <a:ext uri="{9D8B030D-6E8A-4147-A177-3AD203B41FA5}">
                      <a16:colId xmlns:a16="http://schemas.microsoft.com/office/drawing/2014/main" val="980732811"/>
                    </a:ext>
                  </a:extLst>
                </a:gridCol>
              </a:tblGrid>
              <a:tr h="174498">
                <a:tc>
                  <a:txBody>
                    <a:bodyPr/>
                    <a:lstStyle/>
                    <a:p>
                      <a:r>
                        <a:rPr lang="en-US" sz="1600">
                          <a:latin typeface="+mn-lt"/>
                        </a:rPr>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latin typeface="+mn-lt"/>
                        </a:rPr>
                        <a:t>3/12/2024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sz="1600">
                          <a:latin typeface="+mn-lt"/>
                        </a:rPr>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latin typeface="+mn-lt"/>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sz="1600">
                          <a:latin typeface="+mn-lt"/>
                        </a:rPr>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latin typeface="+mn-lt"/>
                        </a:rPr>
                        <a:t>$118.31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sz="1600">
                          <a:latin typeface="+mn-lt"/>
                        </a:rPr>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latin typeface="+mn-lt"/>
                        </a:rPr>
                        <a:t>$9,464.80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56E423EA-1677-123E-809E-9DDB06BF1701}"/>
              </a:ext>
            </a:extLst>
          </p:cNvPr>
          <p:cNvSpPr txBox="1">
            <a:spLocks/>
          </p:cNvSpPr>
          <p:nvPr/>
        </p:nvSpPr>
        <p:spPr>
          <a:xfrm>
            <a:off x="233787" y="5400314"/>
            <a:ext cx="10717992"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800" b="1" kern="0">
                <a:solidFill>
                  <a:sysClr val="windowText" lastClr="000000"/>
                </a:solidFill>
                <a:latin typeface="+mn-lt"/>
              </a:rPr>
              <a:t>Market Value (4/17/2024): $113.43 </a:t>
            </a:r>
            <a:r>
              <a:rPr lang="en-US" sz="1800" b="1" kern="0">
                <a:solidFill>
                  <a:srgbClr val="FF0000"/>
                </a:solidFill>
                <a:latin typeface="+mn-lt"/>
              </a:rPr>
              <a:t>-$0.09 (-0.08%)</a:t>
            </a:r>
          </a:p>
        </p:txBody>
      </p:sp>
      <p:pic>
        <p:nvPicPr>
          <p:cNvPr id="5" name="Picture 4" descr="A graph with a line going up&#10;&#10;Description automatically generated">
            <a:extLst>
              <a:ext uri="{FF2B5EF4-FFF2-40B4-BE49-F238E27FC236}">
                <a16:creationId xmlns:a16="http://schemas.microsoft.com/office/drawing/2014/main" id="{73D62B44-13D9-976F-9361-1121810E7CFB}"/>
              </a:ext>
            </a:extLst>
          </p:cNvPr>
          <p:cNvPicPr>
            <a:picLocks noChangeAspect="1"/>
          </p:cNvPicPr>
          <p:nvPr/>
        </p:nvPicPr>
        <p:blipFill>
          <a:blip r:embed="rId2"/>
          <a:stretch>
            <a:fillRect/>
          </a:stretch>
        </p:blipFill>
        <p:spPr>
          <a:xfrm>
            <a:off x="233787" y="1414981"/>
            <a:ext cx="6293137" cy="235493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717740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6988209" y="1249785"/>
            <a:ext cx="3715939" cy="3872883"/>
          </a:xfrm>
          <a:ln>
            <a:solidFill>
              <a:schemeClr val="tx1"/>
            </a:solidFill>
          </a:ln>
        </p:spPr>
        <p:txBody>
          <a:bodyPr lIns="91440" tIns="45720" rIns="91440" bIns="45720" anchor="t">
            <a:normAutofit/>
          </a:bodyPr>
          <a:lstStyle/>
          <a:p>
            <a:pPr marL="342900" indent="-342900">
              <a:buFont typeface="Arial"/>
              <a:buChar char="•"/>
            </a:pPr>
            <a:r>
              <a:rPr lang="en-US" sz="1600">
                <a:latin typeface="+mn-lt"/>
              </a:rPr>
              <a:t>Charles Schwab is a financial services company that offers consulting, wealth management and advisory services in both retail and institutional platforms. </a:t>
            </a:r>
          </a:p>
          <a:p>
            <a:endParaRPr lang="en-US" sz="1600">
              <a:latin typeface="+mn-lt"/>
            </a:endParaRPr>
          </a:p>
          <a:p>
            <a:pPr marL="342900" indent="-342900">
              <a:buFont typeface="Arial"/>
              <a:buChar char="•"/>
            </a:pPr>
            <a:r>
              <a:rPr lang="en-US" sz="1600">
                <a:latin typeface="+mn-lt"/>
              </a:rPr>
              <a:t>Pioneered discount sales of equity securities. </a:t>
            </a:r>
          </a:p>
          <a:p>
            <a:endParaRPr lang="en-US" sz="1600">
              <a:latin typeface="+mn-lt"/>
            </a:endParaRPr>
          </a:p>
          <a:p>
            <a:pPr marL="342900" indent="-342900">
              <a:buFont typeface="Arial"/>
              <a:buChar char="•"/>
            </a:pPr>
            <a:r>
              <a:rPr lang="en-US" sz="1600">
                <a:latin typeface="+mn-lt"/>
              </a:rPr>
              <a:t>They have over 380 branches in the United States and the United Kingdom and have $8.5 trillion in client assets, and 34.8 million in active brokerage accounts </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05507" y="193836"/>
            <a:ext cx="11980985" cy="877606"/>
          </a:xfrm>
        </p:spPr>
        <p:txBody>
          <a:bodyPr lIns="91440" tIns="45720" rIns="91440" bIns="45720" anchor="b">
            <a:normAutofit/>
          </a:bodyPr>
          <a:lstStyle/>
          <a:p>
            <a:r>
              <a:rPr lang="en-US" sz="4800" b="1">
                <a:latin typeface="+mj-lt"/>
              </a:rPr>
              <a:t>The Charles Schwab Corp</a:t>
            </a:r>
          </a:p>
        </p:txBody>
      </p:sp>
      <p:graphicFrame>
        <p:nvGraphicFramePr>
          <p:cNvPr id="3" name="Table 2">
            <a:extLst>
              <a:ext uri="{FF2B5EF4-FFF2-40B4-BE49-F238E27FC236}">
                <a16:creationId xmlns:a16="http://schemas.microsoft.com/office/drawing/2014/main" id="{B195AC66-1ADA-771B-C214-E14070A9E506}"/>
              </a:ext>
            </a:extLst>
          </p:cNvPr>
          <p:cNvGraphicFramePr>
            <a:graphicFrameLocks noGrp="1"/>
          </p:cNvGraphicFramePr>
          <p:nvPr>
            <p:extLst>
              <p:ext uri="{D42A27DB-BD31-4B8C-83A1-F6EECF244321}">
                <p14:modId xmlns:p14="http://schemas.microsoft.com/office/powerpoint/2010/main" val="2670629796"/>
              </p:ext>
            </p:extLst>
          </p:nvPr>
        </p:nvGraphicFramePr>
        <p:xfrm>
          <a:off x="342225" y="3781549"/>
          <a:ext cx="6415926" cy="1341120"/>
        </p:xfrm>
        <a:graphic>
          <a:graphicData uri="http://schemas.openxmlformats.org/drawingml/2006/table">
            <a:tbl>
              <a:tblPr firstCol="1" bandRow="1">
                <a:tableStyleId>{1FECB4D8-DB02-4DC6-A0A2-4F2EBAE1DC90}</a:tableStyleId>
              </a:tblPr>
              <a:tblGrid>
                <a:gridCol w="3207963">
                  <a:extLst>
                    <a:ext uri="{9D8B030D-6E8A-4147-A177-3AD203B41FA5}">
                      <a16:colId xmlns:a16="http://schemas.microsoft.com/office/drawing/2014/main" val="3160371625"/>
                    </a:ext>
                  </a:extLst>
                </a:gridCol>
                <a:gridCol w="3207963">
                  <a:extLst>
                    <a:ext uri="{9D8B030D-6E8A-4147-A177-3AD203B41FA5}">
                      <a16:colId xmlns:a16="http://schemas.microsoft.com/office/drawing/2014/main" val="980732811"/>
                    </a:ext>
                  </a:extLst>
                </a:gridCol>
              </a:tblGrid>
              <a:tr h="174498">
                <a:tc>
                  <a:txBody>
                    <a:bodyPr/>
                    <a:lstStyle/>
                    <a:p>
                      <a:r>
                        <a:rPr lang="en-US" sz="1600"/>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3/26/2024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sz="1600"/>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140.00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sz="1600"/>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$71.30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sz="1600"/>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$9,982.00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B0ABC03B-F29E-BDD7-5DB0-59CA6B50C4CA}"/>
              </a:ext>
            </a:extLst>
          </p:cNvPr>
          <p:cNvSpPr txBox="1">
            <a:spLocks/>
          </p:cNvSpPr>
          <p:nvPr/>
        </p:nvSpPr>
        <p:spPr>
          <a:xfrm>
            <a:off x="342224" y="5283250"/>
            <a:ext cx="10361923"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solidFill>
                  <a:sysClr val="windowText" lastClr="000000"/>
                </a:solidFill>
                <a:latin typeface="+mn-lt"/>
              </a:rPr>
              <a:t>Market Value (4/17/2024): $72.50 </a:t>
            </a:r>
            <a:r>
              <a:rPr lang="en-US" sz="1900" b="1" kern="0">
                <a:solidFill>
                  <a:srgbClr val="FF0000"/>
                </a:solidFill>
                <a:latin typeface="+mn-lt"/>
              </a:rPr>
              <a:t>-$0.57 (-0.78%)</a:t>
            </a:r>
          </a:p>
        </p:txBody>
      </p:sp>
      <p:pic>
        <p:nvPicPr>
          <p:cNvPr id="5" name="Picture 4" descr="A graph with blue lines&#10;&#10;Description automatically generated">
            <a:extLst>
              <a:ext uri="{FF2B5EF4-FFF2-40B4-BE49-F238E27FC236}">
                <a16:creationId xmlns:a16="http://schemas.microsoft.com/office/drawing/2014/main" id="{2044571E-03C2-8D23-4E85-3EA6E5F25B7D}"/>
              </a:ext>
            </a:extLst>
          </p:cNvPr>
          <p:cNvPicPr>
            <a:picLocks noChangeAspect="1"/>
          </p:cNvPicPr>
          <p:nvPr/>
        </p:nvPicPr>
        <p:blipFill>
          <a:blip r:embed="rId2"/>
          <a:stretch>
            <a:fillRect/>
          </a:stretch>
        </p:blipFill>
        <p:spPr>
          <a:xfrm>
            <a:off x="342225" y="1249786"/>
            <a:ext cx="6415927" cy="233352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440834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1">
            <a:extLst>
              <a:ext uri="{FF2B5EF4-FFF2-40B4-BE49-F238E27FC236}">
                <a16:creationId xmlns:a16="http://schemas.microsoft.com/office/drawing/2014/main" id="{50C572B2-02A6-49B1-8871-89C9C5BBF19B}"/>
              </a:ext>
            </a:extLst>
          </p:cNvPr>
          <p:cNvSpPr>
            <a:spLocks noGrp="1"/>
          </p:cNvSpPr>
          <p:nvPr>
            <p:ph type="subTitle" idx="1"/>
          </p:nvPr>
        </p:nvSpPr>
        <p:spPr>
          <a:xfrm>
            <a:off x="7059794" y="1321254"/>
            <a:ext cx="3680334" cy="3831709"/>
          </a:xfrm>
          <a:ln>
            <a:solidFill>
              <a:schemeClr val="tx1"/>
            </a:solidFill>
          </a:ln>
        </p:spPr>
        <p:txBody>
          <a:bodyPr lIns="91440" tIns="45720" rIns="91440" bIns="45720" anchor="t">
            <a:normAutofit/>
          </a:bodyPr>
          <a:lstStyle/>
          <a:p>
            <a:pPr marL="342900" indent="-342900">
              <a:buFont typeface="Arial"/>
              <a:buChar char="•"/>
            </a:pPr>
            <a:r>
              <a:rPr lang="en-US" sz="1600" err="1">
                <a:latin typeface="+mn-lt"/>
              </a:rPr>
              <a:t>Ulta</a:t>
            </a:r>
            <a:r>
              <a:rPr lang="en-US" sz="1600">
                <a:latin typeface="+mn-lt"/>
              </a:rPr>
              <a:t> is an American beauty retail chain in the consumer discretionary sector. $21 billion dollar market cap </a:t>
            </a:r>
          </a:p>
          <a:p>
            <a:endParaRPr lang="en-US" sz="1600">
              <a:latin typeface="+mn-lt"/>
            </a:endParaRPr>
          </a:p>
          <a:p>
            <a:pPr marL="342900" indent="-342900">
              <a:buFont typeface="Arial"/>
              <a:buChar char="•"/>
            </a:pPr>
            <a:r>
              <a:rPr lang="en-US" sz="1600">
                <a:latin typeface="+mn-lt"/>
              </a:rPr>
              <a:t>They offer a wide range of beauty products including cosmetics, fragrances, nail care, bath and body items, haircare products, and beauty tools. Some stores feature a beauty salon</a:t>
            </a:r>
          </a:p>
          <a:p>
            <a:endParaRPr lang="en-US" sz="1600">
              <a:latin typeface="+mn-lt"/>
            </a:endParaRPr>
          </a:p>
          <a:p>
            <a:pPr marL="342900" indent="-342900">
              <a:buFont typeface="Arial"/>
              <a:buChar char="•"/>
            </a:pPr>
            <a:r>
              <a:rPr lang="en-US" sz="1600">
                <a:latin typeface="+mn-lt"/>
              </a:rPr>
              <a:t>There are 1,385 </a:t>
            </a:r>
            <a:r>
              <a:rPr lang="en-US" sz="1600" err="1">
                <a:latin typeface="+mn-lt"/>
              </a:rPr>
              <a:t>Ulta</a:t>
            </a:r>
            <a:r>
              <a:rPr lang="en-US" sz="1600">
                <a:latin typeface="+mn-lt"/>
              </a:rPr>
              <a:t> stores in all 50 states and over 350 </a:t>
            </a:r>
            <a:r>
              <a:rPr lang="en-US" sz="1600" err="1">
                <a:latin typeface="+mn-lt"/>
              </a:rPr>
              <a:t>Ulta</a:t>
            </a:r>
            <a:r>
              <a:rPr lang="en-US" sz="1600">
                <a:latin typeface="+mn-lt"/>
              </a:rPr>
              <a:t> Target locations</a:t>
            </a:r>
          </a:p>
        </p:txBody>
      </p:sp>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347489" y="321435"/>
            <a:ext cx="8229600" cy="999820"/>
          </a:xfrm>
        </p:spPr>
        <p:txBody>
          <a:bodyPr lIns="91440" tIns="45720" rIns="91440" bIns="45720" anchor="b">
            <a:normAutofit/>
          </a:bodyPr>
          <a:lstStyle/>
          <a:p>
            <a:r>
              <a:rPr lang="en-US" sz="6000" b="1" err="1">
                <a:latin typeface="+mj-lt"/>
              </a:rPr>
              <a:t>Ulta</a:t>
            </a:r>
            <a:r>
              <a:rPr lang="en-US" sz="6000" b="1">
                <a:latin typeface="+mj-lt"/>
              </a:rPr>
              <a:t> beauty</a:t>
            </a:r>
          </a:p>
        </p:txBody>
      </p:sp>
      <p:graphicFrame>
        <p:nvGraphicFramePr>
          <p:cNvPr id="3" name="Table 2">
            <a:extLst>
              <a:ext uri="{FF2B5EF4-FFF2-40B4-BE49-F238E27FC236}">
                <a16:creationId xmlns:a16="http://schemas.microsoft.com/office/drawing/2014/main" id="{A823F139-BA38-6DBF-312D-D64E696A77A2}"/>
              </a:ext>
            </a:extLst>
          </p:cNvPr>
          <p:cNvGraphicFramePr>
            <a:graphicFrameLocks noGrp="1"/>
          </p:cNvGraphicFramePr>
          <p:nvPr>
            <p:extLst>
              <p:ext uri="{D42A27DB-BD31-4B8C-83A1-F6EECF244321}">
                <p14:modId xmlns:p14="http://schemas.microsoft.com/office/powerpoint/2010/main" val="27457091"/>
              </p:ext>
            </p:extLst>
          </p:nvPr>
        </p:nvGraphicFramePr>
        <p:xfrm>
          <a:off x="347488" y="3836276"/>
          <a:ext cx="6147904" cy="1341120"/>
        </p:xfrm>
        <a:graphic>
          <a:graphicData uri="http://schemas.openxmlformats.org/drawingml/2006/table">
            <a:tbl>
              <a:tblPr firstCol="1" bandRow="1">
                <a:tableStyleId>{1FECB4D8-DB02-4DC6-A0A2-4F2EBAE1DC90}</a:tableStyleId>
              </a:tblPr>
              <a:tblGrid>
                <a:gridCol w="3073952">
                  <a:extLst>
                    <a:ext uri="{9D8B030D-6E8A-4147-A177-3AD203B41FA5}">
                      <a16:colId xmlns:a16="http://schemas.microsoft.com/office/drawing/2014/main" val="3160371625"/>
                    </a:ext>
                  </a:extLst>
                </a:gridCol>
                <a:gridCol w="3073952">
                  <a:extLst>
                    <a:ext uri="{9D8B030D-6E8A-4147-A177-3AD203B41FA5}">
                      <a16:colId xmlns:a16="http://schemas.microsoft.com/office/drawing/2014/main" val="980732811"/>
                    </a:ext>
                  </a:extLst>
                </a:gridCol>
              </a:tblGrid>
              <a:tr h="329172">
                <a:tc>
                  <a:txBody>
                    <a:bodyPr/>
                    <a:lstStyle/>
                    <a:p>
                      <a:r>
                        <a:rPr lang="en-US" sz="1600"/>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4/2/2024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329172">
                <a:tc>
                  <a:txBody>
                    <a:bodyPr/>
                    <a:lstStyle/>
                    <a:p>
                      <a:r>
                        <a:rPr lang="en-US" sz="1600"/>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32.00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329172">
                <a:tc>
                  <a:txBody>
                    <a:bodyPr/>
                    <a:lstStyle/>
                    <a:p>
                      <a:r>
                        <a:rPr lang="en-US" sz="1600"/>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sz="1600"/>
                        <a:t>$460.99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329172">
                <a:tc>
                  <a:txBody>
                    <a:bodyPr/>
                    <a:lstStyle/>
                    <a:p>
                      <a:r>
                        <a:rPr lang="en-US" sz="1600"/>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sz="1600"/>
                        <a:t>$14,751.68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4" name="Subtitle 1">
            <a:extLst>
              <a:ext uri="{FF2B5EF4-FFF2-40B4-BE49-F238E27FC236}">
                <a16:creationId xmlns:a16="http://schemas.microsoft.com/office/drawing/2014/main" id="{957F234A-8EB5-385C-3CA9-A905B31434E2}"/>
              </a:ext>
            </a:extLst>
          </p:cNvPr>
          <p:cNvSpPr txBox="1">
            <a:spLocks/>
          </p:cNvSpPr>
          <p:nvPr/>
        </p:nvSpPr>
        <p:spPr>
          <a:xfrm>
            <a:off x="3914352" y="5262162"/>
            <a:ext cx="5162080"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r>
              <a:rPr lang="en-US" sz="1900" b="1" kern="0">
                <a:solidFill>
                  <a:sysClr val="windowText" lastClr="000000"/>
                </a:solidFill>
                <a:latin typeface="Arial Narrow"/>
              </a:rPr>
              <a:t>Market Value (4/17/2024): $424.55 </a:t>
            </a:r>
            <a:r>
              <a:rPr lang="en-US" sz="1900" b="1" kern="0">
                <a:solidFill>
                  <a:srgbClr val="00B050"/>
                </a:solidFill>
                <a:latin typeface="Arial Narrow"/>
              </a:rPr>
              <a:t>$0.28 (0.09%)</a:t>
            </a:r>
            <a:endParaRPr lang="en-US" sz="1900" b="1" kern="0">
              <a:solidFill>
                <a:srgbClr val="00B050"/>
              </a:solidFill>
            </a:endParaRPr>
          </a:p>
        </p:txBody>
      </p:sp>
      <p:pic>
        <p:nvPicPr>
          <p:cNvPr id="5" name="Picture 4">
            <a:extLst>
              <a:ext uri="{FF2B5EF4-FFF2-40B4-BE49-F238E27FC236}">
                <a16:creationId xmlns:a16="http://schemas.microsoft.com/office/drawing/2014/main" id="{1A88A953-3ED5-B000-2BF0-4301BE7F5C27}"/>
              </a:ext>
            </a:extLst>
          </p:cNvPr>
          <p:cNvPicPr>
            <a:picLocks noChangeAspect="1"/>
          </p:cNvPicPr>
          <p:nvPr/>
        </p:nvPicPr>
        <p:blipFill>
          <a:blip r:embed="rId2"/>
          <a:stretch>
            <a:fillRect/>
          </a:stretch>
        </p:blipFill>
        <p:spPr>
          <a:xfrm>
            <a:off x="347488" y="1321255"/>
            <a:ext cx="6147904" cy="228428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713414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04226D-660D-2ED1-9CD0-4A32EF26370F}"/>
              </a:ext>
            </a:extLst>
          </p:cNvPr>
          <p:cNvSpPr>
            <a:spLocks noGrp="1"/>
          </p:cNvSpPr>
          <p:nvPr>
            <p:ph type="subTitle" idx="1"/>
          </p:nvPr>
        </p:nvSpPr>
        <p:spPr>
          <a:xfrm>
            <a:off x="7609490" y="1296541"/>
            <a:ext cx="3271552" cy="3709535"/>
          </a:xfrm>
          <a:ln>
            <a:solidFill>
              <a:schemeClr val="tx1"/>
            </a:solidFill>
          </a:ln>
        </p:spPr>
        <p:txBody>
          <a:bodyPr lIns="91440" tIns="45720" rIns="91440" bIns="45720" anchor="t">
            <a:normAutofit/>
          </a:bodyPr>
          <a:lstStyle/>
          <a:p>
            <a:pPr marL="285750" indent="-285750">
              <a:buFont typeface="Arial" panose="020B0604020202020204" pitchFamily="34" charset="0"/>
              <a:buChar char="•"/>
            </a:pPr>
            <a:r>
              <a:rPr lang="en-US" sz="1600">
                <a:latin typeface="+mn-lt"/>
              </a:rPr>
              <a:t>An American global cybersecurity leader dedicated to protecting the digital way of life and enabling cyber transformation</a:t>
            </a:r>
          </a:p>
          <a:p>
            <a:endParaRPr lang="en-US" sz="1600">
              <a:latin typeface="+mn-lt"/>
            </a:endParaRPr>
          </a:p>
          <a:p>
            <a:pPr marL="285750" indent="-285750">
              <a:buFont typeface="Arial" panose="020B0604020202020204" pitchFamily="34" charset="0"/>
              <a:buChar char="•"/>
            </a:pPr>
            <a:r>
              <a:rPr lang="en-US" sz="1600">
                <a:latin typeface="+mn-lt"/>
              </a:rPr>
              <a:t>Offer products/services such as network and cloud security, endpoint protection and cloud delivered services</a:t>
            </a:r>
          </a:p>
        </p:txBody>
      </p:sp>
      <p:sp>
        <p:nvSpPr>
          <p:cNvPr id="3" name="Title 2">
            <a:extLst>
              <a:ext uri="{FF2B5EF4-FFF2-40B4-BE49-F238E27FC236}">
                <a16:creationId xmlns:a16="http://schemas.microsoft.com/office/drawing/2014/main" id="{2BFB610D-77E8-CCB6-F42B-90A66F5604AF}"/>
              </a:ext>
            </a:extLst>
          </p:cNvPr>
          <p:cNvSpPr>
            <a:spLocks noGrp="1"/>
          </p:cNvSpPr>
          <p:nvPr>
            <p:ph type="ctrTitle"/>
          </p:nvPr>
        </p:nvSpPr>
        <p:spPr>
          <a:xfrm>
            <a:off x="306826" y="483475"/>
            <a:ext cx="10597662" cy="728865"/>
          </a:xfrm>
        </p:spPr>
        <p:txBody>
          <a:bodyPr lIns="91440" tIns="45720" rIns="91440" bIns="45720" anchor="b">
            <a:normAutofit/>
          </a:bodyPr>
          <a:lstStyle/>
          <a:p>
            <a:r>
              <a:rPr lang="en-US" sz="4800" b="1">
                <a:latin typeface="+mj-lt"/>
              </a:rPr>
              <a:t>Palo alto networks inc.</a:t>
            </a:r>
          </a:p>
        </p:txBody>
      </p:sp>
      <p:graphicFrame>
        <p:nvGraphicFramePr>
          <p:cNvPr id="5" name="Table 4">
            <a:extLst>
              <a:ext uri="{FF2B5EF4-FFF2-40B4-BE49-F238E27FC236}">
                <a16:creationId xmlns:a16="http://schemas.microsoft.com/office/drawing/2014/main" id="{D9908F41-C5AA-5067-3FD1-F3AB5D9E8746}"/>
              </a:ext>
            </a:extLst>
          </p:cNvPr>
          <p:cNvGraphicFramePr>
            <a:graphicFrameLocks noGrp="1"/>
          </p:cNvGraphicFramePr>
          <p:nvPr>
            <p:extLst>
              <p:ext uri="{D42A27DB-BD31-4B8C-83A1-F6EECF244321}">
                <p14:modId xmlns:p14="http://schemas.microsoft.com/office/powerpoint/2010/main" val="226500325"/>
              </p:ext>
            </p:extLst>
          </p:nvPr>
        </p:nvGraphicFramePr>
        <p:xfrm>
          <a:off x="600073" y="3908797"/>
          <a:ext cx="6410326" cy="1097280"/>
        </p:xfrm>
        <a:graphic>
          <a:graphicData uri="http://schemas.openxmlformats.org/drawingml/2006/table">
            <a:tbl>
              <a:tblPr firstCol="1" bandRow="1">
                <a:tableStyleId>{1FECB4D8-DB02-4DC6-A0A2-4F2EBAE1DC90}</a:tableStyleId>
              </a:tblPr>
              <a:tblGrid>
                <a:gridCol w="3205163">
                  <a:extLst>
                    <a:ext uri="{9D8B030D-6E8A-4147-A177-3AD203B41FA5}">
                      <a16:colId xmlns:a16="http://schemas.microsoft.com/office/drawing/2014/main" val="3160371625"/>
                    </a:ext>
                  </a:extLst>
                </a:gridCol>
                <a:gridCol w="3205163">
                  <a:extLst>
                    <a:ext uri="{9D8B030D-6E8A-4147-A177-3AD203B41FA5}">
                      <a16:colId xmlns:a16="http://schemas.microsoft.com/office/drawing/2014/main" val="980732811"/>
                    </a:ext>
                  </a:extLst>
                </a:gridCol>
              </a:tblGrid>
              <a:tr h="174498">
                <a:tc>
                  <a:txBody>
                    <a:bodyPr/>
                    <a:lstStyle/>
                    <a:p>
                      <a:r>
                        <a:rPr lang="en-US"/>
                        <a:t>Date Acquired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4/11/2024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411676963"/>
                  </a:ext>
                </a:extLst>
              </a:tr>
              <a:tr h="174498">
                <a:tc>
                  <a:txBody>
                    <a:bodyPr/>
                    <a:lstStyle/>
                    <a:p>
                      <a:r>
                        <a:rPr lang="en-US"/>
                        <a:t>Number of Shares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55.00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417757816"/>
                  </a:ext>
                </a:extLst>
              </a:tr>
              <a:tr h="174498">
                <a:tc>
                  <a:txBody>
                    <a:bodyPr/>
                    <a:lstStyle/>
                    <a:p>
                      <a:r>
                        <a:rPr lang="en-US"/>
                        <a:t>Acquisition 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tc>
                  <a:txBody>
                    <a:bodyPr/>
                    <a:lstStyle/>
                    <a:p>
                      <a:r>
                        <a:rPr lang="en-US"/>
                        <a:t>$279.00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B385"/>
                    </a:solidFill>
                  </a:tcPr>
                </a:tc>
                <a:extLst>
                  <a:ext uri="{0D108BD9-81ED-4DB2-BD59-A6C34878D82A}">
                    <a16:rowId xmlns:a16="http://schemas.microsoft.com/office/drawing/2014/main" val="812781281"/>
                  </a:ext>
                </a:extLst>
              </a:tr>
              <a:tr h="174498">
                <a:tc>
                  <a:txBody>
                    <a:bodyPr/>
                    <a:lstStyle/>
                    <a:p>
                      <a:r>
                        <a:rPr lang="en-US"/>
                        <a:t>Cost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tc>
                  <a:txBody>
                    <a:bodyPr/>
                    <a:lstStyle/>
                    <a:p>
                      <a:r>
                        <a:rPr lang="en-US"/>
                        <a:t>$15,345.00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FE1"/>
                    </a:solidFill>
                  </a:tcPr>
                </a:tc>
                <a:extLst>
                  <a:ext uri="{0D108BD9-81ED-4DB2-BD59-A6C34878D82A}">
                    <a16:rowId xmlns:a16="http://schemas.microsoft.com/office/drawing/2014/main" val="3146003438"/>
                  </a:ext>
                </a:extLst>
              </a:tr>
            </a:tbl>
          </a:graphicData>
        </a:graphic>
      </p:graphicFrame>
      <p:sp>
        <p:nvSpPr>
          <p:cNvPr id="6" name="Subtitle 1">
            <a:extLst>
              <a:ext uri="{FF2B5EF4-FFF2-40B4-BE49-F238E27FC236}">
                <a16:creationId xmlns:a16="http://schemas.microsoft.com/office/drawing/2014/main" id="{7103B3BA-6631-77EE-918C-522255E57260}"/>
              </a:ext>
            </a:extLst>
          </p:cNvPr>
          <p:cNvSpPr txBox="1">
            <a:spLocks/>
          </p:cNvSpPr>
          <p:nvPr/>
        </p:nvSpPr>
        <p:spPr>
          <a:xfrm>
            <a:off x="600073" y="5251000"/>
            <a:ext cx="10280969" cy="864911"/>
          </a:xfrm>
          <a:prstGeom prst="rect">
            <a:avLst/>
          </a:prstGeom>
        </p:spPr>
        <p:txBody>
          <a:bodyPr lIns="91440" tIns="45720" rIns="91440" bIns="45720" anchor="t"/>
          <a:lstStyle>
            <a:lvl1pPr marL="0" indent="0" algn="l">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ctr"/>
            <a:r>
              <a:rPr lang="en-US" sz="1900" b="1" kern="0">
                <a:solidFill>
                  <a:sysClr val="windowText" lastClr="000000"/>
                </a:solidFill>
                <a:latin typeface="+mn-lt"/>
              </a:rPr>
              <a:t>Market Value (4/17/2024): $277.33 </a:t>
            </a:r>
            <a:r>
              <a:rPr lang="en-US" sz="1900" b="1" kern="0">
                <a:solidFill>
                  <a:srgbClr val="00B050"/>
                </a:solidFill>
                <a:latin typeface="+mn-lt"/>
              </a:rPr>
              <a:t>$2.31 (0.84%)</a:t>
            </a:r>
          </a:p>
        </p:txBody>
      </p:sp>
      <p:pic>
        <p:nvPicPr>
          <p:cNvPr id="4" name="Picture 3" descr="A graph with a line going up&#10;&#10;Description automatically generated">
            <a:extLst>
              <a:ext uri="{FF2B5EF4-FFF2-40B4-BE49-F238E27FC236}">
                <a16:creationId xmlns:a16="http://schemas.microsoft.com/office/drawing/2014/main" id="{85A2F0C6-5224-1825-7217-7ACA5C7B0FB2}"/>
              </a:ext>
            </a:extLst>
          </p:cNvPr>
          <p:cNvPicPr>
            <a:picLocks noChangeAspect="1"/>
          </p:cNvPicPr>
          <p:nvPr/>
        </p:nvPicPr>
        <p:blipFill>
          <a:blip r:embed="rId2"/>
          <a:stretch>
            <a:fillRect/>
          </a:stretch>
        </p:blipFill>
        <p:spPr>
          <a:xfrm>
            <a:off x="600073" y="1296541"/>
            <a:ext cx="6410327" cy="236733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198863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C85A5-70A8-4FD1-A84E-9CDC9DA1E745}"/>
              </a:ext>
            </a:extLst>
          </p:cNvPr>
          <p:cNvSpPr>
            <a:spLocks noGrp="1"/>
          </p:cNvSpPr>
          <p:nvPr>
            <p:ph type="ctrTitle"/>
          </p:nvPr>
        </p:nvSpPr>
        <p:spPr>
          <a:xfrm>
            <a:off x="1981200" y="2413000"/>
            <a:ext cx="8229600" cy="1016000"/>
          </a:xfrm>
        </p:spPr>
        <p:txBody>
          <a:bodyPr>
            <a:normAutofit/>
          </a:bodyPr>
          <a:lstStyle/>
          <a:p>
            <a:pPr algn="ctr"/>
            <a:r>
              <a:rPr lang="en-US" sz="7000" b="1">
                <a:latin typeface="+mj-lt"/>
              </a:rPr>
              <a:t>Value Strategy </a:t>
            </a:r>
          </a:p>
        </p:txBody>
      </p:sp>
    </p:spTree>
    <p:extLst>
      <p:ext uri="{BB962C8B-B14F-4D97-AF65-F5344CB8AC3E}">
        <p14:creationId xmlns:p14="http://schemas.microsoft.com/office/powerpoint/2010/main" val="385498339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527538" y="473043"/>
            <a:ext cx="9683262" cy="863599"/>
          </a:xfrm>
        </p:spPr>
        <p:txBody>
          <a:bodyPr lIns="91440" tIns="45720" rIns="91440" bIns="45720" anchor="b">
            <a:normAutofit/>
          </a:bodyPr>
          <a:lstStyle/>
          <a:p>
            <a:r>
              <a:rPr lang="en-US" b="1">
                <a:latin typeface="+mj-lt"/>
              </a:rPr>
              <a:t>Toll Brothers Inc. </a:t>
            </a:r>
          </a:p>
        </p:txBody>
      </p:sp>
      <p:sp>
        <p:nvSpPr>
          <p:cNvPr id="2" name="TextBox 1">
            <a:extLst>
              <a:ext uri="{FF2B5EF4-FFF2-40B4-BE49-F238E27FC236}">
                <a16:creationId xmlns:a16="http://schemas.microsoft.com/office/drawing/2014/main" id="{1774245B-209A-B0BB-3797-9398C6B06C03}"/>
              </a:ext>
            </a:extLst>
          </p:cNvPr>
          <p:cNvSpPr txBox="1"/>
          <p:nvPr/>
        </p:nvSpPr>
        <p:spPr>
          <a:xfrm>
            <a:off x="6845511" y="1318022"/>
            <a:ext cx="5199344" cy="5539978"/>
          </a:xfrm>
          <a:prstGeom prst="rect">
            <a:avLst/>
          </a:prstGeom>
          <a:noFill/>
        </p:spPr>
        <p:txBody>
          <a:bodyPr wrap="square">
            <a:spAutoFit/>
          </a:bodyPr>
          <a:lstStyle/>
          <a:p>
            <a:pPr marL="342900" indent="-342900">
              <a:buFont typeface="Arial" panose="020B0604020202020204" pitchFamily="34" charset="0"/>
              <a:buChar char="•"/>
            </a:pPr>
            <a:r>
              <a:rPr lang="en-US" sz="1600"/>
              <a:t>Consumer Staples</a:t>
            </a:r>
          </a:p>
          <a:p>
            <a:endParaRPr lang="en-US" sz="1600"/>
          </a:p>
          <a:p>
            <a:pPr marL="342900" indent="-342900">
              <a:buFont typeface="Arial" panose="020B0604020202020204" pitchFamily="34" charset="0"/>
              <a:buChar char="•"/>
            </a:pPr>
            <a:r>
              <a:rPr lang="en-US" sz="1600"/>
              <a:t>Toll Brothers offers a range of home styles including traditional, modern, and contemporary, tailored to the luxury market. Toll Brothers operates across several states, also developing luxury apartment communities and high-end student housing</a:t>
            </a:r>
          </a:p>
          <a:p>
            <a:endParaRPr lang="en-US" sz="1600"/>
          </a:p>
          <a:p>
            <a:pPr marL="342900" indent="-342900">
              <a:buFont typeface="Arial" panose="020B0604020202020204" pitchFamily="34" charset="0"/>
              <a:buChar char="•"/>
            </a:pPr>
            <a:r>
              <a:rPr lang="en-US" sz="1600"/>
              <a:t>Existing-home inventory still at historical lows, pushing consumers to buy into new developments</a:t>
            </a:r>
          </a:p>
          <a:p>
            <a:endParaRPr lang="en-US" sz="1600"/>
          </a:p>
          <a:p>
            <a:pPr marL="342900" indent="-342900">
              <a:buFont typeface="Arial" panose="020B0604020202020204" pitchFamily="34" charset="0"/>
              <a:buChar char="•"/>
            </a:pPr>
            <a:r>
              <a:rPr lang="en-US" sz="1600"/>
              <a:t>Toll Brothers increased their guidance for Q4 with increased net signed contracts for the quarter.</a:t>
            </a:r>
          </a:p>
          <a:p>
            <a:endParaRPr lang="en-US" sz="1600"/>
          </a:p>
          <a:p>
            <a:pPr marL="342900" indent="-342900">
              <a:buFont typeface="Arial" panose="020B0604020202020204" pitchFamily="34" charset="0"/>
              <a:buChar char="•"/>
            </a:pPr>
            <a:r>
              <a:rPr lang="en-US" sz="1600"/>
              <a:t>High demand for housing amidst decade-low existing home supply</a:t>
            </a:r>
          </a:p>
          <a:p>
            <a:pPr marL="342900" indent="-342900">
              <a:buFont typeface="Arial" panose="020B0604020202020204" pitchFamily="34" charset="0"/>
              <a:buChar char="•"/>
            </a:pPr>
            <a:endParaRPr lang="en-US" sz="1600"/>
          </a:p>
          <a:p>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p:txBody>
      </p:sp>
      <p:pic>
        <p:nvPicPr>
          <p:cNvPr id="4" name="Picture 3" descr="A graph showing the growth of the stock market&#10;&#10;Description automatically generated">
            <a:extLst>
              <a:ext uri="{FF2B5EF4-FFF2-40B4-BE49-F238E27FC236}">
                <a16:creationId xmlns:a16="http://schemas.microsoft.com/office/drawing/2014/main" id="{F4983B7A-DA50-C5CC-7490-0DD847D72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54" y="1401804"/>
            <a:ext cx="5871873" cy="2227305"/>
          </a:xfrm>
          <a:prstGeom prst="rect">
            <a:avLst/>
          </a:prstGeom>
          <a:ln>
            <a:solidFill>
              <a:schemeClr val="tx1"/>
            </a:solidFill>
          </a:ln>
          <a:effectLst>
            <a:outerShdw blurRad="50800" dist="38100" dir="2700000" algn="tl" rotWithShape="0">
              <a:prstClr val="black">
                <a:alpha val="40000"/>
              </a:prstClr>
            </a:outerShdw>
          </a:effectLst>
        </p:spPr>
      </p:pic>
      <p:sp>
        <p:nvSpPr>
          <p:cNvPr id="5" name="Subtitle 1">
            <a:extLst>
              <a:ext uri="{FF2B5EF4-FFF2-40B4-BE49-F238E27FC236}">
                <a16:creationId xmlns:a16="http://schemas.microsoft.com/office/drawing/2014/main" id="{2DAE8F45-364C-9C35-6A70-DEAB48BCB919}"/>
              </a:ext>
            </a:extLst>
          </p:cNvPr>
          <p:cNvSpPr>
            <a:spLocks noGrp="1"/>
          </p:cNvSpPr>
          <p:nvPr>
            <p:ph type="subTitle" idx="1"/>
          </p:nvPr>
        </p:nvSpPr>
        <p:spPr>
          <a:xfrm>
            <a:off x="760153" y="3834842"/>
            <a:ext cx="5871873" cy="1451861"/>
          </a:xfrm>
        </p:spPr>
        <p:txBody>
          <a:bodyPr/>
          <a:lstStyle/>
          <a:p>
            <a:pPr marL="342900" indent="-342900">
              <a:buFont typeface="Arial" panose="020B0604020202020204" pitchFamily="34" charset="0"/>
              <a:buChar char="•"/>
            </a:pPr>
            <a:r>
              <a:rPr lang="en-US" sz="2000" kern="1200">
                <a:solidFill>
                  <a:schemeClr val="tx1"/>
                </a:solidFill>
                <a:latin typeface="+mn-lt"/>
              </a:rPr>
              <a:t>Acquisition price: $85.42</a:t>
            </a:r>
          </a:p>
          <a:p>
            <a:pPr marL="342900" indent="-342900">
              <a:buFont typeface="Arial" panose="020B0604020202020204" pitchFamily="34" charset="0"/>
              <a:buChar char="•"/>
            </a:pPr>
            <a:r>
              <a:rPr lang="en-US" sz="2000" kern="1200">
                <a:solidFill>
                  <a:schemeClr val="tx1"/>
                </a:solidFill>
                <a:latin typeface="+mn-lt"/>
              </a:rPr>
              <a:t>Date purchased: 11/21/23</a:t>
            </a:r>
          </a:p>
          <a:p>
            <a:pPr marL="342900" indent="-342900">
              <a:buFont typeface="Arial" panose="020B0604020202020204" pitchFamily="34" charset="0"/>
              <a:buChar char="•"/>
            </a:pPr>
            <a:r>
              <a:rPr lang="en-US" sz="2000" kern="1200">
                <a:solidFill>
                  <a:schemeClr val="tx1"/>
                </a:solidFill>
                <a:latin typeface="+mn-lt"/>
              </a:rPr>
              <a:t>Number of shares: 230.49</a:t>
            </a:r>
          </a:p>
          <a:p>
            <a:pPr marL="342900" indent="-342900">
              <a:buFont typeface="Arial" panose="020B0604020202020204" pitchFamily="34" charset="0"/>
              <a:buChar char="•"/>
            </a:pPr>
            <a:r>
              <a:rPr lang="en-US" sz="2000" kern="1200">
                <a:solidFill>
                  <a:schemeClr val="tx1"/>
                </a:solidFill>
                <a:latin typeface="+mn-lt"/>
              </a:rPr>
              <a:t>Cost basis: $19,668.63</a:t>
            </a:r>
          </a:p>
        </p:txBody>
      </p:sp>
    </p:spTree>
    <p:extLst>
      <p:ext uri="{BB962C8B-B14F-4D97-AF65-F5344CB8AC3E}">
        <p14:creationId xmlns:p14="http://schemas.microsoft.com/office/powerpoint/2010/main" val="33384527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4"/>
          <p:cNvSpPr txBox="1"/>
          <p:nvPr/>
        </p:nvSpPr>
        <p:spPr>
          <a:xfrm>
            <a:off x="555916" y="354202"/>
            <a:ext cx="6575210"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7726" tIns="45720" rIns="27726" bIns="45720" anchor="t">
            <a:spAutoFit/>
          </a:bodyPr>
          <a:lstStyle>
            <a:defPPr marL="0" marR="0" indent="0" algn="l" defTabSz="554584" rtl="0" fontAlgn="auto" latinLnBrk="1"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defRPr>
            </a:defPPr>
            <a:lvl1pPr marL="0" marR="0" indent="0"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1pPr>
            <a:lvl2pPr marL="0" marR="0" indent="277157"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2pPr>
            <a:lvl3pPr marL="0" marR="0" indent="554312"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3pPr>
            <a:lvl4pPr marL="0" marR="0" indent="831468"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4pPr>
            <a:lvl5pPr marL="0" marR="0" indent="1108626"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5pPr>
            <a:lvl6pPr marL="0" marR="0" indent="1385782"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6pPr>
            <a:lvl7pPr marL="0" marR="0" indent="1662938"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7pPr>
            <a:lvl8pPr marL="0" marR="0" indent="1940095"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8pPr>
            <a:lvl9pPr marL="0" marR="0" indent="2217251"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9pPr>
          </a:lstStyle>
          <a:p>
            <a:r>
              <a:rPr lang="en-US" sz="4400" b="1" dirty="0">
                <a:solidFill>
                  <a:srgbClr val="01B385"/>
                </a:solidFill>
                <a:latin typeface="+mj-lt"/>
              </a:rPr>
              <a:t>INVESTMENT PHILOSOPHY</a:t>
            </a:r>
          </a:p>
        </p:txBody>
      </p:sp>
      <p:sp>
        <p:nvSpPr>
          <p:cNvPr id="3" name="Text Placeholder 2">
            <a:extLst>
              <a:ext uri="{FF2B5EF4-FFF2-40B4-BE49-F238E27FC236}">
                <a16:creationId xmlns:a16="http://schemas.microsoft.com/office/drawing/2014/main" id="{D7B42C98-21E6-D641-DDED-4CE21CDDD5C6}"/>
              </a:ext>
            </a:extLst>
          </p:cNvPr>
          <p:cNvSpPr>
            <a:spLocks noGrp="1"/>
          </p:cNvSpPr>
          <p:nvPr>
            <p:ph type="body" idx="1"/>
          </p:nvPr>
        </p:nvSpPr>
        <p:spPr>
          <a:xfrm>
            <a:off x="714796" y="2270649"/>
            <a:ext cx="4873557" cy="2652520"/>
          </a:xfrm>
          <a:ln>
            <a:solidFill>
              <a:schemeClr val="tx1"/>
            </a:solidFill>
          </a:ln>
        </p:spPr>
        <p:txBody>
          <a:bodyPr lIns="45719" tIns="45720" rIns="45719" bIns="45720" anchor="t">
            <a:noAutofit/>
          </a:bodyPr>
          <a:lstStyle/>
          <a:p>
            <a:r>
              <a:rPr lang="en-US" sz="1800" b="1" dirty="0">
                <a:latin typeface="+mn-lt"/>
                <a:ea typeface="+mj-lt"/>
                <a:cs typeface="+mj-lt"/>
              </a:rPr>
              <a:t>Allowable Investments</a:t>
            </a:r>
            <a:endParaRPr lang="en-US" sz="1800" dirty="0">
              <a:latin typeface="+mn-lt"/>
            </a:endParaRPr>
          </a:p>
          <a:p>
            <a:r>
              <a:rPr lang="en-US" sz="1800" b="1" dirty="0">
                <a:latin typeface="+mn-lt"/>
                <a:ea typeface="+mj-lt"/>
                <a:cs typeface="+mj-lt"/>
              </a:rPr>
              <a:t>Securities Types: </a:t>
            </a:r>
            <a:endParaRPr lang="en-US" sz="1800" dirty="0">
              <a:latin typeface="+mn-lt"/>
              <a:ea typeface="+mj-lt"/>
              <a:cs typeface="+mj-lt"/>
            </a:endParaRPr>
          </a:p>
          <a:p>
            <a:pPr marL="285750" indent="-285750">
              <a:buFont typeface="Arial"/>
              <a:buChar char="•"/>
            </a:pPr>
            <a:r>
              <a:rPr lang="en-US" sz="1800" dirty="0">
                <a:latin typeface="+mn-lt"/>
                <a:ea typeface="+mj-lt"/>
                <a:cs typeface="+mj-lt"/>
              </a:rPr>
              <a:t>U.S. exchange-listed stocks, including ADRs (American Depositary Receipts).</a:t>
            </a:r>
            <a:endParaRPr lang="en-US" sz="1800" dirty="0">
              <a:latin typeface="+mn-lt"/>
            </a:endParaRPr>
          </a:p>
          <a:p>
            <a:pPr marL="285750" lvl="3" indent="-285750">
              <a:buFont typeface="Arial" panose="020B0604020202020204" pitchFamily="34" charset="0"/>
              <a:buChar char="•"/>
            </a:pPr>
            <a:r>
              <a:rPr lang="en-US" sz="1800" dirty="0">
                <a:latin typeface="+mn-lt"/>
                <a:ea typeface="+mj-lt"/>
                <a:cs typeface="+mj-lt"/>
              </a:rPr>
              <a:t>Unleveraged ETFs, including:</a:t>
            </a:r>
            <a:endParaRPr lang="en-US" sz="1800" dirty="0">
              <a:latin typeface="+mn-lt"/>
            </a:endParaRPr>
          </a:p>
          <a:p>
            <a:pPr marL="285750" lvl="3" indent="-285750">
              <a:buFont typeface="Arial"/>
              <a:buChar char="•"/>
            </a:pPr>
            <a:r>
              <a:rPr lang="en-US" sz="1800" dirty="0">
                <a:latin typeface="+mn-lt"/>
                <a:ea typeface="+mj-lt"/>
                <a:cs typeface="+mj-lt"/>
              </a:rPr>
              <a:t>Stock index ETFs</a:t>
            </a:r>
            <a:endParaRPr lang="en-US" sz="1800" dirty="0">
              <a:latin typeface="+mn-lt"/>
            </a:endParaRPr>
          </a:p>
          <a:p>
            <a:pPr marL="285750" lvl="2" indent="-285750">
              <a:buFont typeface="Wingdings"/>
              <a:buChar char="§"/>
            </a:pPr>
            <a:r>
              <a:rPr lang="en-US" sz="1800" dirty="0">
                <a:latin typeface="+mn-lt"/>
                <a:ea typeface="+mj-lt"/>
                <a:cs typeface="+mj-lt"/>
              </a:rPr>
              <a:t>Commodity ETFs</a:t>
            </a:r>
            <a:endParaRPr lang="en-US" sz="1800" dirty="0">
              <a:latin typeface="+mn-lt"/>
            </a:endParaRPr>
          </a:p>
          <a:p>
            <a:pPr marL="285750" lvl="2" indent="-285750">
              <a:buFont typeface="Wingdings"/>
              <a:buChar char="§"/>
            </a:pPr>
            <a:r>
              <a:rPr lang="en-US" sz="1800" dirty="0">
                <a:latin typeface="+mn-lt"/>
                <a:ea typeface="+mj-lt"/>
                <a:cs typeface="+mj-lt"/>
              </a:rPr>
              <a:t>Only investment-grade securities are permitted.</a:t>
            </a:r>
          </a:p>
          <a:p>
            <a:pPr lvl="1" indent="0"/>
            <a:endParaRPr lang="en-US" sz="1800" b="1" dirty="0">
              <a:latin typeface="+mn-lt"/>
              <a:ea typeface="+mj-lt"/>
              <a:cs typeface="+mj-lt"/>
            </a:endParaRPr>
          </a:p>
          <a:p>
            <a:pPr lvl="2" indent="0"/>
            <a:endParaRPr lang="en-US" sz="1800" b="1" dirty="0">
              <a:latin typeface="+mn-lt"/>
            </a:endParaRPr>
          </a:p>
        </p:txBody>
      </p:sp>
      <p:sp>
        <p:nvSpPr>
          <p:cNvPr id="2" name="TextBox 1">
            <a:extLst>
              <a:ext uri="{FF2B5EF4-FFF2-40B4-BE49-F238E27FC236}">
                <a16:creationId xmlns:a16="http://schemas.microsoft.com/office/drawing/2014/main" id="{E87E8778-311F-09B5-5F8B-463CAAF37B60}"/>
              </a:ext>
            </a:extLst>
          </p:cNvPr>
          <p:cNvSpPr txBox="1"/>
          <p:nvPr/>
        </p:nvSpPr>
        <p:spPr>
          <a:xfrm>
            <a:off x="5843753" y="2270649"/>
            <a:ext cx="5844680" cy="2031323"/>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913953"/>
            <a:r>
              <a:rPr lang="en-US" b="1" dirty="0">
                <a:solidFill>
                  <a:srgbClr val="000000"/>
                </a:solidFill>
                <a:latin typeface="Helvetica"/>
                <a:cs typeface="Helvetica"/>
              </a:rPr>
              <a:t>Unallowable Investments</a:t>
            </a:r>
          </a:p>
          <a:p>
            <a:pPr defTabSz="913953"/>
            <a:r>
              <a:rPr lang="en-US" b="1" dirty="0">
                <a:solidFill>
                  <a:srgbClr val="000000"/>
                </a:solidFill>
                <a:latin typeface="Helvetica"/>
                <a:cs typeface="Helvetica"/>
              </a:rPr>
              <a:t>Exclusions:</a:t>
            </a:r>
            <a:endParaRPr lang="en-US" dirty="0">
              <a:solidFill>
                <a:srgbClr val="000000"/>
              </a:solidFill>
              <a:latin typeface="Helvetica"/>
              <a:cs typeface="Helvetica"/>
            </a:endParaRPr>
          </a:p>
          <a:p>
            <a:pPr marL="285750" lvl="2" indent="-285750" defTabSz="913953">
              <a:buFont typeface="Wingdings,Sans-Serif"/>
              <a:buChar char="§"/>
            </a:pPr>
            <a:r>
              <a:rPr lang="en-US" dirty="0">
                <a:solidFill>
                  <a:srgbClr val="000000"/>
                </a:solidFill>
                <a:latin typeface="Helvetica"/>
                <a:cs typeface="Helvetica"/>
              </a:rPr>
              <a:t>“Sin” stocks such as:</a:t>
            </a:r>
          </a:p>
          <a:p>
            <a:pPr marL="285750" lvl="2" indent="-285750" defTabSz="913953">
              <a:buFont typeface="Wingdings,Sans-Serif"/>
              <a:buChar char="§"/>
            </a:pPr>
            <a:r>
              <a:rPr lang="en-US" dirty="0">
                <a:solidFill>
                  <a:srgbClr val="000000"/>
                </a:solidFill>
                <a:latin typeface="Helvetica"/>
                <a:cs typeface="Helvetica"/>
              </a:rPr>
              <a:t>Cigarette manufacturers</a:t>
            </a:r>
          </a:p>
          <a:p>
            <a:pPr marL="285750" lvl="2" indent="-285750" defTabSz="913953">
              <a:buFont typeface="Wingdings,Sans-Serif"/>
              <a:buChar char="§"/>
            </a:pPr>
            <a:r>
              <a:rPr lang="en-US" dirty="0">
                <a:solidFill>
                  <a:srgbClr val="000000"/>
                </a:solidFill>
                <a:latin typeface="Helvetica"/>
                <a:cs typeface="Helvetica"/>
              </a:rPr>
              <a:t>Alcohol producers</a:t>
            </a:r>
          </a:p>
          <a:p>
            <a:pPr marL="285750" lvl="2" indent="-285750" defTabSz="913953">
              <a:buFont typeface="Wingdings,Sans-Serif"/>
              <a:buChar char="§"/>
            </a:pPr>
            <a:r>
              <a:rPr lang="en-US" dirty="0">
                <a:solidFill>
                  <a:srgbClr val="000000"/>
                </a:solidFill>
                <a:latin typeface="Helvetica"/>
                <a:cs typeface="Helvetica"/>
              </a:rPr>
              <a:t>Firearms manufacturers</a:t>
            </a:r>
          </a:p>
          <a:p>
            <a:pPr marL="285750" lvl="2" indent="-285750" defTabSz="913953">
              <a:buFont typeface="Wingdings,Sans-Serif"/>
              <a:buChar char="§"/>
            </a:pPr>
            <a:r>
              <a:rPr lang="en-US" dirty="0">
                <a:solidFill>
                  <a:srgbClr val="000000"/>
                </a:solidFill>
                <a:latin typeface="Helvetica"/>
                <a:cs typeface="Helvetica"/>
              </a:rPr>
              <a:t>Companies engaged in gambling activities</a:t>
            </a:r>
            <a:endParaRPr lang="en-US" dirty="0"/>
          </a:p>
        </p:txBody>
      </p:sp>
      <p:sp>
        <p:nvSpPr>
          <p:cNvPr id="5" name="Rounded Rectangle 4">
            <a:extLst>
              <a:ext uri="{FF2B5EF4-FFF2-40B4-BE49-F238E27FC236}">
                <a16:creationId xmlns:a16="http://schemas.microsoft.com/office/drawing/2014/main" id="{9354F8C8-B4C8-D076-C19A-9FBE3236FB4A}"/>
              </a:ext>
            </a:extLst>
          </p:cNvPr>
          <p:cNvSpPr/>
          <p:nvPr/>
        </p:nvSpPr>
        <p:spPr>
          <a:xfrm>
            <a:off x="714796" y="1235482"/>
            <a:ext cx="10762407" cy="923328"/>
          </a:xfrm>
          <a:prstGeom prst="roundRect">
            <a:avLst/>
          </a:prstGeom>
          <a:solidFill>
            <a:srgbClr val="01B38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3953"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 name="TextBox 3">
            <a:extLst>
              <a:ext uri="{FF2B5EF4-FFF2-40B4-BE49-F238E27FC236}">
                <a16:creationId xmlns:a16="http://schemas.microsoft.com/office/drawing/2014/main" id="{F106515E-1147-7482-79EF-9AEAAAE6859A}"/>
              </a:ext>
            </a:extLst>
          </p:cNvPr>
          <p:cNvSpPr txBox="1"/>
          <p:nvPr/>
        </p:nvSpPr>
        <p:spPr>
          <a:xfrm>
            <a:off x="714796" y="1235482"/>
            <a:ext cx="1076240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913953"/>
            <a:r>
              <a:rPr lang="en-US" b="1" dirty="0">
                <a:solidFill>
                  <a:srgbClr val="000000"/>
                </a:solidFill>
                <a:latin typeface="Helvetica"/>
                <a:cs typeface="Helvetica"/>
              </a:rPr>
              <a:t>Ethical Considerations</a:t>
            </a:r>
          </a:p>
          <a:p>
            <a:pPr marL="285750" indent="-285750" defTabSz="913953">
              <a:buFont typeface="Arial" panose="020B0604020202020204" pitchFamily="34" charset="0"/>
              <a:buChar char="•"/>
            </a:pPr>
            <a:r>
              <a:rPr lang="en-US" dirty="0">
                <a:solidFill>
                  <a:srgbClr val="000000"/>
                </a:solidFill>
                <a:latin typeface="Helvetica"/>
                <a:cs typeface="Helvetica"/>
              </a:rPr>
              <a:t>Investments must align with moral and social values.</a:t>
            </a:r>
          </a:p>
          <a:p>
            <a:pPr marL="285750" indent="-285750" defTabSz="913953">
              <a:buFont typeface="Arial,Sans-Serif"/>
              <a:buChar char="•"/>
            </a:pPr>
            <a:r>
              <a:rPr lang="en-US" dirty="0">
                <a:solidFill>
                  <a:srgbClr val="000000"/>
                </a:solidFill>
                <a:latin typeface="Helvetica"/>
                <a:cs typeface="Helvetica"/>
              </a:rPr>
              <a:t>Guided by the United States Conference of Catholic Bishops' principles of investments.</a:t>
            </a:r>
            <a:endParaRPr lang="en-US" dirty="0"/>
          </a:p>
        </p:txBody>
      </p:sp>
    </p:spTree>
    <p:extLst>
      <p:ext uri="{BB962C8B-B14F-4D97-AF65-F5344CB8AC3E}">
        <p14:creationId xmlns:p14="http://schemas.microsoft.com/office/powerpoint/2010/main" val="114433239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316523" y="461320"/>
            <a:ext cx="11078307" cy="863599"/>
          </a:xfrm>
        </p:spPr>
        <p:txBody>
          <a:bodyPr lIns="91440" tIns="45720" rIns="91440" bIns="45720" anchor="b">
            <a:normAutofit/>
          </a:bodyPr>
          <a:lstStyle/>
          <a:p>
            <a:r>
              <a:rPr lang="en-US" b="1">
                <a:latin typeface="+mj-lt"/>
              </a:rPr>
              <a:t>Costco Wholesale Corp.</a:t>
            </a:r>
          </a:p>
        </p:txBody>
      </p:sp>
      <p:sp>
        <p:nvSpPr>
          <p:cNvPr id="2" name="TextBox 1">
            <a:extLst>
              <a:ext uri="{FF2B5EF4-FFF2-40B4-BE49-F238E27FC236}">
                <a16:creationId xmlns:a16="http://schemas.microsoft.com/office/drawing/2014/main" id="{1774245B-209A-B0BB-3797-9398C6B06C03}"/>
              </a:ext>
            </a:extLst>
          </p:cNvPr>
          <p:cNvSpPr txBox="1"/>
          <p:nvPr/>
        </p:nvSpPr>
        <p:spPr>
          <a:xfrm>
            <a:off x="6856020" y="1401804"/>
            <a:ext cx="5167813" cy="6278642"/>
          </a:xfrm>
          <a:prstGeom prst="rect">
            <a:avLst/>
          </a:prstGeom>
          <a:noFill/>
        </p:spPr>
        <p:txBody>
          <a:bodyPr wrap="square">
            <a:spAutoFit/>
          </a:bodyPr>
          <a:lstStyle/>
          <a:p>
            <a:pPr marL="342900" indent="-342900">
              <a:buFont typeface="Arial" panose="020B0604020202020204" pitchFamily="34" charset="0"/>
              <a:buChar char="•"/>
            </a:pPr>
            <a:r>
              <a:rPr lang="en-US" sz="1600"/>
              <a:t>Consumer Discretionary</a:t>
            </a:r>
          </a:p>
          <a:p>
            <a:endParaRPr lang="en-US" sz="1600"/>
          </a:p>
          <a:p>
            <a:pPr marL="342900" indent="-342900">
              <a:buFont typeface="Arial" panose="020B0604020202020204" pitchFamily="34" charset="0"/>
              <a:buChar char="•"/>
            </a:pPr>
            <a:r>
              <a:rPr lang="en-US" sz="1600"/>
              <a:t>Costco is the third largest retailer in the world, and the world’s largest retailer of beef, organic foods, rotisserie chicken, and wine</a:t>
            </a:r>
          </a:p>
          <a:p>
            <a:endParaRPr lang="en-US" sz="1600"/>
          </a:p>
          <a:p>
            <a:pPr marL="342900" indent="-342900">
              <a:buFont typeface="Arial" panose="020B0604020202020204" pitchFamily="34" charset="0"/>
              <a:buChar char="•"/>
            </a:pPr>
            <a:r>
              <a:rPr lang="en-US" sz="1600"/>
              <a:t>Costco is continuing to grow their Kirkland Signature brand, which helps to lower supplier costs and give them more control over operations</a:t>
            </a:r>
          </a:p>
          <a:p>
            <a:endParaRPr lang="en-US" sz="1600"/>
          </a:p>
          <a:p>
            <a:pPr marL="342900" indent="-342900">
              <a:buFont typeface="Arial" panose="020B0604020202020204" pitchFamily="34" charset="0"/>
              <a:buChar char="•"/>
            </a:pPr>
            <a:r>
              <a:rPr lang="en-US" sz="1600"/>
              <a:t>Costco has grown significantly more then the sector (XLP) YTD (22% vs. -9%) and over the past 5Y (154% vs. 25%)</a:t>
            </a:r>
          </a:p>
          <a:p>
            <a:endParaRPr lang="en-US" sz="1600"/>
          </a:p>
          <a:p>
            <a:pPr marL="342900" indent="-342900">
              <a:buFont typeface="Arial" panose="020B0604020202020204" pitchFamily="34" charset="0"/>
              <a:buChar char="•"/>
            </a:pPr>
            <a:r>
              <a:rPr lang="en-US" sz="1600"/>
              <a:t>Growing at a high rate, Costco possesses a strong balance sheet and is primed for future growth</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p:txBody>
      </p:sp>
      <p:sp>
        <p:nvSpPr>
          <p:cNvPr id="5" name="Subtitle 1">
            <a:extLst>
              <a:ext uri="{FF2B5EF4-FFF2-40B4-BE49-F238E27FC236}">
                <a16:creationId xmlns:a16="http://schemas.microsoft.com/office/drawing/2014/main" id="{2DAE8F45-364C-9C35-6A70-DEAB48BCB919}"/>
              </a:ext>
            </a:extLst>
          </p:cNvPr>
          <p:cNvSpPr>
            <a:spLocks noGrp="1"/>
          </p:cNvSpPr>
          <p:nvPr>
            <p:ph type="subTitle" idx="1"/>
          </p:nvPr>
        </p:nvSpPr>
        <p:spPr>
          <a:xfrm>
            <a:off x="555282" y="3698207"/>
            <a:ext cx="4142841" cy="2426526"/>
          </a:xfrm>
        </p:spPr>
        <p:txBody>
          <a:bodyPr/>
          <a:lstStyle/>
          <a:p>
            <a:pPr marL="342900" indent="-342900">
              <a:buFont typeface="Arial" panose="020B0604020202020204" pitchFamily="34" charset="0"/>
              <a:buChar char="•"/>
            </a:pPr>
            <a:r>
              <a:rPr lang="en-US" sz="2000" kern="1200">
                <a:solidFill>
                  <a:schemeClr val="tx1"/>
                </a:solidFill>
                <a:latin typeface="+mn-lt"/>
              </a:rPr>
              <a:t>Acquisition price: $551.46</a:t>
            </a:r>
          </a:p>
          <a:p>
            <a:pPr marL="342900" indent="-342900">
              <a:buFont typeface="Arial" panose="020B0604020202020204" pitchFamily="34" charset="0"/>
              <a:buChar char="•"/>
            </a:pPr>
            <a:r>
              <a:rPr lang="en-US" sz="2000" kern="1200">
                <a:solidFill>
                  <a:schemeClr val="tx1"/>
                </a:solidFill>
                <a:latin typeface="+mn-lt"/>
              </a:rPr>
              <a:t>Date purchased: 10/24/23</a:t>
            </a:r>
          </a:p>
          <a:p>
            <a:pPr marL="342900" indent="-342900">
              <a:buFont typeface="Arial" panose="020B0604020202020204" pitchFamily="34" charset="0"/>
              <a:buChar char="•"/>
            </a:pPr>
            <a:r>
              <a:rPr lang="en-US" sz="2000" kern="1200">
                <a:solidFill>
                  <a:schemeClr val="tx1"/>
                </a:solidFill>
                <a:latin typeface="+mn-lt"/>
              </a:rPr>
              <a:t>Number of shares: 35.89 </a:t>
            </a:r>
          </a:p>
          <a:p>
            <a:pPr marL="342900" indent="-342900">
              <a:buFont typeface="Arial" panose="020B0604020202020204" pitchFamily="34" charset="0"/>
              <a:buChar char="•"/>
            </a:pPr>
            <a:r>
              <a:rPr lang="en-US" sz="2000" kern="1200">
                <a:solidFill>
                  <a:schemeClr val="tx1"/>
                </a:solidFill>
                <a:latin typeface="+mn-lt"/>
              </a:rPr>
              <a:t>Cost basis: $19,790.80</a:t>
            </a:r>
          </a:p>
        </p:txBody>
      </p:sp>
      <p:pic>
        <p:nvPicPr>
          <p:cNvPr id="6" name="Picture 5" descr="A graph showing the price of a stock market&#10;&#10;Description automatically generated">
            <a:extLst>
              <a:ext uri="{FF2B5EF4-FFF2-40B4-BE49-F238E27FC236}">
                <a16:creationId xmlns:a16="http://schemas.microsoft.com/office/drawing/2014/main" id="{34B96E2E-FF5C-BEFD-5026-946F6703F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83" y="1324919"/>
            <a:ext cx="5940110" cy="21965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649157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52400" y="461320"/>
            <a:ext cx="10691446" cy="863599"/>
          </a:xfrm>
        </p:spPr>
        <p:txBody>
          <a:bodyPr lIns="91440" tIns="45720" rIns="91440" bIns="45720" anchor="b">
            <a:normAutofit/>
          </a:bodyPr>
          <a:lstStyle/>
          <a:p>
            <a:r>
              <a:rPr lang="en-US" b="1">
                <a:latin typeface="+mj-lt"/>
              </a:rPr>
              <a:t>JP Morgan Chase &amp; Co.</a:t>
            </a:r>
          </a:p>
        </p:txBody>
      </p:sp>
      <p:sp>
        <p:nvSpPr>
          <p:cNvPr id="2" name="TextBox 1">
            <a:extLst>
              <a:ext uri="{FF2B5EF4-FFF2-40B4-BE49-F238E27FC236}">
                <a16:creationId xmlns:a16="http://schemas.microsoft.com/office/drawing/2014/main" id="{1774245B-209A-B0BB-3797-9398C6B06C03}"/>
              </a:ext>
            </a:extLst>
          </p:cNvPr>
          <p:cNvSpPr txBox="1"/>
          <p:nvPr/>
        </p:nvSpPr>
        <p:spPr>
          <a:xfrm>
            <a:off x="6856021" y="1401805"/>
            <a:ext cx="5073220" cy="5539978"/>
          </a:xfrm>
          <a:prstGeom prst="rect">
            <a:avLst/>
          </a:prstGeom>
          <a:noFill/>
        </p:spPr>
        <p:txBody>
          <a:bodyPr wrap="square">
            <a:spAutoFit/>
          </a:bodyPr>
          <a:lstStyle/>
          <a:p>
            <a:pPr marL="342900" indent="-342900">
              <a:buFont typeface="Arial" panose="020B0604020202020204" pitchFamily="34" charset="0"/>
              <a:buChar char="•"/>
            </a:pPr>
            <a:r>
              <a:rPr lang="en-US" sz="1600"/>
              <a:t>Financials</a:t>
            </a:r>
          </a:p>
          <a:p>
            <a:endParaRPr lang="en-US" sz="1600"/>
          </a:p>
          <a:p>
            <a:pPr marL="342900" indent="-342900">
              <a:buFont typeface="Arial" panose="020B0604020202020204" pitchFamily="34" charset="0"/>
              <a:buChar char="•"/>
            </a:pPr>
            <a:r>
              <a:rPr lang="en-US" sz="1600"/>
              <a:t>Global financial services firm with assets of $2.6 trillion and operations worldwide. </a:t>
            </a:r>
          </a:p>
          <a:p>
            <a:endParaRPr lang="en-US" sz="1600"/>
          </a:p>
          <a:p>
            <a:pPr marL="342900" indent="-342900">
              <a:buFont typeface="Arial" panose="020B0604020202020204" pitchFamily="34" charset="0"/>
              <a:buChar char="•"/>
            </a:pPr>
            <a:r>
              <a:rPr lang="en-US" sz="1600"/>
              <a:t>Has consumer and community banking, corporate and investment banking, commercial banking, and wealth/asset management.</a:t>
            </a:r>
          </a:p>
          <a:p>
            <a:endParaRPr lang="en-US" sz="1600"/>
          </a:p>
          <a:p>
            <a:pPr marL="342900" indent="-342900">
              <a:buFont typeface="Arial" panose="020B0604020202020204" pitchFamily="34" charset="0"/>
              <a:buChar char="•"/>
            </a:pPr>
            <a:r>
              <a:rPr lang="en-US" sz="1600"/>
              <a:t>The financials sector is a double-edged sword during periods of high inflation which poses a major growth opportunity</a:t>
            </a:r>
          </a:p>
          <a:p>
            <a:endParaRPr lang="en-US" sz="1600"/>
          </a:p>
          <a:p>
            <a:pPr marL="342900" indent="-342900">
              <a:buFont typeface="Arial" panose="020B0604020202020204" pitchFamily="34" charset="0"/>
              <a:buChar char="•"/>
            </a:pPr>
            <a:r>
              <a:rPr lang="en-US" sz="1600"/>
              <a:t>The financials sector has historically performed well year over year and the addition of JPM provides diversity to the portfolio in a sector the portfolio is underweight in </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p:txBody>
      </p:sp>
      <p:pic>
        <p:nvPicPr>
          <p:cNvPr id="4" name="Picture 3" descr="A graph showing the growth of the stock market&#10;&#10;Description automatically generated">
            <a:extLst>
              <a:ext uri="{FF2B5EF4-FFF2-40B4-BE49-F238E27FC236}">
                <a16:creationId xmlns:a16="http://schemas.microsoft.com/office/drawing/2014/main" id="{5590148F-874A-8570-B8DF-9430F1D31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39" y="1401805"/>
            <a:ext cx="5896682" cy="2426526"/>
          </a:xfrm>
          <a:prstGeom prst="rect">
            <a:avLst/>
          </a:prstGeom>
          <a:ln>
            <a:solidFill>
              <a:schemeClr val="tx1"/>
            </a:solidFill>
          </a:ln>
          <a:effectLst>
            <a:outerShdw blurRad="50800" dist="38100" dir="2700000" algn="tl" rotWithShape="0">
              <a:prstClr val="black">
                <a:alpha val="40000"/>
              </a:prstClr>
            </a:outerShdw>
          </a:effectLst>
        </p:spPr>
      </p:pic>
      <p:sp>
        <p:nvSpPr>
          <p:cNvPr id="5" name="Subtitle 1">
            <a:extLst>
              <a:ext uri="{FF2B5EF4-FFF2-40B4-BE49-F238E27FC236}">
                <a16:creationId xmlns:a16="http://schemas.microsoft.com/office/drawing/2014/main" id="{E6951D97-1910-431E-2217-18535F7AB9F5}"/>
              </a:ext>
            </a:extLst>
          </p:cNvPr>
          <p:cNvSpPr>
            <a:spLocks noGrp="1"/>
          </p:cNvSpPr>
          <p:nvPr>
            <p:ph type="subTitle" idx="1"/>
          </p:nvPr>
        </p:nvSpPr>
        <p:spPr>
          <a:xfrm>
            <a:off x="525139" y="3970154"/>
            <a:ext cx="4215027" cy="2426526"/>
          </a:xfrm>
        </p:spPr>
        <p:txBody>
          <a:bodyPr/>
          <a:lstStyle/>
          <a:p>
            <a:pPr marL="342900" indent="-342900">
              <a:buFont typeface="Arial" panose="020B0604020202020204" pitchFamily="34" charset="0"/>
              <a:buChar char="•"/>
            </a:pPr>
            <a:r>
              <a:rPr lang="en-US" sz="2000" kern="1200">
                <a:solidFill>
                  <a:schemeClr val="tx1"/>
                </a:solidFill>
                <a:latin typeface="+mn-lt"/>
              </a:rPr>
              <a:t>Acquisition price: $145.76</a:t>
            </a:r>
          </a:p>
          <a:p>
            <a:pPr marL="342900" indent="-342900">
              <a:buFont typeface="Arial" panose="020B0604020202020204" pitchFamily="34" charset="0"/>
              <a:buChar char="•"/>
            </a:pPr>
            <a:r>
              <a:rPr lang="en-US" sz="2000" kern="1200">
                <a:solidFill>
                  <a:schemeClr val="tx1"/>
                </a:solidFill>
                <a:latin typeface="+mn-lt"/>
              </a:rPr>
              <a:t>Date purchased: 10/10/23</a:t>
            </a:r>
          </a:p>
          <a:p>
            <a:pPr marL="342900" indent="-342900">
              <a:buFont typeface="Arial" panose="020B0604020202020204" pitchFamily="34" charset="0"/>
              <a:buChar char="•"/>
            </a:pPr>
            <a:r>
              <a:rPr lang="en-US" sz="2000" kern="1200">
                <a:solidFill>
                  <a:schemeClr val="tx1"/>
                </a:solidFill>
                <a:latin typeface="+mn-lt"/>
              </a:rPr>
              <a:t>Number of shares: 135.80</a:t>
            </a:r>
          </a:p>
          <a:p>
            <a:pPr marL="342900" indent="-342900">
              <a:buFont typeface="Arial" panose="020B0604020202020204" pitchFamily="34" charset="0"/>
              <a:buChar char="•"/>
            </a:pPr>
            <a:r>
              <a:rPr lang="en-US" sz="2000" kern="1200">
                <a:solidFill>
                  <a:schemeClr val="tx1"/>
                </a:solidFill>
                <a:latin typeface="+mn-lt"/>
              </a:rPr>
              <a:t>Cost basis: $19,794.4</a:t>
            </a:r>
          </a:p>
        </p:txBody>
      </p:sp>
    </p:spTree>
    <p:extLst>
      <p:ext uri="{BB962C8B-B14F-4D97-AF65-F5344CB8AC3E}">
        <p14:creationId xmlns:p14="http://schemas.microsoft.com/office/powerpoint/2010/main" val="226761393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310056" y="461319"/>
            <a:ext cx="10982905" cy="1169773"/>
          </a:xfrm>
        </p:spPr>
        <p:txBody>
          <a:bodyPr lIns="91440" tIns="45720" rIns="91440" bIns="45720" anchor="b">
            <a:noAutofit/>
          </a:bodyPr>
          <a:lstStyle/>
          <a:p>
            <a:r>
              <a:rPr lang="en-US" sz="4800" b="1">
                <a:latin typeface="+mj-lt"/>
              </a:rPr>
              <a:t>Taiwan Semiconductor Manufacturing Co. LTD</a:t>
            </a:r>
          </a:p>
        </p:txBody>
      </p:sp>
      <p:sp>
        <p:nvSpPr>
          <p:cNvPr id="2" name="TextBox 1">
            <a:extLst>
              <a:ext uri="{FF2B5EF4-FFF2-40B4-BE49-F238E27FC236}">
                <a16:creationId xmlns:a16="http://schemas.microsoft.com/office/drawing/2014/main" id="{1774245B-209A-B0BB-3797-9398C6B06C03}"/>
              </a:ext>
            </a:extLst>
          </p:cNvPr>
          <p:cNvSpPr txBox="1"/>
          <p:nvPr/>
        </p:nvSpPr>
        <p:spPr>
          <a:xfrm>
            <a:off x="6967485" y="1631093"/>
            <a:ext cx="4914459" cy="4555093"/>
          </a:xfrm>
          <a:prstGeom prst="rect">
            <a:avLst/>
          </a:prstGeom>
          <a:noFill/>
        </p:spPr>
        <p:txBody>
          <a:bodyPr wrap="square">
            <a:spAutoFit/>
          </a:bodyPr>
          <a:lstStyle/>
          <a:p>
            <a:pPr marL="342900" indent="-342900">
              <a:buFont typeface="Arial" panose="020B0604020202020204" pitchFamily="34" charset="0"/>
              <a:buChar char="•"/>
            </a:pPr>
            <a:r>
              <a:rPr lang="en-US" sz="1600"/>
              <a:t>Technology</a:t>
            </a:r>
          </a:p>
          <a:p>
            <a:endParaRPr lang="en-US" sz="1600"/>
          </a:p>
          <a:p>
            <a:pPr marL="342900" indent="-342900">
              <a:buFont typeface="Arial" panose="020B0604020202020204" pitchFamily="34" charset="0"/>
              <a:buChar char="•"/>
            </a:pPr>
            <a:r>
              <a:rPr lang="en-US" sz="1600"/>
              <a:t>Taiwan Semiconductor Manufacturing Company Limited is a multinational semiconductor contract manufacturing and design company. It is the world's second most valuable semiconductor company.</a:t>
            </a:r>
          </a:p>
          <a:p>
            <a:endParaRPr lang="en-US" sz="1600"/>
          </a:p>
          <a:p>
            <a:pPr marL="342900" indent="-342900">
              <a:buFont typeface="Arial" panose="020B0604020202020204" pitchFamily="34" charset="0"/>
              <a:buChar char="•"/>
            </a:pPr>
            <a:r>
              <a:rPr lang="en-US" sz="1600"/>
              <a:t>TSMC is a global market leader in the manufacturing of semiconductors, with a market share of around 58%. TSMC employs more than 73,000 people and has a well-known cliental base, including Apple, AMD, and Nvidia. </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p:txBody>
      </p:sp>
      <p:pic>
        <p:nvPicPr>
          <p:cNvPr id="4" name="Picture 3" descr="A graph showing the price of a stock market&#10;&#10;Description automatically generated">
            <a:extLst>
              <a:ext uri="{FF2B5EF4-FFF2-40B4-BE49-F238E27FC236}">
                <a16:creationId xmlns:a16="http://schemas.microsoft.com/office/drawing/2014/main" id="{182557D3-E198-A71B-6DE2-1DB02CD35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56" y="1631093"/>
            <a:ext cx="6546596" cy="2163141"/>
          </a:xfrm>
          <a:prstGeom prst="rect">
            <a:avLst/>
          </a:prstGeom>
          <a:ln>
            <a:solidFill>
              <a:schemeClr val="tx1"/>
            </a:solidFill>
          </a:ln>
          <a:effectLst>
            <a:outerShdw blurRad="50800" dist="38100" dir="2700000" algn="tl" rotWithShape="0">
              <a:prstClr val="black">
                <a:alpha val="40000"/>
              </a:prstClr>
            </a:outerShdw>
          </a:effectLst>
        </p:spPr>
      </p:pic>
      <p:sp>
        <p:nvSpPr>
          <p:cNvPr id="5" name="Subtitle 1">
            <a:extLst>
              <a:ext uri="{FF2B5EF4-FFF2-40B4-BE49-F238E27FC236}">
                <a16:creationId xmlns:a16="http://schemas.microsoft.com/office/drawing/2014/main" id="{AF08141D-41D1-8803-CD70-45990517B727}"/>
              </a:ext>
            </a:extLst>
          </p:cNvPr>
          <p:cNvSpPr>
            <a:spLocks noGrp="1"/>
          </p:cNvSpPr>
          <p:nvPr>
            <p:ph type="subTitle" idx="1"/>
          </p:nvPr>
        </p:nvSpPr>
        <p:spPr>
          <a:xfrm>
            <a:off x="310056" y="3970155"/>
            <a:ext cx="4072758" cy="2426526"/>
          </a:xfrm>
        </p:spPr>
        <p:txBody>
          <a:bodyPr/>
          <a:lstStyle/>
          <a:p>
            <a:pPr marL="342900" indent="-342900">
              <a:buFont typeface="Arial" panose="020B0604020202020204" pitchFamily="34" charset="0"/>
              <a:buChar char="•"/>
            </a:pPr>
            <a:r>
              <a:rPr lang="en-US" sz="2000" kern="1200">
                <a:solidFill>
                  <a:schemeClr val="tx1"/>
                </a:solidFill>
                <a:latin typeface="+mn-lt"/>
              </a:rPr>
              <a:t>Acquisition price: $135.42</a:t>
            </a:r>
          </a:p>
          <a:p>
            <a:pPr marL="342900" indent="-342900">
              <a:buFont typeface="Arial" panose="020B0604020202020204" pitchFamily="34" charset="0"/>
              <a:buChar char="•"/>
            </a:pPr>
            <a:r>
              <a:rPr lang="en-US" sz="2000" kern="1200">
                <a:solidFill>
                  <a:schemeClr val="tx1"/>
                </a:solidFill>
                <a:latin typeface="+mn-lt"/>
              </a:rPr>
              <a:t>Date purchased: 3/21/24</a:t>
            </a:r>
          </a:p>
          <a:p>
            <a:pPr marL="342900" indent="-342900">
              <a:buFont typeface="Arial" panose="020B0604020202020204" pitchFamily="34" charset="0"/>
              <a:buChar char="•"/>
            </a:pPr>
            <a:r>
              <a:rPr lang="en-US" sz="2000" kern="1200">
                <a:solidFill>
                  <a:schemeClr val="tx1"/>
                </a:solidFill>
                <a:latin typeface="+mn-lt"/>
              </a:rPr>
              <a:t>Number of shares: 80</a:t>
            </a:r>
          </a:p>
          <a:p>
            <a:pPr marL="342900" indent="-342900">
              <a:buFont typeface="Arial" panose="020B0604020202020204" pitchFamily="34" charset="0"/>
              <a:buChar char="•"/>
            </a:pPr>
            <a:r>
              <a:rPr lang="en-US" sz="2000" kern="1200">
                <a:solidFill>
                  <a:schemeClr val="tx1"/>
                </a:solidFill>
                <a:latin typeface="+mn-lt"/>
              </a:rPr>
              <a:t>Cost basis: $10,833.60</a:t>
            </a:r>
          </a:p>
        </p:txBody>
      </p:sp>
    </p:spTree>
    <p:extLst>
      <p:ext uri="{BB962C8B-B14F-4D97-AF65-F5344CB8AC3E}">
        <p14:creationId xmlns:p14="http://schemas.microsoft.com/office/powerpoint/2010/main" val="417802982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423243" y="356216"/>
            <a:ext cx="9472246" cy="863599"/>
          </a:xfrm>
        </p:spPr>
        <p:txBody>
          <a:bodyPr lIns="91440" tIns="45720" rIns="91440" bIns="45720" anchor="b">
            <a:normAutofit/>
          </a:bodyPr>
          <a:lstStyle/>
          <a:p>
            <a:r>
              <a:rPr lang="en-US" b="1">
                <a:latin typeface="+mj-lt"/>
              </a:rPr>
              <a:t>T-Mobile US Inc. </a:t>
            </a:r>
          </a:p>
        </p:txBody>
      </p:sp>
      <p:sp>
        <p:nvSpPr>
          <p:cNvPr id="2" name="TextBox 1">
            <a:extLst>
              <a:ext uri="{FF2B5EF4-FFF2-40B4-BE49-F238E27FC236}">
                <a16:creationId xmlns:a16="http://schemas.microsoft.com/office/drawing/2014/main" id="{1774245B-209A-B0BB-3797-9398C6B06C03}"/>
              </a:ext>
            </a:extLst>
          </p:cNvPr>
          <p:cNvSpPr txBox="1"/>
          <p:nvPr/>
        </p:nvSpPr>
        <p:spPr>
          <a:xfrm>
            <a:off x="6842860" y="1219815"/>
            <a:ext cx="5052222" cy="6278642"/>
          </a:xfrm>
          <a:prstGeom prst="rect">
            <a:avLst/>
          </a:prstGeom>
          <a:noFill/>
        </p:spPr>
        <p:txBody>
          <a:bodyPr wrap="square">
            <a:spAutoFit/>
          </a:bodyPr>
          <a:lstStyle/>
          <a:p>
            <a:pPr marL="342900" indent="-342900">
              <a:buFont typeface="Arial" panose="020B0604020202020204" pitchFamily="34" charset="0"/>
              <a:buChar char="•"/>
            </a:pPr>
            <a:r>
              <a:rPr lang="en-US" sz="1600"/>
              <a:t>Communication Services</a:t>
            </a:r>
          </a:p>
          <a:p>
            <a:pPr marL="342900" indent="-342900">
              <a:buFont typeface="Arial" panose="020B0604020202020204" pitchFamily="34" charset="0"/>
              <a:buChar char="•"/>
            </a:pPr>
            <a:r>
              <a:rPr lang="en-US" sz="1600">
                <a:ea typeface="+mn-lt"/>
                <a:cs typeface="+mn-lt"/>
              </a:rPr>
              <a:t>Founded in 1994,  its services include voice, messaging, and data for postpaid, prepaid, wholesale, and other customers. </a:t>
            </a:r>
            <a:r>
              <a:rPr lang="en-US" sz="1600"/>
              <a:t>Is the leader in 5G across the country for customers.</a:t>
            </a:r>
          </a:p>
          <a:p>
            <a:pPr marL="342900" indent="-342900">
              <a:buFont typeface="Arial" panose="020B0604020202020204" pitchFamily="34" charset="0"/>
              <a:buChar char="•"/>
            </a:pPr>
            <a:r>
              <a:rPr lang="en-US" sz="1600"/>
              <a:t>It is a mobile communications subsidiary of Deutsche Telekom.</a:t>
            </a:r>
          </a:p>
          <a:p>
            <a:pPr marL="342900" indent="-342900">
              <a:buFont typeface="Arial" panose="020B0604020202020204" pitchFamily="34" charset="0"/>
              <a:buChar char="•"/>
            </a:pPr>
            <a:r>
              <a:rPr lang="en-US" sz="1600"/>
              <a:t>Fund was underweighted in communication services when we voted to be overweight</a:t>
            </a:r>
          </a:p>
          <a:p>
            <a:pPr marL="342900" indent="-342900">
              <a:buFont typeface="Arial" panose="020B0604020202020204" pitchFamily="34" charset="0"/>
              <a:buChar char="•"/>
            </a:pPr>
            <a:r>
              <a:rPr lang="en-US" sz="1600"/>
              <a:t>Makes 77% of their revenue from postpaid mobile plans</a:t>
            </a:r>
          </a:p>
          <a:p>
            <a:pPr marL="342900" indent="-342900">
              <a:buFont typeface="Arial" panose="020B0604020202020204" pitchFamily="34" charset="0"/>
              <a:buChar char="•"/>
            </a:pPr>
            <a:r>
              <a:rPr lang="en-US" sz="1600"/>
              <a:t>Undervalued using Perpetuity Growth method &amp; EBITDA Multiple Method</a:t>
            </a:r>
          </a:p>
          <a:p>
            <a:pPr marL="342900" indent="-342900">
              <a:buFont typeface="Arial" panose="020B0604020202020204" pitchFamily="34" charset="0"/>
              <a:buChar char="•"/>
            </a:pPr>
            <a:r>
              <a:rPr lang="en-US" sz="1600"/>
              <a:t>69% upside assuming 2% growth rate</a:t>
            </a:r>
          </a:p>
          <a:p>
            <a:pPr marL="342900" indent="-342900">
              <a:buFont typeface="Arial" panose="020B0604020202020204" pitchFamily="34" charset="0"/>
              <a:buChar char="•"/>
            </a:pPr>
            <a:r>
              <a:rPr lang="en-US" sz="1600"/>
              <a:t>80% of analysts rate it a buy </a:t>
            </a:r>
          </a:p>
          <a:p>
            <a:pPr marL="342900" indent="-342900">
              <a:buFont typeface="Arial" panose="020B0604020202020204" pitchFamily="34" charset="0"/>
              <a:buChar char="•"/>
            </a:pPr>
            <a:r>
              <a:rPr lang="en-US" sz="1600"/>
              <a:t>19 Billion in stock buybacks</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95A96ED9-7ECA-434D-874C-C1987F6FA1B6}"/>
              </a:ext>
            </a:extLst>
          </p:cNvPr>
          <p:cNvSpPr txBox="1"/>
          <p:nvPr/>
        </p:nvSpPr>
        <p:spPr>
          <a:xfrm>
            <a:off x="626195" y="4020456"/>
            <a:ext cx="3610824" cy="1323439"/>
          </a:xfrm>
          <a:prstGeom prst="rect">
            <a:avLst/>
          </a:prstGeom>
          <a:noFill/>
        </p:spPr>
        <p:txBody>
          <a:bodyPr wrap="square">
            <a:spAutoFit/>
          </a:bodyPr>
          <a:lstStyle/>
          <a:p>
            <a:pPr marL="342900" indent="-342900">
              <a:buFont typeface="Arial" panose="020B0604020202020204" pitchFamily="34" charset="0"/>
              <a:buChar char="•"/>
            </a:pPr>
            <a:r>
              <a:rPr lang="en-US" sz="2000"/>
              <a:t>Acquisition price: $161.76</a:t>
            </a:r>
          </a:p>
          <a:p>
            <a:pPr marL="342900" indent="-342900">
              <a:buFont typeface="Arial" panose="020B0604020202020204" pitchFamily="34" charset="0"/>
              <a:buChar char="•"/>
            </a:pPr>
            <a:r>
              <a:rPr lang="en-US" sz="2000"/>
              <a:t>Date purchased: 2/12/24</a:t>
            </a:r>
          </a:p>
          <a:p>
            <a:pPr marL="342900" indent="-342900">
              <a:buFont typeface="Arial" panose="020B0604020202020204" pitchFamily="34" charset="0"/>
              <a:buChar char="•"/>
            </a:pPr>
            <a:r>
              <a:rPr lang="en-US" sz="2000"/>
              <a:t>Number of shares: 60.24</a:t>
            </a:r>
          </a:p>
          <a:p>
            <a:pPr marL="342900" indent="-342900">
              <a:buFont typeface="Arial" panose="020B0604020202020204" pitchFamily="34" charset="0"/>
              <a:buChar char="•"/>
            </a:pPr>
            <a:r>
              <a:rPr lang="en-US" sz="2000"/>
              <a:t>Cost basis: $9744.42</a:t>
            </a:r>
          </a:p>
        </p:txBody>
      </p:sp>
      <p:pic>
        <p:nvPicPr>
          <p:cNvPr id="6" name="Picture 5" descr="A graph showing the price of a stock market&#10;&#10;Description automatically generated">
            <a:extLst>
              <a:ext uri="{FF2B5EF4-FFF2-40B4-BE49-F238E27FC236}">
                <a16:creationId xmlns:a16="http://schemas.microsoft.com/office/drawing/2014/main" id="{95BC9544-967A-B84D-B5C2-DB75F7BD8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95" y="1219816"/>
            <a:ext cx="5932260" cy="246931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309422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F091865-4809-98C9-81A7-27227D4965CB}"/>
              </a:ext>
            </a:extLst>
          </p:cNvPr>
          <p:cNvSpPr>
            <a:spLocks noGrp="1"/>
          </p:cNvSpPr>
          <p:nvPr>
            <p:ph type="subTitle" idx="1"/>
          </p:nvPr>
        </p:nvSpPr>
        <p:spPr>
          <a:xfrm>
            <a:off x="376749" y="3771780"/>
            <a:ext cx="3621974" cy="2426526"/>
          </a:xfrm>
        </p:spPr>
        <p:txBody>
          <a:bodyPr/>
          <a:lstStyle/>
          <a:p>
            <a:pPr marL="342900" indent="-342900">
              <a:buFont typeface="Arial" panose="020B0604020202020204" pitchFamily="34" charset="0"/>
              <a:buChar char="•"/>
            </a:pPr>
            <a:r>
              <a:rPr lang="en-US" sz="2000" kern="1200">
                <a:solidFill>
                  <a:schemeClr val="tx1"/>
                </a:solidFill>
                <a:latin typeface="+mn-lt"/>
              </a:rPr>
              <a:t>Acquisition price: $108.25</a:t>
            </a:r>
          </a:p>
          <a:p>
            <a:pPr marL="342900" indent="-342900">
              <a:buFont typeface="Arial" panose="020B0604020202020204" pitchFamily="34" charset="0"/>
              <a:buChar char="•"/>
            </a:pPr>
            <a:r>
              <a:rPr lang="en-US" sz="2000" kern="1200">
                <a:solidFill>
                  <a:schemeClr val="tx1"/>
                </a:solidFill>
                <a:latin typeface="+mn-lt"/>
              </a:rPr>
              <a:t>Date purchased: 2/21/24</a:t>
            </a:r>
          </a:p>
          <a:p>
            <a:pPr marL="342900" indent="-342900">
              <a:buFont typeface="Arial" panose="020B0604020202020204" pitchFamily="34" charset="0"/>
              <a:buChar char="•"/>
            </a:pPr>
            <a:r>
              <a:rPr lang="en-US" sz="2000" kern="1200">
                <a:solidFill>
                  <a:schemeClr val="tx1"/>
                </a:solidFill>
                <a:latin typeface="+mn-lt"/>
              </a:rPr>
              <a:t>Number of shares: 100</a:t>
            </a:r>
          </a:p>
          <a:p>
            <a:pPr marL="342900" indent="-342900">
              <a:buFont typeface="Arial" panose="020B0604020202020204" pitchFamily="34" charset="0"/>
              <a:buChar char="•"/>
            </a:pPr>
            <a:r>
              <a:rPr lang="en-US" sz="2000" kern="1200">
                <a:solidFill>
                  <a:schemeClr val="tx1"/>
                </a:solidFill>
                <a:latin typeface="+mn-lt"/>
              </a:rPr>
              <a:t>Cost basis: $10,824.50</a:t>
            </a:r>
          </a:p>
        </p:txBody>
      </p:sp>
      <p:sp>
        <p:nvSpPr>
          <p:cNvPr id="3" name="Title 2">
            <a:extLst>
              <a:ext uri="{FF2B5EF4-FFF2-40B4-BE49-F238E27FC236}">
                <a16:creationId xmlns:a16="http://schemas.microsoft.com/office/drawing/2014/main" id="{F77F575B-CF75-F151-7885-941E315A2FE2}"/>
              </a:ext>
            </a:extLst>
          </p:cNvPr>
          <p:cNvSpPr>
            <a:spLocks noGrp="1"/>
          </p:cNvSpPr>
          <p:nvPr>
            <p:ph type="ctrTitle"/>
          </p:nvPr>
        </p:nvSpPr>
        <p:spPr>
          <a:xfrm>
            <a:off x="376749" y="344385"/>
            <a:ext cx="8475785" cy="748145"/>
          </a:xfrm>
        </p:spPr>
        <p:txBody>
          <a:bodyPr>
            <a:noAutofit/>
          </a:bodyPr>
          <a:lstStyle/>
          <a:p>
            <a:r>
              <a:rPr lang="en-US" sz="5400" b="1">
                <a:latin typeface="+mj-lt"/>
              </a:rPr>
              <a:t>Walt Disney co. (DIS)</a:t>
            </a:r>
          </a:p>
        </p:txBody>
      </p:sp>
      <p:pic>
        <p:nvPicPr>
          <p:cNvPr id="7" name="Picture 6" descr="A graph of a business&#10;&#10;Description automatically generated with medium confidence">
            <a:extLst>
              <a:ext uri="{FF2B5EF4-FFF2-40B4-BE49-F238E27FC236}">
                <a16:creationId xmlns:a16="http://schemas.microsoft.com/office/drawing/2014/main" id="{4FBCC425-C2CB-CA4E-92F1-AD06378B8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49" y="1092530"/>
            <a:ext cx="6286810" cy="2576946"/>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D14857F-A171-9240-874E-47E8C73B15D8}"/>
              </a:ext>
            </a:extLst>
          </p:cNvPr>
          <p:cNvSpPr txBox="1"/>
          <p:nvPr/>
        </p:nvSpPr>
        <p:spPr>
          <a:xfrm>
            <a:off x="6950614" y="1092530"/>
            <a:ext cx="5042094" cy="5539978"/>
          </a:xfrm>
          <a:prstGeom prst="rect">
            <a:avLst/>
          </a:prstGeom>
          <a:noFill/>
        </p:spPr>
        <p:txBody>
          <a:bodyPr wrap="square">
            <a:spAutoFit/>
          </a:bodyPr>
          <a:lstStyle/>
          <a:p>
            <a:pPr marL="342900" indent="-342900">
              <a:buFont typeface="Arial" panose="020B0604020202020204" pitchFamily="34" charset="0"/>
              <a:buChar char="•"/>
            </a:pPr>
            <a:r>
              <a:rPr lang="en-US" sz="1600"/>
              <a:t>Consumer Discretionary</a:t>
            </a:r>
          </a:p>
          <a:p>
            <a:endParaRPr lang="en-US" sz="1600"/>
          </a:p>
          <a:p>
            <a:pPr marL="342900" indent="-342900">
              <a:buFont typeface="Arial" panose="020B0604020202020204" pitchFamily="34" charset="0"/>
              <a:buChar char="•"/>
            </a:pPr>
            <a:r>
              <a:rPr lang="en-US" sz="1600"/>
              <a:t>The Walt Disney Company, is a leading diversified international family entertainment and media enterprise that includes three core business segments: Disney Entertainment, ESPN, and Disney Experiences.</a:t>
            </a:r>
          </a:p>
          <a:p>
            <a:endParaRPr lang="en-US" sz="1600"/>
          </a:p>
          <a:p>
            <a:pPr marL="342900" indent="-342900">
              <a:buFont typeface="Arial" panose="020B0604020202020204" pitchFamily="34" charset="0"/>
              <a:buChar char="•"/>
            </a:pPr>
            <a:r>
              <a:rPr lang="en-US" sz="1600"/>
              <a:t>Most of its revenue comes from its streaming platforms which generates income from subscription fees and advertising.</a:t>
            </a:r>
          </a:p>
          <a:p>
            <a:endParaRPr lang="en-US" sz="1600"/>
          </a:p>
          <a:p>
            <a:pPr marL="342900" indent="-342900">
              <a:buFont typeface="Arial" panose="020B0604020202020204" pitchFamily="34" charset="0"/>
              <a:buChar char="•"/>
            </a:pPr>
            <a:r>
              <a:rPr lang="en-US" sz="1600"/>
              <a:t>We purchased them at this stage with the announcement of their merge with ESPN+ as part of their streaming.</a:t>
            </a:r>
          </a:p>
          <a:p>
            <a:endParaRPr lang="en-US" sz="1600"/>
          </a:p>
          <a:p>
            <a:pPr marL="342900" indent="-342900">
              <a:buFont typeface="Arial" panose="020B0604020202020204" pitchFamily="34" charset="0"/>
              <a:buChar char="•"/>
            </a:pPr>
            <a:r>
              <a:rPr lang="en-US" sz="1600"/>
              <a:t>Acquisition of Epic Games</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52454243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240CF0-B575-174B-9675-B903BCBFFAB8}"/>
              </a:ext>
            </a:extLst>
          </p:cNvPr>
          <p:cNvSpPr>
            <a:spLocks noGrp="1"/>
          </p:cNvSpPr>
          <p:nvPr>
            <p:ph type="subTitle" idx="1"/>
          </p:nvPr>
        </p:nvSpPr>
        <p:spPr>
          <a:xfrm>
            <a:off x="6648362" y="987427"/>
            <a:ext cx="5288560" cy="4500747"/>
          </a:xfrm>
        </p:spPr>
        <p:txBody>
          <a:bodyPr>
            <a:noAutofit/>
          </a:bodyPr>
          <a:lstStyle/>
          <a:p>
            <a:pPr marL="342900" indent="-342900">
              <a:buFont typeface="Arial" panose="020B0604020202020204" pitchFamily="34" charset="0"/>
              <a:buChar char="•"/>
            </a:pPr>
            <a:r>
              <a:rPr lang="en-US" sz="1600">
                <a:latin typeface="+mn-lt"/>
              </a:rPr>
              <a:t>Utilities</a:t>
            </a:r>
          </a:p>
          <a:p>
            <a:endParaRPr lang="en-US" sz="1600">
              <a:latin typeface="+mn-lt"/>
            </a:endParaRPr>
          </a:p>
          <a:p>
            <a:pPr marL="342900" indent="-342900">
              <a:buFont typeface="Arial" panose="020B0604020202020204" pitchFamily="34" charset="0"/>
              <a:buChar char="•"/>
            </a:pPr>
            <a:r>
              <a:rPr lang="en-US" sz="1600">
                <a:latin typeface="+mn-lt"/>
              </a:rPr>
              <a:t>NextEra Energy is a holding company that owns Florida Power &amp; Light Company, the largest electric utility in America. They are a leader in battery storage technology. They are the world’s largest generator of renewable energy from wind and solar. </a:t>
            </a:r>
          </a:p>
          <a:p>
            <a:endParaRPr lang="en-US" sz="1600">
              <a:latin typeface="+mn-lt"/>
            </a:endParaRPr>
          </a:p>
          <a:p>
            <a:pPr marL="342900" indent="-342900">
              <a:buFont typeface="Arial" panose="020B0604020202020204" pitchFamily="34" charset="0"/>
              <a:buChar char="•"/>
            </a:pPr>
            <a:r>
              <a:rPr lang="en-US" sz="1600">
                <a:latin typeface="+mn-lt"/>
              </a:rPr>
              <a:t>Most of its revenue . from FP&amp;LC electric sales</a:t>
            </a:r>
          </a:p>
          <a:p>
            <a:endParaRPr lang="en-US" sz="1600">
              <a:latin typeface="+mn-lt"/>
            </a:endParaRPr>
          </a:p>
          <a:p>
            <a:pPr marL="342900" indent="-342900">
              <a:buFont typeface="Arial" panose="020B0604020202020204" pitchFamily="34" charset="0"/>
              <a:buChar char="•"/>
            </a:pPr>
            <a:r>
              <a:rPr lang="en-US" sz="1600">
                <a:latin typeface="+mn-lt"/>
              </a:rPr>
              <a:t>Projected growth of the renewable energy sector by 2030</a:t>
            </a:r>
          </a:p>
          <a:p>
            <a:endParaRPr lang="en-US" sz="1600">
              <a:latin typeface="+mn-lt"/>
            </a:endParaRPr>
          </a:p>
          <a:p>
            <a:pPr marL="342900" indent="-342900">
              <a:buFont typeface="Arial" panose="020B0604020202020204" pitchFamily="34" charset="0"/>
              <a:buChar char="•"/>
            </a:pPr>
            <a:r>
              <a:rPr lang="en-US" sz="1600">
                <a:latin typeface="+mn-lt"/>
              </a:rPr>
              <a:t>High revenue and EPS growth over the last 3 years.</a:t>
            </a:r>
          </a:p>
          <a:p>
            <a:endParaRPr lang="en-US" sz="1600">
              <a:latin typeface="+mn-lt"/>
            </a:endParaRPr>
          </a:p>
          <a:p>
            <a:pPr marL="342900" indent="-342900">
              <a:buFont typeface="Arial" panose="020B0604020202020204" pitchFamily="34" charset="0"/>
              <a:buChar char="•"/>
            </a:pPr>
            <a:r>
              <a:rPr lang="en-US" sz="1600">
                <a:latin typeface="+mn-lt"/>
              </a:rPr>
              <a:t>Undervalued by $13</a:t>
            </a:r>
          </a:p>
          <a:p>
            <a:endParaRPr lang="en-US" sz="1600">
              <a:latin typeface="+mn-lt"/>
            </a:endParaRPr>
          </a:p>
          <a:p>
            <a:pPr marL="342900" indent="-342900">
              <a:buFont typeface="Arial" panose="020B0604020202020204" pitchFamily="34" charset="0"/>
              <a:buChar char="•"/>
            </a:pPr>
            <a:r>
              <a:rPr lang="en-US" sz="1600">
                <a:latin typeface="+mn-lt"/>
              </a:rPr>
              <a:t>AI demand and chip factories will cause demand for electricity to soar.</a:t>
            </a:r>
          </a:p>
          <a:p>
            <a:pPr marL="342900" indent="-342900">
              <a:buFont typeface="Arial" panose="020B0604020202020204" pitchFamily="34" charset="0"/>
              <a:buChar char="•"/>
            </a:pPr>
            <a:endParaRPr lang="en-US" sz="1600">
              <a:latin typeface="+mn-lt"/>
            </a:endParaRPr>
          </a:p>
          <a:p>
            <a:pPr marL="342900" indent="-342900">
              <a:buFont typeface="Arial" panose="020B0604020202020204" pitchFamily="34" charset="0"/>
              <a:buChar char="•"/>
            </a:pPr>
            <a:endParaRPr lang="en-US" sz="1600">
              <a:latin typeface="+mn-lt"/>
            </a:endParaRPr>
          </a:p>
        </p:txBody>
      </p:sp>
      <p:sp>
        <p:nvSpPr>
          <p:cNvPr id="3" name="Title 2">
            <a:extLst>
              <a:ext uri="{FF2B5EF4-FFF2-40B4-BE49-F238E27FC236}">
                <a16:creationId xmlns:a16="http://schemas.microsoft.com/office/drawing/2014/main" id="{2DF6B151-0DEC-2C4E-A375-C6FB2BA7CBAD}"/>
              </a:ext>
            </a:extLst>
          </p:cNvPr>
          <p:cNvSpPr>
            <a:spLocks noGrp="1"/>
          </p:cNvSpPr>
          <p:nvPr>
            <p:ph type="ctrTitle"/>
          </p:nvPr>
        </p:nvSpPr>
        <p:spPr>
          <a:xfrm>
            <a:off x="255078" y="200881"/>
            <a:ext cx="9456412" cy="891650"/>
          </a:xfrm>
        </p:spPr>
        <p:txBody>
          <a:bodyPr>
            <a:normAutofit/>
          </a:bodyPr>
          <a:lstStyle/>
          <a:p>
            <a:r>
              <a:rPr lang="en-US" sz="5400" b="1" err="1">
                <a:latin typeface="+mj-lt"/>
              </a:rPr>
              <a:t>Nextera</a:t>
            </a:r>
            <a:r>
              <a:rPr lang="en-US" sz="5400" b="1">
                <a:latin typeface="+mj-lt"/>
              </a:rPr>
              <a:t> energy inc.</a:t>
            </a:r>
          </a:p>
        </p:txBody>
      </p:sp>
      <p:sp>
        <p:nvSpPr>
          <p:cNvPr id="5" name="TextBox 4">
            <a:extLst>
              <a:ext uri="{FF2B5EF4-FFF2-40B4-BE49-F238E27FC236}">
                <a16:creationId xmlns:a16="http://schemas.microsoft.com/office/drawing/2014/main" id="{6E178DBD-6EAE-D04E-A0C7-B8864F172601}"/>
              </a:ext>
            </a:extLst>
          </p:cNvPr>
          <p:cNvSpPr txBox="1"/>
          <p:nvPr/>
        </p:nvSpPr>
        <p:spPr>
          <a:xfrm>
            <a:off x="255078" y="3864718"/>
            <a:ext cx="4595750" cy="1323439"/>
          </a:xfrm>
          <a:prstGeom prst="rect">
            <a:avLst/>
          </a:prstGeom>
          <a:noFill/>
        </p:spPr>
        <p:txBody>
          <a:bodyPr wrap="square">
            <a:spAutoFit/>
          </a:bodyPr>
          <a:lstStyle/>
          <a:p>
            <a:pPr marL="342900" indent="-342900">
              <a:buFont typeface="Arial" panose="020B0604020202020204" pitchFamily="34" charset="0"/>
              <a:buChar char="•"/>
            </a:pPr>
            <a:r>
              <a:rPr lang="en-US" sz="2000"/>
              <a:t>Acquisition price: $60.93</a:t>
            </a:r>
          </a:p>
          <a:p>
            <a:pPr marL="342900" indent="-342900">
              <a:buFont typeface="Arial" panose="020B0604020202020204" pitchFamily="34" charset="0"/>
              <a:buChar char="•"/>
            </a:pPr>
            <a:r>
              <a:rPr lang="en-US" sz="2000"/>
              <a:t>Date purchased: 3/21/24</a:t>
            </a:r>
          </a:p>
          <a:p>
            <a:pPr marL="342900" indent="-342900">
              <a:buFont typeface="Arial" panose="020B0604020202020204" pitchFamily="34" charset="0"/>
              <a:buChar char="•"/>
            </a:pPr>
            <a:r>
              <a:rPr lang="en-US" sz="2000"/>
              <a:t>Number of shares: 160</a:t>
            </a:r>
          </a:p>
          <a:p>
            <a:pPr marL="342900" indent="-342900">
              <a:buFont typeface="Arial" panose="020B0604020202020204" pitchFamily="34" charset="0"/>
              <a:buChar char="•"/>
            </a:pPr>
            <a:r>
              <a:rPr lang="en-US" sz="2000"/>
              <a:t>Cost basis: $9078.00</a:t>
            </a:r>
          </a:p>
        </p:txBody>
      </p:sp>
      <p:pic>
        <p:nvPicPr>
          <p:cNvPr id="7" name="Picture 6" descr="A graph showing a line of growth&#10;&#10;Description automatically generated with medium confidence">
            <a:extLst>
              <a:ext uri="{FF2B5EF4-FFF2-40B4-BE49-F238E27FC236}">
                <a16:creationId xmlns:a16="http://schemas.microsoft.com/office/drawing/2014/main" id="{CBB8F29F-80EB-5B4E-9C00-41FB85546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78" y="1190673"/>
            <a:ext cx="6145722" cy="25759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8971210"/>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C85A5-70A8-4FD1-A84E-9CDC9DA1E745}"/>
              </a:ext>
            </a:extLst>
          </p:cNvPr>
          <p:cNvSpPr>
            <a:spLocks noGrp="1"/>
          </p:cNvSpPr>
          <p:nvPr>
            <p:ph type="ctrTitle"/>
          </p:nvPr>
        </p:nvSpPr>
        <p:spPr>
          <a:xfrm>
            <a:off x="1981200" y="2413000"/>
            <a:ext cx="8229600" cy="1016000"/>
          </a:xfrm>
        </p:spPr>
        <p:txBody>
          <a:bodyPr>
            <a:normAutofit/>
          </a:bodyPr>
          <a:lstStyle/>
          <a:p>
            <a:pPr algn="ctr"/>
            <a:r>
              <a:rPr lang="en-US" sz="7000" b="1">
                <a:latin typeface="+mj-lt"/>
              </a:rPr>
              <a:t>RISK ANALYSIS</a:t>
            </a:r>
          </a:p>
        </p:txBody>
      </p:sp>
    </p:spTree>
    <p:extLst>
      <p:ext uri="{BB962C8B-B14F-4D97-AF65-F5344CB8AC3E}">
        <p14:creationId xmlns:p14="http://schemas.microsoft.com/office/powerpoint/2010/main" val="157263939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65E65-B716-B841-C332-005DF51024D5}"/>
              </a:ext>
            </a:extLst>
          </p:cNvPr>
          <p:cNvSpPr>
            <a:spLocks noGrp="1"/>
          </p:cNvSpPr>
          <p:nvPr>
            <p:ph type="ctrTitle"/>
          </p:nvPr>
        </p:nvSpPr>
        <p:spPr>
          <a:xfrm>
            <a:off x="33376" y="-193886"/>
            <a:ext cx="9311083" cy="1236913"/>
          </a:xfrm>
        </p:spPr>
        <p:txBody>
          <a:bodyPr lIns="91440" tIns="45720" rIns="91440" bIns="45720" anchor="b">
            <a:normAutofit/>
          </a:bodyPr>
          <a:lstStyle/>
          <a:p>
            <a:r>
              <a:rPr lang="en-US" sz="4800">
                <a:latin typeface="+mj-lt"/>
              </a:rPr>
              <a:t>Portfolio Risk analysis: Beta</a:t>
            </a:r>
          </a:p>
        </p:txBody>
      </p:sp>
      <p:sp>
        <p:nvSpPr>
          <p:cNvPr id="8" name="Oval 7">
            <a:extLst>
              <a:ext uri="{FF2B5EF4-FFF2-40B4-BE49-F238E27FC236}">
                <a16:creationId xmlns:a16="http://schemas.microsoft.com/office/drawing/2014/main" id="{6BF63593-B467-20D4-6786-830BBD2F815A}"/>
              </a:ext>
            </a:extLst>
          </p:cNvPr>
          <p:cNvSpPr/>
          <p:nvPr/>
        </p:nvSpPr>
        <p:spPr>
          <a:xfrm>
            <a:off x="6714791" y="1069985"/>
            <a:ext cx="2598900" cy="1961799"/>
          </a:xfrm>
          <a:prstGeom prst="ellipse">
            <a:avLst/>
          </a:prstGeom>
          <a:solidFill>
            <a:srgbClr val="00B385"/>
          </a:solidFill>
          <a:ln>
            <a:solidFill>
              <a:srgbClr val="004E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Calibri"/>
                <a:ea typeface="Segoe UI"/>
                <a:cs typeface="Segoe UI"/>
              </a:rPr>
              <a:t>S&amp;P 500 </a:t>
            </a:r>
            <a:r>
              <a:rPr lang="en-US" sz="2400">
                <a:latin typeface="Calibri"/>
                <a:ea typeface="Segoe UI"/>
                <a:cs typeface="Segoe UI"/>
              </a:rPr>
              <a:t>​</a:t>
            </a:r>
          </a:p>
          <a:p>
            <a:pPr algn="ctr"/>
            <a:r>
              <a:rPr lang="en-US" sz="2400" b="1">
                <a:solidFill>
                  <a:srgbClr val="FFFFFF"/>
                </a:solidFill>
                <a:latin typeface="Calibri"/>
                <a:ea typeface="Segoe UI"/>
                <a:cs typeface="Segoe UI"/>
              </a:rPr>
              <a:t>β 1.00</a:t>
            </a:r>
            <a:endParaRPr lang="en-US" sz="2400">
              <a:latin typeface="Calibri"/>
            </a:endParaRPr>
          </a:p>
        </p:txBody>
      </p:sp>
      <p:sp>
        <p:nvSpPr>
          <p:cNvPr id="9" name="TextBox 8">
            <a:extLst>
              <a:ext uri="{FF2B5EF4-FFF2-40B4-BE49-F238E27FC236}">
                <a16:creationId xmlns:a16="http://schemas.microsoft.com/office/drawing/2014/main" id="{93C5C0DB-65F3-99C1-13BB-2AB9570BEF44}"/>
              </a:ext>
            </a:extLst>
          </p:cNvPr>
          <p:cNvSpPr txBox="1"/>
          <p:nvPr/>
        </p:nvSpPr>
        <p:spPr>
          <a:xfrm>
            <a:off x="5301251" y="1743050"/>
            <a:ext cx="801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Calibri"/>
                <a:cs typeface="Calibri"/>
              </a:rPr>
              <a:t>VS</a:t>
            </a:r>
            <a:endParaRPr lang="en-US" sz="2400"/>
          </a:p>
        </p:txBody>
      </p:sp>
      <p:sp>
        <p:nvSpPr>
          <p:cNvPr id="11" name="Rectangle: Rounded Corners 10">
            <a:extLst>
              <a:ext uri="{FF2B5EF4-FFF2-40B4-BE49-F238E27FC236}">
                <a16:creationId xmlns:a16="http://schemas.microsoft.com/office/drawing/2014/main" id="{1046DFDA-97F3-FF01-6234-685646E67C13}"/>
              </a:ext>
            </a:extLst>
          </p:cNvPr>
          <p:cNvSpPr/>
          <p:nvPr/>
        </p:nvSpPr>
        <p:spPr>
          <a:xfrm>
            <a:off x="1714382" y="3169958"/>
            <a:ext cx="3350172" cy="1064172"/>
          </a:xfrm>
          <a:prstGeom prst="roundRect">
            <a:avLst/>
          </a:prstGeom>
          <a:solidFill>
            <a:srgbClr val="00B3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u="sng">
                <a:ea typeface="+mn-lt"/>
                <a:cs typeface="+mn-lt"/>
              </a:rPr>
              <a:t>Highest Betas in SAP Fund </a:t>
            </a:r>
          </a:p>
          <a:p>
            <a:pPr algn="ctr"/>
            <a:r>
              <a:rPr lang="en-US" sz="1400">
                <a:ea typeface="+mn-lt"/>
                <a:cs typeface="+mn-lt"/>
              </a:rPr>
              <a:t>• NIVIDA Corporation (NVDA), Toll Brothers (TOL), and The Walt Disney Company (DIS)</a:t>
            </a:r>
            <a:endParaRPr lang="en-US" sz="1400">
              <a:ea typeface="Calibri"/>
              <a:cs typeface="Calibri"/>
            </a:endParaRPr>
          </a:p>
        </p:txBody>
      </p:sp>
      <p:sp>
        <p:nvSpPr>
          <p:cNvPr id="12" name="Rectangle: Rounded Corners 11">
            <a:extLst>
              <a:ext uri="{FF2B5EF4-FFF2-40B4-BE49-F238E27FC236}">
                <a16:creationId xmlns:a16="http://schemas.microsoft.com/office/drawing/2014/main" id="{CC1002A6-AAEC-6CE4-DC9A-B41C76E6257D}"/>
              </a:ext>
            </a:extLst>
          </p:cNvPr>
          <p:cNvSpPr/>
          <p:nvPr/>
        </p:nvSpPr>
        <p:spPr>
          <a:xfrm>
            <a:off x="1517423" y="4378872"/>
            <a:ext cx="8368861" cy="1405758"/>
          </a:xfrm>
          <a:prstGeom prst="roundRect">
            <a:avLst/>
          </a:prstGeom>
          <a:solidFill>
            <a:srgbClr val="004E3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u="sng">
                <a:solidFill>
                  <a:schemeClr val="bg1"/>
                </a:solidFill>
                <a:ea typeface="+mn-lt"/>
                <a:cs typeface="+mn-lt"/>
              </a:rPr>
              <a:t>Risk = Reward</a:t>
            </a:r>
          </a:p>
          <a:p>
            <a:pPr algn="ctr"/>
            <a:r>
              <a:rPr lang="en-US">
                <a:solidFill>
                  <a:schemeClr val="bg1"/>
                </a:solidFill>
                <a:ea typeface="+mn-lt"/>
                <a:cs typeface="+mn-lt"/>
              </a:rPr>
              <a:t> • As a group, we recognize the correlation between increased risk and potential for greater rewards. Therefore, we opted for stocks with betas near the industry average, aiming for performance that either matched or exceeded industry standards</a:t>
            </a:r>
            <a:endParaRPr lang="en-US">
              <a:solidFill>
                <a:schemeClr val="bg1"/>
              </a:solidFill>
              <a:ea typeface="Calibri"/>
              <a:cs typeface="Calibri"/>
            </a:endParaRPr>
          </a:p>
        </p:txBody>
      </p:sp>
      <p:sp>
        <p:nvSpPr>
          <p:cNvPr id="16" name="Rectangle: Rounded Corners 15">
            <a:extLst>
              <a:ext uri="{FF2B5EF4-FFF2-40B4-BE49-F238E27FC236}">
                <a16:creationId xmlns:a16="http://schemas.microsoft.com/office/drawing/2014/main" id="{035E7D4A-4D1D-BB36-B431-0E6FBB13D631}"/>
              </a:ext>
            </a:extLst>
          </p:cNvPr>
          <p:cNvSpPr/>
          <p:nvPr/>
        </p:nvSpPr>
        <p:spPr>
          <a:xfrm>
            <a:off x="6345723" y="3176526"/>
            <a:ext cx="3350172" cy="1085601"/>
          </a:xfrm>
          <a:prstGeom prst="roundRect">
            <a:avLst/>
          </a:prstGeom>
          <a:solidFill>
            <a:srgbClr val="00B38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u="sng">
                <a:ea typeface="+mn-lt"/>
                <a:cs typeface="+mn-lt"/>
              </a:rPr>
              <a:t>Lowest Betas in SAP Fund </a:t>
            </a:r>
          </a:p>
          <a:p>
            <a:pPr algn="ctr"/>
            <a:r>
              <a:rPr lang="en-US" sz="1400">
                <a:ea typeface="+mn-lt"/>
                <a:cs typeface="+mn-lt"/>
              </a:rPr>
              <a:t>• Spok Holdings (SPOK), Vertex Pharmaceuticals (VRTX), and T-Mobile US, Inc (TMUS)</a:t>
            </a:r>
            <a:endParaRPr lang="en-US" sz="1400">
              <a:ea typeface="Calibri"/>
              <a:cs typeface="Calibri"/>
            </a:endParaRPr>
          </a:p>
        </p:txBody>
      </p:sp>
      <p:sp>
        <p:nvSpPr>
          <p:cNvPr id="17" name="Oval 16">
            <a:extLst>
              <a:ext uri="{FF2B5EF4-FFF2-40B4-BE49-F238E27FC236}">
                <a16:creationId xmlns:a16="http://schemas.microsoft.com/office/drawing/2014/main" id="{8BC0BF25-6A1A-4AD7-B7D3-B6A9D04C3045}"/>
              </a:ext>
            </a:extLst>
          </p:cNvPr>
          <p:cNvSpPr/>
          <p:nvPr/>
        </p:nvSpPr>
        <p:spPr>
          <a:xfrm>
            <a:off x="2090018" y="994651"/>
            <a:ext cx="2598900" cy="2037134"/>
          </a:xfrm>
          <a:prstGeom prst="ellipse">
            <a:avLst/>
          </a:prstGeom>
          <a:solidFill>
            <a:srgbClr val="00B385"/>
          </a:solidFill>
          <a:ln>
            <a:solidFill>
              <a:srgbClr val="004E3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Calibri"/>
                <a:ea typeface="Segoe UI"/>
                <a:cs typeface="Segoe UI"/>
              </a:rPr>
              <a:t>SAP FUND </a:t>
            </a:r>
            <a:r>
              <a:rPr lang="en-US" sz="2400">
                <a:latin typeface="Calibri"/>
                <a:ea typeface="Segoe UI"/>
                <a:cs typeface="Segoe UI"/>
              </a:rPr>
              <a:t>​</a:t>
            </a:r>
          </a:p>
          <a:p>
            <a:pPr algn="ctr"/>
            <a:r>
              <a:rPr lang="en-US" sz="2400" b="1">
                <a:solidFill>
                  <a:srgbClr val="FFFFFF"/>
                </a:solidFill>
                <a:latin typeface="Calibri"/>
                <a:ea typeface="Segoe UI"/>
                <a:cs typeface="Segoe UI"/>
              </a:rPr>
              <a:t>β 1.09</a:t>
            </a:r>
            <a:endParaRPr lang="en-US" sz="2400">
              <a:latin typeface="Calibri"/>
            </a:endParaRPr>
          </a:p>
        </p:txBody>
      </p:sp>
    </p:spTree>
    <p:extLst>
      <p:ext uri="{BB962C8B-B14F-4D97-AF65-F5344CB8AC3E}">
        <p14:creationId xmlns:p14="http://schemas.microsoft.com/office/powerpoint/2010/main" val="1390560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80E59-3FAB-2132-20BA-BBF0F51AEA49}"/>
              </a:ext>
            </a:extLst>
          </p:cNvPr>
          <p:cNvSpPr>
            <a:spLocks noGrp="1"/>
          </p:cNvSpPr>
          <p:nvPr>
            <p:ph type="ctrTitle"/>
          </p:nvPr>
        </p:nvSpPr>
        <p:spPr>
          <a:xfrm>
            <a:off x="349852" y="-258220"/>
            <a:ext cx="10906727" cy="1579563"/>
          </a:xfrm>
        </p:spPr>
        <p:txBody>
          <a:bodyPr lIns="91440" tIns="45720" rIns="91440" bIns="45720" anchor="b"/>
          <a:lstStyle/>
          <a:p>
            <a:r>
              <a:rPr lang="en-US" sz="6000">
                <a:latin typeface="+mj-lt"/>
              </a:rPr>
              <a:t>Portfolio Risk Analysis: Beta</a:t>
            </a:r>
          </a:p>
        </p:txBody>
      </p:sp>
      <p:pic>
        <p:nvPicPr>
          <p:cNvPr id="6" name="Content Placeholder 4" descr="A graph with blue dots and white text&#10;&#10;Description automatically generated">
            <a:extLst>
              <a:ext uri="{FF2B5EF4-FFF2-40B4-BE49-F238E27FC236}">
                <a16:creationId xmlns:a16="http://schemas.microsoft.com/office/drawing/2014/main" id="{CE4A3215-ACF9-732F-D90B-D90629927F91}"/>
              </a:ext>
            </a:extLst>
          </p:cNvPr>
          <p:cNvPicPr>
            <a:picLocks noGrp="1" noChangeAspect="1"/>
          </p:cNvPicPr>
          <p:nvPr>
            <p:ph type="pic" idx="1"/>
          </p:nvPr>
        </p:nvPicPr>
        <p:blipFill>
          <a:blip r:embed="rId2"/>
          <a:stretch/>
        </p:blipFill>
        <p:spPr>
          <a:xfrm>
            <a:off x="1504703" y="1318383"/>
            <a:ext cx="8597023" cy="421030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5614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36634" y="182838"/>
            <a:ext cx="12055366" cy="862265"/>
          </a:xfrm>
        </p:spPr>
        <p:txBody>
          <a:bodyPr lIns="91440" tIns="45720" rIns="91440" bIns="45720" anchor="b">
            <a:noAutofit/>
          </a:bodyPr>
          <a:lstStyle/>
          <a:p>
            <a:r>
              <a:rPr lang="en-US" sz="4800" b="1">
                <a:latin typeface="+mj-lt"/>
              </a:rPr>
              <a:t>Portfolio Risk analysis: Sharpe Ratio</a:t>
            </a:r>
          </a:p>
        </p:txBody>
      </p:sp>
      <p:grpSp>
        <p:nvGrpSpPr>
          <p:cNvPr id="10" name="Group 9">
            <a:extLst>
              <a:ext uri="{FF2B5EF4-FFF2-40B4-BE49-F238E27FC236}">
                <a16:creationId xmlns:a16="http://schemas.microsoft.com/office/drawing/2014/main" id="{DFC1C01E-3B72-2F17-550A-9E8EFB3795F0}"/>
              </a:ext>
            </a:extLst>
          </p:cNvPr>
          <p:cNvGrpSpPr/>
          <p:nvPr/>
        </p:nvGrpSpPr>
        <p:grpSpPr>
          <a:xfrm>
            <a:off x="1903379" y="1139491"/>
            <a:ext cx="8385242" cy="738664"/>
            <a:chOff x="379378" y="1187229"/>
            <a:chExt cx="8385242" cy="738664"/>
          </a:xfrm>
        </p:grpSpPr>
        <p:sp>
          <p:nvSpPr>
            <p:cNvPr id="8" name="Rounded Rectangle 7">
              <a:extLst>
                <a:ext uri="{FF2B5EF4-FFF2-40B4-BE49-F238E27FC236}">
                  <a16:creationId xmlns:a16="http://schemas.microsoft.com/office/drawing/2014/main" id="{93C6117F-484F-3611-6F74-BEED434ABCA3}"/>
                </a:ext>
              </a:extLst>
            </p:cNvPr>
            <p:cNvSpPr/>
            <p:nvPr/>
          </p:nvSpPr>
          <p:spPr>
            <a:xfrm>
              <a:off x="379378" y="1187229"/>
              <a:ext cx="8385242" cy="669854"/>
            </a:xfrm>
            <a:prstGeom prst="roundRect">
              <a:avLst/>
            </a:prstGeom>
            <a:solidFill>
              <a:srgbClr val="004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B91688-4841-0A7B-4F13-280E519082B4}"/>
                </a:ext>
              </a:extLst>
            </p:cNvPr>
            <p:cNvSpPr txBox="1"/>
            <p:nvPr/>
          </p:nvSpPr>
          <p:spPr>
            <a:xfrm>
              <a:off x="379378" y="1187229"/>
              <a:ext cx="8385242" cy="738664"/>
            </a:xfrm>
            <a:prstGeom prst="rect">
              <a:avLst/>
            </a:prstGeom>
            <a:noFill/>
          </p:spPr>
          <p:txBody>
            <a:bodyPr wrap="square">
              <a:spAutoFit/>
            </a:bodyPr>
            <a:lstStyle/>
            <a:p>
              <a:pPr algn="ctr"/>
              <a:r>
                <a:rPr lang="en-US" sz="1400">
                  <a:solidFill>
                    <a:schemeClr val="bg1"/>
                  </a:solidFill>
                </a:rPr>
                <a:t>The Sharpe Ratio measures a portfolio’s return adjusted with risk when associated with the market. We assumed the risk-free rate as a 10-year treasury bond (rate averaged between start and end date of the portfolio).</a:t>
              </a:r>
            </a:p>
          </p:txBody>
        </p:sp>
      </p:grpSp>
      <p:graphicFrame>
        <p:nvGraphicFramePr>
          <p:cNvPr id="7" name="Table 6">
            <a:extLst>
              <a:ext uri="{FF2B5EF4-FFF2-40B4-BE49-F238E27FC236}">
                <a16:creationId xmlns:a16="http://schemas.microsoft.com/office/drawing/2014/main" id="{34B0E1E4-9B0A-E1F2-14F7-886BC83A8346}"/>
              </a:ext>
            </a:extLst>
          </p:cNvPr>
          <p:cNvGraphicFramePr>
            <a:graphicFrameLocks noGrp="1"/>
          </p:cNvGraphicFramePr>
          <p:nvPr>
            <p:extLst>
              <p:ext uri="{D42A27DB-BD31-4B8C-83A1-F6EECF244321}">
                <p14:modId xmlns:p14="http://schemas.microsoft.com/office/powerpoint/2010/main" val="1140048712"/>
              </p:ext>
            </p:extLst>
          </p:nvPr>
        </p:nvGraphicFramePr>
        <p:xfrm>
          <a:off x="2836124" y="2045860"/>
          <a:ext cx="6364321" cy="355159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977487">
                  <a:extLst>
                    <a:ext uri="{9D8B030D-6E8A-4147-A177-3AD203B41FA5}">
                      <a16:colId xmlns:a16="http://schemas.microsoft.com/office/drawing/2014/main" val="1402435342"/>
                    </a:ext>
                  </a:extLst>
                </a:gridCol>
                <a:gridCol w="2481894">
                  <a:extLst>
                    <a:ext uri="{9D8B030D-6E8A-4147-A177-3AD203B41FA5}">
                      <a16:colId xmlns:a16="http://schemas.microsoft.com/office/drawing/2014/main" val="2693321080"/>
                    </a:ext>
                  </a:extLst>
                </a:gridCol>
                <a:gridCol w="904940">
                  <a:extLst>
                    <a:ext uri="{9D8B030D-6E8A-4147-A177-3AD203B41FA5}">
                      <a16:colId xmlns:a16="http://schemas.microsoft.com/office/drawing/2014/main" val="1542069988"/>
                    </a:ext>
                  </a:extLst>
                </a:gridCol>
              </a:tblGrid>
              <a:tr h="700849">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4E30"/>
                    </a:solidFill>
                  </a:tcPr>
                </a:tc>
                <a:tc>
                  <a:txBody>
                    <a:bodyPr/>
                    <a:lstStyle/>
                    <a:p>
                      <a:pPr algn="l" fontAlgn="b"/>
                      <a:r>
                        <a:rPr lang="en-US" sz="2000" b="1" u="none" strike="noStrike">
                          <a:solidFill>
                            <a:schemeClr val="bg1"/>
                          </a:solidFill>
                          <a:effectLst/>
                        </a:rPr>
                        <a:t>SAP Fund</a:t>
                      </a:r>
                      <a:endParaRPr lang="en-US" sz="2000" b="1"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4E30"/>
                    </a:solidFill>
                  </a:tcPr>
                </a:tc>
                <a:tc>
                  <a:txBody>
                    <a:bodyPr/>
                    <a:lstStyle/>
                    <a:p>
                      <a:pPr algn="l" fontAlgn="b"/>
                      <a:r>
                        <a:rPr lang="en-US" sz="2000" b="1" u="none" strike="noStrike">
                          <a:solidFill>
                            <a:schemeClr val="bg1"/>
                          </a:solidFill>
                          <a:effectLst/>
                        </a:rPr>
                        <a:t>S&amp;P</a:t>
                      </a:r>
                      <a:endParaRPr lang="en-US" sz="2000" b="1" i="0" u="none" strike="noStrike">
                        <a:solidFill>
                          <a:schemeClr val="bg1"/>
                        </a:solidFill>
                        <a:effectLst/>
                        <a:latin typeface="Calibri" panose="020F0502020204030204" pitchFamily="34" charset="0"/>
                      </a:endParaRPr>
                    </a:p>
                  </a:txBody>
                  <a:tcPr marL="0" marR="0"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4E30"/>
                    </a:solidFill>
                  </a:tcPr>
                </a:tc>
                <a:extLst>
                  <a:ext uri="{0D108BD9-81ED-4DB2-BD59-A6C34878D82A}">
                    <a16:rowId xmlns:a16="http://schemas.microsoft.com/office/drawing/2014/main" val="1609651607"/>
                  </a:ext>
                </a:extLst>
              </a:tr>
              <a:tr h="700849">
                <a:tc>
                  <a:txBody>
                    <a:bodyPr/>
                    <a:lstStyle/>
                    <a:p>
                      <a:pPr algn="l" fontAlgn="b"/>
                      <a:r>
                        <a:rPr lang="en-US" sz="1600" b="0" u="none" strike="noStrike">
                          <a:effectLst/>
                        </a:rPr>
                        <a:t>Risk Free Rate</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4.67%</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4.67%</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FFF6"/>
                    </a:solidFill>
                  </a:tcPr>
                </a:tc>
                <a:extLst>
                  <a:ext uri="{0D108BD9-81ED-4DB2-BD59-A6C34878D82A}">
                    <a16:rowId xmlns:a16="http://schemas.microsoft.com/office/drawing/2014/main" val="1327012637"/>
                  </a:ext>
                </a:extLst>
              </a:tr>
              <a:tr h="700849">
                <a:tc>
                  <a:txBody>
                    <a:bodyPr/>
                    <a:lstStyle/>
                    <a:p>
                      <a:pPr algn="l" fontAlgn="b"/>
                      <a:r>
                        <a:rPr lang="en-US" sz="1600" b="0" u="none" strike="noStrike">
                          <a:effectLst/>
                        </a:rPr>
                        <a:t>% Growth</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17.71%</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9.91%</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FFF6"/>
                    </a:solidFill>
                  </a:tcPr>
                </a:tc>
                <a:extLst>
                  <a:ext uri="{0D108BD9-81ED-4DB2-BD59-A6C34878D82A}">
                    <a16:rowId xmlns:a16="http://schemas.microsoft.com/office/drawing/2014/main" val="2446241448"/>
                  </a:ext>
                </a:extLst>
              </a:tr>
              <a:tr h="704393">
                <a:tc>
                  <a:txBody>
                    <a:bodyPr/>
                    <a:lstStyle/>
                    <a:p>
                      <a:pPr algn="l" fontAlgn="b"/>
                      <a:r>
                        <a:rPr lang="en-US" sz="1600" b="0" u="none" strike="noStrike">
                          <a:effectLst/>
                        </a:rPr>
                        <a:t>Standard Deviation of Excess Returns</a:t>
                      </a:r>
                      <a:endParaRPr lang="en-US" sz="16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                                 0.21 </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        0.18 </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FFF6"/>
                    </a:solidFill>
                  </a:tcPr>
                </a:tc>
                <a:extLst>
                  <a:ext uri="{0D108BD9-81ED-4DB2-BD59-A6C34878D82A}">
                    <a16:rowId xmlns:a16="http://schemas.microsoft.com/office/drawing/2014/main" val="2744467222"/>
                  </a:ext>
                </a:extLst>
              </a:tr>
              <a:tr h="744654">
                <a:tc>
                  <a:txBody>
                    <a:bodyPr/>
                    <a:lstStyle/>
                    <a:p>
                      <a:pPr algn="l" fontAlgn="b"/>
                      <a:r>
                        <a:rPr lang="en-US" sz="1600" b="1" u="none" strike="noStrike">
                          <a:effectLst/>
                        </a:rPr>
                        <a:t>Sharpe Ratio</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                               0.607 </a:t>
                      </a:r>
                      <a:endParaRPr lang="en-US" sz="16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FF6"/>
                    </a:solidFill>
                  </a:tcPr>
                </a:tc>
                <a:tc>
                  <a:txBody>
                    <a:bodyPr/>
                    <a:lstStyle/>
                    <a:p>
                      <a:pPr algn="r" fontAlgn="b"/>
                      <a:r>
                        <a:rPr lang="en-US" sz="1600" b="1" u="none" strike="noStrike">
                          <a:effectLst/>
                        </a:rPr>
                        <a:t>      0.298 </a:t>
                      </a:r>
                      <a:endParaRPr lang="en-US" sz="1600" b="1" i="0" u="none" strike="noStrike">
                        <a:solidFill>
                          <a:srgbClr val="000000"/>
                        </a:solidFill>
                        <a:effectLst/>
                        <a:latin typeface="Calibri" panose="020F0502020204030204" pitchFamily="34" charset="0"/>
                      </a:endParaRPr>
                    </a:p>
                  </a:txBody>
                  <a:tcPr marL="0" marR="0"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FF6"/>
                    </a:solidFill>
                  </a:tcPr>
                </a:tc>
                <a:extLst>
                  <a:ext uri="{0D108BD9-81ED-4DB2-BD59-A6C34878D82A}">
                    <a16:rowId xmlns:a16="http://schemas.microsoft.com/office/drawing/2014/main" val="363788916"/>
                  </a:ext>
                </a:extLst>
              </a:tr>
            </a:tbl>
          </a:graphicData>
        </a:graphic>
      </p:graphicFrame>
    </p:spTree>
    <p:extLst>
      <p:ext uri="{BB962C8B-B14F-4D97-AF65-F5344CB8AC3E}">
        <p14:creationId xmlns:p14="http://schemas.microsoft.com/office/powerpoint/2010/main" val="32958999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4"/>
          <p:cNvSpPr txBox="1"/>
          <p:nvPr/>
        </p:nvSpPr>
        <p:spPr>
          <a:xfrm>
            <a:off x="555916" y="354202"/>
            <a:ext cx="6575210" cy="7694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7726" tIns="45720" rIns="27726" bIns="45720" anchor="t">
            <a:spAutoFit/>
          </a:bodyPr>
          <a:lstStyle>
            <a:defPPr marL="0" marR="0" indent="0" algn="l" defTabSz="554584" rtl="0" fontAlgn="auto" latinLnBrk="1"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defRPr>
            </a:defPPr>
            <a:lvl1pPr marL="0" marR="0" indent="0"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1pPr>
            <a:lvl2pPr marL="0" marR="0" indent="277157"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2pPr>
            <a:lvl3pPr marL="0" marR="0" indent="554312"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3pPr>
            <a:lvl4pPr marL="0" marR="0" indent="831468"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4pPr>
            <a:lvl5pPr marL="0" marR="0" indent="1108626"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5pPr>
            <a:lvl6pPr marL="0" marR="0" indent="1385782"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6pPr>
            <a:lvl7pPr marL="0" marR="0" indent="1662938"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7pPr>
            <a:lvl8pPr marL="0" marR="0" indent="1940095"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8pPr>
            <a:lvl9pPr marL="0" marR="0" indent="2217251" algn="l" defTabSz="554312" rtl="0" fontAlgn="auto" latinLnBrk="0" hangingPunct="0">
              <a:lnSpc>
                <a:spcPct val="100000"/>
              </a:lnSpc>
              <a:spcBef>
                <a:spcPts val="0"/>
              </a:spcBef>
              <a:spcAft>
                <a:spcPts val="0"/>
              </a:spcAft>
              <a:buClrTx/>
              <a:buSzTx/>
              <a:buFontTx/>
              <a:buNone/>
              <a:tabLst/>
              <a:defRPr kumimoji="0" sz="1092" b="0" i="0" u="none" strike="noStrike" cap="none" spc="0" normalizeH="0" baseline="0">
                <a:ln>
                  <a:noFill/>
                </a:ln>
                <a:solidFill>
                  <a:srgbClr val="000000"/>
                </a:solidFill>
                <a:effectLst/>
                <a:uFillTx/>
                <a:latin typeface="Calibri"/>
                <a:ea typeface="Calibri"/>
                <a:cs typeface="Calibri"/>
                <a:sym typeface="Calibri"/>
              </a:defRPr>
            </a:lvl9pPr>
          </a:lstStyle>
          <a:p>
            <a:r>
              <a:rPr sz="4400" b="1" dirty="0">
                <a:solidFill>
                  <a:srgbClr val="01B385"/>
                </a:solidFill>
                <a:latin typeface="+mj-lt"/>
              </a:rPr>
              <a:t>INVESTMENT</a:t>
            </a:r>
            <a:r>
              <a:rPr lang="en-US" sz="4400" b="1" dirty="0">
                <a:solidFill>
                  <a:srgbClr val="01B385"/>
                </a:solidFill>
                <a:latin typeface="+mj-lt"/>
              </a:rPr>
              <a:t> </a:t>
            </a:r>
            <a:r>
              <a:rPr sz="4400" b="1" dirty="0">
                <a:solidFill>
                  <a:srgbClr val="01B385"/>
                </a:solidFill>
                <a:latin typeface="+mj-lt"/>
              </a:rPr>
              <a:t>STRATEGIES</a:t>
            </a:r>
            <a:endParaRPr lang="en-US" sz="4400" dirty="0"/>
          </a:p>
        </p:txBody>
      </p:sp>
      <p:sp>
        <p:nvSpPr>
          <p:cNvPr id="3" name="Text Placeholder 2">
            <a:extLst>
              <a:ext uri="{FF2B5EF4-FFF2-40B4-BE49-F238E27FC236}">
                <a16:creationId xmlns:a16="http://schemas.microsoft.com/office/drawing/2014/main" id="{D7B42C98-21E6-D641-DDED-4CE21CDDD5C6}"/>
              </a:ext>
            </a:extLst>
          </p:cNvPr>
          <p:cNvSpPr>
            <a:spLocks noGrp="1"/>
          </p:cNvSpPr>
          <p:nvPr>
            <p:ph type="body" idx="1"/>
          </p:nvPr>
        </p:nvSpPr>
        <p:spPr>
          <a:xfrm>
            <a:off x="580293" y="1073007"/>
            <a:ext cx="11002107" cy="4834498"/>
          </a:xfrm>
        </p:spPr>
        <p:txBody>
          <a:bodyPr>
            <a:normAutofit/>
          </a:bodyPr>
          <a:lstStyle/>
          <a:p>
            <a:pPr marL="0" marR="0">
              <a:lnSpc>
                <a:spcPct val="115000"/>
              </a:lnSpc>
              <a:spcBef>
                <a:spcPts val="0"/>
              </a:spcBef>
              <a:spcAft>
                <a:spcPts val="800"/>
              </a:spcAft>
            </a:pPr>
            <a:r>
              <a:rPr lang="en-US" sz="1600" b="1" kern="100" dirty="0">
                <a:effectLst/>
                <a:latin typeface="+mn-lt"/>
                <a:ea typeface="Aptos" panose="020B0004020202020204" pitchFamily="34" charset="0"/>
                <a:cs typeface="Times New Roman" panose="02020603050405020304" pitchFamily="18" charset="0"/>
              </a:rPr>
              <a:t>Primary Investment Strategy</a:t>
            </a:r>
            <a:endParaRPr lang="en-US" sz="1600" kern="100" dirty="0">
              <a:effectLst/>
              <a:latin typeface="+mn-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1600" b="1" kern="100" dirty="0">
                <a:effectLst/>
                <a:latin typeface="+mn-lt"/>
                <a:ea typeface="Aptos" panose="020B0004020202020204" pitchFamily="34" charset="0"/>
                <a:cs typeface="Times New Roman" panose="02020603050405020304" pitchFamily="18" charset="0"/>
              </a:rPr>
              <a:t>Focus:</a:t>
            </a:r>
            <a:r>
              <a:rPr lang="en-US" sz="1600" kern="100" dirty="0">
                <a:effectLst/>
                <a:latin typeface="+mn-lt"/>
                <a:ea typeface="Aptos" panose="020B0004020202020204" pitchFamily="34" charset="0"/>
                <a:cs typeface="Times New Roman" panose="02020603050405020304" pitchFamily="18" charset="0"/>
              </a:rPr>
              <a:t> Selecting undervalued stocks expected to outperform their industry and the S&amp;P 500 index.</a:t>
            </a:r>
          </a:p>
          <a:p>
            <a:pPr marL="0" marR="0">
              <a:lnSpc>
                <a:spcPct val="115000"/>
              </a:lnSpc>
              <a:spcBef>
                <a:spcPts val="0"/>
              </a:spcBef>
              <a:spcAft>
                <a:spcPts val="800"/>
              </a:spcAft>
            </a:pPr>
            <a:r>
              <a:rPr lang="en-US" sz="1600" b="1" kern="100" dirty="0">
                <a:effectLst/>
                <a:latin typeface="+mn-lt"/>
                <a:ea typeface="Aptos" panose="020B0004020202020204" pitchFamily="34" charset="0"/>
                <a:cs typeface="Times New Roman" panose="02020603050405020304" pitchFamily="18" charset="0"/>
              </a:rPr>
              <a:t>Diversification Strategy</a:t>
            </a:r>
            <a:endParaRPr lang="en-US" sz="1600" kern="100" dirty="0">
              <a:effectLst/>
              <a:latin typeface="+mn-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itchFamily="2" charset="2"/>
              <a:buChar char=""/>
              <a:tabLst>
                <a:tab pos="457200" algn="l"/>
              </a:tabLst>
            </a:pPr>
            <a:r>
              <a:rPr lang="en-US" sz="1600" b="1" kern="100" dirty="0">
                <a:effectLst/>
                <a:latin typeface="+mn-lt"/>
                <a:ea typeface="Aptos" panose="020B0004020202020204" pitchFamily="34" charset="0"/>
                <a:cs typeface="Times New Roman" panose="02020603050405020304" pitchFamily="18" charset="0"/>
              </a:rPr>
              <a:t>Sector Allocation:</a:t>
            </a:r>
            <a:r>
              <a:rPr lang="en-US" sz="1600" kern="100" dirty="0">
                <a:effectLst/>
                <a:latin typeface="+mn-lt"/>
                <a:ea typeface="Aptos" panose="020B0004020202020204" pitchFamily="34" charset="0"/>
                <a:cs typeface="Times New Roman" panose="02020603050405020304" pitchFamily="18" charset="0"/>
              </a:rPr>
              <a:t> Dynamic weighting based on market conditions, aiming for diversification across sectors.</a:t>
            </a:r>
          </a:p>
          <a:p>
            <a:pPr marL="342900" marR="0" lvl="0" indent="-342900">
              <a:lnSpc>
                <a:spcPct val="115000"/>
              </a:lnSpc>
              <a:spcBef>
                <a:spcPts val="0"/>
              </a:spcBef>
              <a:spcAft>
                <a:spcPts val="800"/>
              </a:spcAft>
              <a:buSzPts val="1000"/>
              <a:buFont typeface="Symbol" pitchFamily="2" charset="2"/>
              <a:buChar char=""/>
              <a:tabLst>
                <a:tab pos="457200" algn="l"/>
              </a:tabLst>
            </a:pPr>
            <a:r>
              <a:rPr lang="en-US" sz="1600" b="1" kern="100" dirty="0">
                <a:effectLst/>
                <a:latin typeface="+mn-lt"/>
                <a:ea typeface="Aptos" panose="020B0004020202020204" pitchFamily="34" charset="0"/>
                <a:cs typeface="Times New Roman" panose="02020603050405020304" pitchFamily="18" charset="0"/>
              </a:rPr>
              <a:t>Allocation Limits:</a:t>
            </a:r>
            <a:endParaRPr lang="en-US" sz="160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800"/>
              </a:spcAft>
              <a:buSzPts val="1000"/>
              <a:buFont typeface="Symbol" pitchFamily="2" charset="2"/>
              <a:buChar char=""/>
              <a:tabLst>
                <a:tab pos="914400" algn="l"/>
              </a:tabLst>
            </a:pPr>
            <a:r>
              <a:rPr lang="en-US" sz="1600" kern="100" dirty="0">
                <a:effectLst/>
                <a:latin typeface="+mn-lt"/>
                <a:ea typeface="Aptos" panose="020B0004020202020204" pitchFamily="34" charset="0"/>
                <a:cs typeface="Times New Roman" panose="02020603050405020304" pitchFamily="18" charset="0"/>
              </a:rPr>
              <a:t>No more than 10% in any one stock.</a:t>
            </a:r>
          </a:p>
          <a:p>
            <a:pPr marL="742950" marR="0" lvl="1" indent="-285750">
              <a:lnSpc>
                <a:spcPct val="115000"/>
              </a:lnSpc>
              <a:spcBef>
                <a:spcPts val="0"/>
              </a:spcBef>
              <a:spcAft>
                <a:spcPts val="800"/>
              </a:spcAft>
              <a:buSzPts val="1000"/>
              <a:buFont typeface="Symbol" pitchFamily="2" charset="2"/>
              <a:buChar char=""/>
              <a:tabLst>
                <a:tab pos="914400" algn="l"/>
              </a:tabLst>
            </a:pPr>
            <a:r>
              <a:rPr lang="en-US" sz="1600" kern="100" dirty="0">
                <a:effectLst/>
                <a:latin typeface="+mn-lt"/>
                <a:ea typeface="Aptos" panose="020B0004020202020204" pitchFamily="34" charset="0"/>
                <a:cs typeface="Times New Roman" panose="02020603050405020304" pitchFamily="18" charset="0"/>
              </a:rPr>
              <a:t>No more than 20% in a single sector.</a:t>
            </a:r>
          </a:p>
          <a:p>
            <a:pPr marL="742950" marR="0" lvl="1" indent="-285750">
              <a:lnSpc>
                <a:spcPct val="115000"/>
              </a:lnSpc>
              <a:spcBef>
                <a:spcPts val="0"/>
              </a:spcBef>
              <a:spcAft>
                <a:spcPts val="800"/>
              </a:spcAft>
              <a:buSzPts val="1000"/>
              <a:buFont typeface="Symbol" pitchFamily="2" charset="2"/>
              <a:buChar char=""/>
              <a:tabLst>
                <a:tab pos="914400" algn="l"/>
              </a:tabLst>
            </a:pPr>
            <a:r>
              <a:rPr lang="en-US" sz="1600" kern="100" dirty="0">
                <a:effectLst/>
                <a:latin typeface="+mn-lt"/>
                <a:ea typeface="Aptos" panose="020B0004020202020204" pitchFamily="34" charset="0"/>
                <a:cs typeface="Times New Roman" panose="02020603050405020304" pitchFamily="18" charset="0"/>
              </a:rPr>
              <a:t>No more than 25% in a single index.</a:t>
            </a:r>
          </a:p>
          <a:p>
            <a:pPr marL="0" marR="0">
              <a:lnSpc>
                <a:spcPct val="115000"/>
              </a:lnSpc>
              <a:spcBef>
                <a:spcPts val="0"/>
              </a:spcBef>
              <a:spcAft>
                <a:spcPts val="800"/>
              </a:spcAft>
            </a:pPr>
            <a:r>
              <a:rPr lang="en-US" sz="1600" b="1" kern="100" dirty="0">
                <a:effectLst/>
                <a:latin typeface="+mn-lt"/>
                <a:ea typeface="Aptos" panose="020B0004020202020204" pitchFamily="34" charset="0"/>
                <a:cs typeface="Times New Roman" panose="02020603050405020304" pitchFamily="18" charset="0"/>
              </a:rPr>
              <a:t>Types of Investment Strategies</a:t>
            </a:r>
            <a:endParaRPr lang="en-US" sz="1600" kern="100" dirty="0">
              <a:effectLst/>
              <a:latin typeface="+mn-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tabLst>
                <a:tab pos="457200" algn="l"/>
              </a:tabLst>
            </a:pPr>
            <a:r>
              <a:rPr lang="en-US" sz="1600" b="1" kern="100" dirty="0">
                <a:effectLst/>
                <a:latin typeface="+mn-lt"/>
                <a:ea typeface="Aptos" panose="020B0004020202020204" pitchFamily="34" charset="0"/>
                <a:cs typeface="Times New Roman" panose="02020603050405020304" pitchFamily="18" charset="0"/>
              </a:rPr>
              <a:t>Growth Investment Strategy:</a:t>
            </a:r>
            <a:r>
              <a:rPr lang="en-US" sz="1600" kern="100" dirty="0">
                <a:effectLst/>
                <a:latin typeface="+mn-lt"/>
                <a:ea typeface="Aptos" panose="020B0004020202020204" pitchFamily="34" charset="0"/>
                <a:cs typeface="Times New Roman" panose="02020603050405020304" pitchFamily="18" charset="0"/>
              </a:rPr>
              <a:t> Focus on stocks with potential for high growth.</a:t>
            </a:r>
          </a:p>
          <a:p>
            <a:pPr marL="342900" marR="0" lvl="0" indent="-342900">
              <a:lnSpc>
                <a:spcPct val="115000"/>
              </a:lnSpc>
              <a:spcBef>
                <a:spcPts val="0"/>
              </a:spcBef>
              <a:spcAft>
                <a:spcPts val="800"/>
              </a:spcAft>
              <a:buFont typeface="+mj-lt"/>
              <a:buAutoNum type="arabicPeriod"/>
              <a:tabLst>
                <a:tab pos="457200" algn="l"/>
              </a:tabLst>
            </a:pPr>
            <a:r>
              <a:rPr lang="en-US" sz="1600" b="1" kern="100" dirty="0">
                <a:effectLst/>
                <a:latin typeface="+mn-lt"/>
                <a:ea typeface="Aptos" panose="020B0004020202020204" pitchFamily="34" charset="0"/>
                <a:cs typeface="Times New Roman" panose="02020603050405020304" pitchFamily="18" charset="0"/>
              </a:rPr>
              <a:t>Value Investment Strategy:</a:t>
            </a:r>
            <a:r>
              <a:rPr lang="en-US" sz="1600" kern="100" dirty="0">
                <a:effectLst/>
                <a:latin typeface="+mn-lt"/>
                <a:ea typeface="Aptos" panose="020B0004020202020204" pitchFamily="34" charset="0"/>
                <a:cs typeface="Times New Roman" panose="02020603050405020304" pitchFamily="18" charset="0"/>
              </a:rPr>
              <a:t> Focus on stocks that appear underpriced compared to their intrinsic value.</a:t>
            </a:r>
          </a:p>
          <a:p>
            <a:pPr marL="342900" marR="0" lvl="0" indent="-342900">
              <a:lnSpc>
                <a:spcPct val="115000"/>
              </a:lnSpc>
              <a:spcBef>
                <a:spcPts val="0"/>
              </a:spcBef>
              <a:spcAft>
                <a:spcPts val="800"/>
              </a:spcAft>
              <a:buFont typeface="+mj-lt"/>
              <a:buAutoNum type="arabicPeriod"/>
              <a:tabLst>
                <a:tab pos="457200" algn="l"/>
              </a:tabLst>
            </a:pPr>
            <a:r>
              <a:rPr lang="en-US" sz="1600" b="1" kern="100" dirty="0">
                <a:effectLst/>
                <a:latin typeface="+mn-lt"/>
                <a:ea typeface="Aptos" panose="020B0004020202020204" pitchFamily="34" charset="0"/>
                <a:cs typeface="Times New Roman" panose="02020603050405020304" pitchFamily="18" charset="0"/>
              </a:rPr>
              <a:t>Dividend Strategy:</a:t>
            </a:r>
            <a:r>
              <a:rPr lang="en-US" sz="1600" kern="100" dirty="0">
                <a:effectLst/>
                <a:latin typeface="+mn-lt"/>
                <a:ea typeface="Aptos" panose="020B0004020202020204" pitchFamily="34" charset="0"/>
                <a:cs typeface="Times New Roman" panose="02020603050405020304" pitchFamily="18" charset="0"/>
              </a:rPr>
              <a:t> Focus on stocks offering high dividend yields.</a:t>
            </a:r>
          </a:p>
        </p:txBody>
      </p:sp>
    </p:spTree>
    <p:extLst>
      <p:ext uri="{BB962C8B-B14F-4D97-AF65-F5344CB8AC3E}">
        <p14:creationId xmlns:p14="http://schemas.microsoft.com/office/powerpoint/2010/main" val="404659302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368633" y="456220"/>
            <a:ext cx="6739668" cy="862265"/>
          </a:xfrm>
        </p:spPr>
        <p:txBody>
          <a:bodyPr lIns="91440" tIns="45720" rIns="91440" bIns="45720" anchor="b">
            <a:noAutofit/>
          </a:bodyPr>
          <a:lstStyle/>
          <a:p>
            <a:r>
              <a:rPr lang="en-US" sz="4400" b="1">
                <a:latin typeface="+mj-lt"/>
              </a:rPr>
              <a:t>Correlation Matrix</a:t>
            </a:r>
            <a:br>
              <a:rPr lang="en-US" sz="4400" b="1">
                <a:latin typeface="+mj-lt"/>
              </a:rPr>
            </a:br>
            <a:endParaRPr lang="en-US" sz="4400" b="1">
              <a:latin typeface="+mj-lt"/>
            </a:endParaRPr>
          </a:p>
        </p:txBody>
      </p:sp>
      <p:graphicFrame>
        <p:nvGraphicFramePr>
          <p:cNvPr id="7" name="Table 6">
            <a:extLst>
              <a:ext uri="{FF2B5EF4-FFF2-40B4-BE49-F238E27FC236}">
                <a16:creationId xmlns:a16="http://schemas.microsoft.com/office/drawing/2014/main" id="{6FCB5599-4906-1C01-2966-CC7E4F427F13}"/>
              </a:ext>
            </a:extLst>
          </p:cNvPr>
          <p:cNvGraphicFramePr>
            <a:graphicFrameLocks noGrp="1"/>
          </p:cNvGraphicFramePr>
          <p:nvPr>
            <p:extLst>
              <p:ext uri="{D42A27DB-BD31-4B8C-83A1-F6EECF244321}">
                <p14:modId xmlns:p14="http://schemas.microsoft.com/office/powerpoint/2010/main" val="3056625327"/>
              </p:ext>
            </p:extLst>
          </p:nvPr>
        </p:nvGraphicFramePr>
        <p:xfrm>
          <a:off x="1638788" y="2661111"/>
          <a:ext cx="8662764" cy="3187118"/>
        </p:xfrm>
        <a:graphic>
          <a:graphicData uri="http://schemas.openxmlformats.org/drawingml/2006/table">
            <a:tbl>
              <a:tblPr>
                <a:effectLst>
                  <a:outerShdw blurRad="50800" dist="38100" dir="2700000" algn="tl" rotWithShape="0">
                    <a:prstClr val="black">
                      <a:alpha val="40000"/>
                    </a:prstClr>
                  </a:outerShdw>
                </a:effectLst>
              </a:tblPr>
              <a:tblGrid>
                <a:gridCol w="1875611">
                  <a:extLst>
                    <a:ext uri="{9D8B030D-6E8A-4147-A177-3AD203B41FA5}">
                      <a16:colId xmlns:a16="http://schemas.microsoft.com/office/drawing/2014/main" val="3753983074"/>
                    </a:ext>
                  </a:extLst>
                </a:gridCol>
                <a:gridCol w="502686">
                  <a:extLst>
                    <a:ext uri="{9D8B030D-6E8A-4147-A177-3AD203B41FA5}">
                      <a16:colId xmlns:a16="http://schemas.microsoft.com/office/drawing/2014/main" val="1246887551"/>
                    </a:ext>
                  </a:extLst>
                </a:gridCol>
                <a:gridCol w="298350">
                  <a:extLst>
                    <a:ext uri="{9D8B030D-6E8A-4147-A177-3AD203B41FA5}">
                      <a16:colId xmlns:a16="http://schemas.microsoft.com/office/drawing/2014/main" val="2185871156"/>
                    </a:ext>
                  </a:extLst>
                </a:gridCol>
                <a:gridCol w="307034">
                  <a:extLst>
                    <a:ext uri="{9D8B030D-6E8A-4147-A177-3AD203B41FA5}">
                      <a16:colId xmlns:a16="http://schemas.microsoft.com/office/drawing/2014/main" val="601088172"/>
                    </a:ext>
                  </a:extLst>
                </a:gridCol>
                <a:gridCol w="302692">
                  <a:extLst>
                    <a:ext uri="{9D8B030D-6E8A-4147-A177-3AD203B41FA5}">
                      <a16:colId xmlns:a16="http://schemas.microsoft.com/office/drawing/2014/main" val="4031254069"/>
                    </a:ext>
                  </a:extLst>
                </a:gridCol>
                <a:gridCol w="302692">
                  <a:extLst>
                    <a:ext uri="{9D8B030D-6E8A-4147-A177-3AD203B41FA5}">
                      <a16:colId xmlns:a16="http://schemas.microsoft.com/office/drawing/2014/main" val="3413839948"/>
                    </a:ext>
                  </a:extLst>
                </a:gridCol>
                <a:gridCol w="302692">
                  <a:extLst>
                    <a:ext uri="{9D8B030D-6E8A-4147-A177-3AD203B41FA5}">
                      <a16:colId xmlns:a16="http://schemas.microsoft.com/office/drawing/2014/main" val="309959231"/>
                    </a:ext>
                  </a:extLst>
                </a:gridCol>
                <a:gridCol w="302692">
                  <a:extLst>
                    <a:ext uri="{9D8B030D-6E8A-4147-A177-3AD203B41FA5}">
                      <a16:colId xmlns:a16="http://schemas.microsoft.com/office/drawing/2014/main" val="607103676"/>
                    </a:ext>
                  </a:extLst>
                </a:gridCol>
                <a:gridCol w="302692">
                  <a:extLst>
                    <a:ext uri="{9D8B030D-6E8A-4147-A177-3AD203B41FA5}">
                      <a16:colId xmlns:a16="http://schemas.microsoft.com/office/drawing/2014/main" val="23552047"/>
                    </a:ext>
                  </a:extLst>
                </a:gridCol>
                <a:gridCol w="302692">
                  <a:extLst>
                    <a:ext uri="{9D8B030D-6E8A-4147-A177-3AD203B41FA5}">
                      <a16:colId xmlns:a16="http://schemas.microsoft.com/office/drawing/2014/main" val="3195434030"/>
                    </a:ext>
                  </a:extLst>
                </a:gridCol>
                <a:gridCol w="302692">
                  <a:extLst>
                    <a:ext uri="{9D8B030D-6E8A-4147-A177-3AD203B41FA5}">
                      <a16:colId xmlns:a16="http://schemas.microsoft.com/office/drawing/2014/main" val="2912032853"/>
                    </a:ext>
                  </a:extLst>
                </a:gridCol>
                <a:gridCol w="302692">
                  <a:extLst>
                    <a:ext uri="{9D8B030D-6E8A-4147-A177-3AD203B41FA5}">
                      <a16:colId xmlns:a16="http://schemas.microsoft.com/office/drawing/2014/main" val="1063987862"/>
                    </a:ext>
                  </a:extLst>
                </a:gridCol>
                <a:gridCol w="356498">
                  <a:extLst>
                    <a:ext uri="{9D8B030D-6E8A-4147-A177-3AD203B41FA5}">
                      <a16:colId xmlns:a16="http://schemas.microsoft.com/office/drawing/2014/main" val="746523367"/>
                    </a:ext>
                  </a:extLst>
                </a:gridCol>
                <a:gridCol w="248886">
                  <a:extLst>
                    <a:ext uri="{9D8B030D-6E8A-4147-A177-3AD203B41FA5}">
                      <a16:colId xmlns:a16="http://schemas.microsoft.com/office/drawing/2014/main" val="37945312"/>
                    </a:ext>
                  </a:extLst>
                </a:gridCol>
                <a:gridCol w="302692">
                  <a:extLst>
                    <a:ext uri="{9D8B030D-6E8A-4147-A177-3AD203B41FA5}">
                      <a16:colId xmlns:a16="http://schemas.microsoft.com/office/drawing/2014/main" val="3357749077"/>
                    </a:ext>
                  </a:extLst>
                </a:gridCol>
                <a:gridCol w="336055">
                  <a:extLst>
                    <a:ext uri="{9D8B030D-6E8A-4147-A177-3AD203B41FA5}">
                      <a16:colId xmlns:a16="http://schemas.microsoft.com/office/drawing/2014/main" val="3723491520"/>
                    </a:ext>
                  </a:extLst>
                </a:gridCol>
                <a:gridCol w="307766">
                  <a:extLst>
                    <a:ext uri="{9D8B030D-6E8A-4147-A177-3AD203B41FA5}">
                      <a16:colId xmlns:a16="http://schemas.microsoft.com/office/drawing/2014/main" val="2174984319"/>
                    </a:ext>
                  </a:extLst>
                </a:gridCol>
                <a:gridCol w="341130">
                  <a:extLst>
                    <a:ext uri="{9D8B030D-6E8A-4147-A177-3AD203B41FA5}">
                      <a16:colId xmlns:a16="http://schemas.microsoft.com/office/drawing/2014/main" val="2390814485"/>
                    </a:ext>
                  </a:extLst>
                </a:gridCol>
                <a:gridCol w="341130">
                  <a:extLst>
                    <a:ext uri="{9D8B030D-6E8A-4147-A177-3AD203B41FA5}">
                      <a16:colId xmlns:a16="http://schemas.microsoft.com/office/drawing/2014/main" val="2954001028"/>
                    </a:ext>
                  </a:extLst>
                </a:gridCol>
                <a:gridCol w="341130">
                  <a:extLst>
                    <a:ext uri="{9D8B030D-6E8A-4147-A177-3AD203B41FA5}">
                      <a16:colId xmlns:a16="http://schemas.microsoft.com/office/drawing/2014/main" val="723918975"/>
                    </a:ext>
                  </a:extLst>
                </a:gridCol>
                <a:gridCol w="341130">
                  <a:extLst>
                    <a:ext uri="{9D8B030D-6E8A-4147-A177-3AD203B41FA5}">
                      <a16:colId xmlns:a16="http://schemas.microsoft.com/office/drawing/2014/main" val="3273590193"/>
                    </a:ext>
                  </a:extLst>
                </a:gridCol>
                <a:gridCol w="341130">
                  <a:extLst>
                    <a:ext uri="{9D8B030D-6E8A-4147-A177-3AD203B41FA5}">
                      <a16:colId xmlns:a16="http://schemas.microsoft.com/office/drawing/2014/main" val="306552305"/>
                    </a:ext>
                  </a:extLst>
                </a:gridCol>
              </a:tblGrid>
              <a:tr h="96934">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BAC</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ULTA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SCHW</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NEE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TSM</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PDD</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DIS</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TMUS</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NVDA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TOL</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QCOM</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FDX</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ELV</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PANW</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COST</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SPOK</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JPM</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META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TXRH</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1" u="none" strike="noStrike">
                          <a:solidFill>
                            <a:srgbClr val="000000"/>
                          </a:solidFill>
                          <a:effectLst/>
                          <a:latin typeface="Calibri" panose="020F0502020204030204" pitchFamily="34" charset="0"/>
                        </a:rPr>
                        <a:t>MSFT</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792232"/>
                  </a:ext>
                </a:extLst>
              </a:tr>
              <a:tr h="165517">
                <a:tc>
                  <a:txBody>
                    <a:bodyPr/>
                    <a:lstStyle/>
                    <a:p>
                      <a:pPr algn="l" fontAlgn="b"/>
                      <a:r>
                        <a:rPr lang="en-US" sz="900" b="1" i="1" u="none" strike="noStrike">
                          <a:solidFill>
                            <a:srgbClr val="000000"/>
                          </a:solidFill>
                          <a:effectLst/>
                          <a:latin typeface="Calibri" panose="020F0502020204030204" pitchFamily="34" charset="0"/>
                        </a:rPr>
                        <a:t>BANK OF AMERICA CORPORATION</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Calibri" panose="020F0502020204030204" pitchFamily="34" charset="0"/>
                        </a:rPr>
                        <a:t>BAC</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6521766"/>
                  </a:ext>
                </a:extLst>
              </a:tr>
              <a:tr h="141323">
                <a:tc>
                  <a:txBody>
                    <a:bodyPr/>
                    <a:lstStyle/>
                    <a:p>
                      <a:pPr algn="l" fontAlgn="b"/>
                      <a:r>
                        <a:rPr lang="en-US" sz="900" b="1" i="1" u="none" strike="noStrike">
                          <a:solidFill>
                            <a:srgbClr val="000000"/>
                          </a:solidFill>
                          <a:effectLst/>
                          <a:latin typeface="Calibri" panose="020F0502020204030204" pitchFamily="34" charset="0"/>
                        </a:rPr>
                        <a:t>ULTA BEAUTY,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ULTA</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-0.26</a:t>
                      </a:r>
                    </a:p>
                  </a:txBody>
                  <a:tcPr marL="0" marR="0" marT="0" marB="0">
                    <a:lnL>
                      <a:noFill/>
                    </a:lnL>
                    <a:lnR>
                      <a:noFill/>
                    </a:lnR>
                    <a:lnT>
                      <a:noFill/>
                    </a:lnT>
                    <a:lnB>
                      <a:noFill/>
                    </a:lnB>
                    <a:solidFill>
                      <a:srgbClr val="F9A7A9"/>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17433424"/>
                  </a:ext>
                </a:extLst>
              </a:tr>
              <a:tr h="173987">
                <a:tc>
                  <a:txBody>
                    <a:bodyPr/>
                    <a:lstStyle/>
                    <a:p>
                      <a:pPr algn="l" fontAlgn="b"/>
                      <a:r>
                        <a:rPr lang="en-US" sz="900" b="1" i="1" u="none" strike="noStrike">
                          <a:solidFill>
                            <a:srgbClr val="000000"/>
                          </a:solidFill>
                          <a:effectLst/>
                          <a:latin typeface="Calibri" panose="020F0502020204030204" pitchFamily="34" charset="0"/>
                        </a:rPr>
                        <a:t>THE CHARLES SCHWAB CORPORATION</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SCHW</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lnL>
                      <a:noFill/>
                    </a:lnL>
                    <a:lnR>
                      <a:noFill/>
                    </a:lnR>
                    <a:lnT>
                      <a:noFill/>
                    </a:lnT>
                    <a:lnB>
                      <a:noFill/>
                    </a:lnB>
                    <a:solidFill>
                      <a:srgbClr val="BACDE8"/>
                    </a:solidFill>
                  </a:tcPr>
                </a:tc>
                <a:tc>
                  <a:txBody>
                    <a:bodyPr/>
                    <a:lstStyle/>
                    <a:p>
                      <a:pPr algn="r" fontAlgn="b"/>
                      <a:r>
                        <a:rPr lang="en-US" sz="900" b="0" i="0" u="none" strike="noStrike">
                          <a:solidFill>
                            <a:srgbClr val="000000"/>
                          </a:solidFill>
                          <a:effectLst/>
                          <a:latin typeface="Calibri" panose="020F0502020204030204" pitchFamily="34" charset="0"/>
                        </a:rPr>
                        <a:t>0.32</a:t>
                      </a:r>
                    </a:p>
                  </a:txBody>
                  <a:tcPr marL="0" marR="0" marT="0" marB="0">
                    <a:lnL>
                      <a:noFill/>
                    </a:lnL>
                    <a:lnR>
                      <a:noFill/>
                    </a:lnR>
                    <a:lnT>
                      <a:noFill/>
                    </a:lnT>
                    <a:lnB>
                      <a:noFill/>
                    </a:lnB>
                    <a:solidFill>
                      <a:srgbClr val="FBE3E6"/>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36315970"/>
                  </a:ext>
                </a:extLst>
              </a:tr>
              <a:tr h="141323">
                <a:tc>
                  <a:txBody>
                    <a:bodyPr/>
                    <a:lstStyle/>
                    <a:p>
                      <a:pPr algn="l" fontAlgn="b"/>
                      <a:r>
                        <a:rPr lang="en-US" sz="900" b="1" i="1" u="none" strike="noStrike">
                          <a:solidFill>
                            <a:srgbClr val="000000"/>
                          </a:solidFill>
                          <a:effectLst/>
                          <a:latin typeface="Calibri" panose="020F0502020204030204" pitchFamily="34" charset="0"/>
                        </a:rPr>
                        <a:t>NEXTERA ENERGY,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NEE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0.69</a:t>
                      </a:r>
                    </a:p>
                  </a:txBody>
                  <a:tcPr marL="0" marR="0" marT="0" marB="0">
                    <a:lnL>
                      <a:noFill/>
                    </a:lnL>
                    <a:lnR>
                      <a:noFill/>
                    </a:lnR>
                    <a:lnT>
                      <a:noFill/>
                    </a:lnT>
                    <a:lnB>
                      <a:noFill/>
                    </a:lnB>
                    <a:solidFill>
                      <a:srgbClr val="CBD9EE"/>
                    </a:solidFill>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lnL>
                      <a:noFill/>
                    </a:lnL>
                    <a:lnR>
                      <a:noFill/>
                    </a:lnR>
                    <a:lnT>
                      <a:noFill/>
                    </a:lnT>
                    <a:lnB>
                      <a:noFill/>
                    </a:lnB>
                    <a:solidFill>
                      <a:srgbClr val="F87577"/>
                    </a:solidFill>
                  </a:tcPr>
                </a:tc>
                <a:tc>
                  <a:txBody>
                    <a:bodyPr/>
                    <a:lstStyle/>
                    <a:p>
                      <a:pPr algn="r" fontAlgn="b"/>
                      <a:r>
                        <a:rPr lang="en-US" sz="900" b="0" i="0" u="none" strike="noStrike">
                          <a:solidFill>
                            <a:srgbClr val="000000"/>
                          </a:solidFill>
                          <a:effectLst/>
                          <a:latin typeface="Calibri" panose="020F0502020204030204" pitchFamily="34" charset="0"/>
                        </a:rPr>
                        <a:t>0.23</a:t>
                      </a:r>
                    </a:p>
                  </a:txBody>
                  <a:tcPr marL="0" marR="0" marT="0" marB="0">
                    <a:lnL>
                      <a:noFill/>
                    </a:lnL>
                    <a:lnR>
                      <a:noFill/>
                    </a:lnR>
                    <a:lnT>
                      <a:noFill/>
                    </a:lnT>
                    <a:lnB>
                      <a:noFill/>
                    </a:lnB>
                    <a:solidFill>
                      <a:srgbClr val="FBD9DC"/>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80823522"/>
                  </a:ext>
                </a:extLst>
              </a:tr>
              <a:tr h="0">
                <a:tc>
                  <a:txBody>
                    <a:bodyPr/>
                    <a:lstStyle/>
                    <a:p>
                      <a:pPr algn="l" fontAlgn="b"/>
                      <a:r>
                        <a:rPr lang="en-US" sz="900" b="1" i="1" u="none" strike="noStrike">
                          <a:solidFill>
                            <a:srgbClr val="000000"/>
                          </a:solidFill>
                          <a:effectLst/>
                          <a:latin typeface="Calibri" panose="020F0502020204030204" pitchFamily="34" charset="0"/>
                        </a:rPr>
                        <a:t>Taiwan Semiconductor Manufacturing Co., Ltd.</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TSM</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0.70</a:t>
                      </a:r>
                    </a:p>
                  </a:txBody>
                  <a:tcPr marL="0" marR="0" marT="0" marB="0">
                    <a:lnL>
                      <a:noFill/>
                    </a:lnL>
                    <a:lnR>
                      <a:noFill/>
                    </a:lnR>
                    <a:lnT>
                      <a:noFill/>
                    </a:lnT>
                    <a:lnB>
                      <a:noFill/>
                    </a:lnB>
                    <a:solidFill>
                      <a:srgbClr val="C7D7ED"/>
                    </a:solidFill>
                  </a:tcPr>
                </a:tc>
                <a:tc>
                  <a:txBody>
                    <a:bodyPr/>
                    <a:lstStyle/>
                    <a:p>
                      <a:pPr algn="r" fontAlgn="b"/>
                      <a:r>
                        <a:rPr lang="en-US" sz="900" b="0" i="0" u="none" strike="noStrike">
                          <a:solidFill>
                            <a:srgbClr val="000000"/>
                          </a:solidFill>
                          <a:effectLst/>
                          <a:latin typeface="Calibri" panose="020F0502020204030204" pitchFamily="34" charset="0"/>
                        </a:rPr>
                        <a:t>0.11</a:t>
                      </a:r>
                    </a:p>
                  </a:txBody>
                  <a:tcPr marL="0" marR="0" marT="0" marB="0">
                    <a:lnL>
                      <a:noFill/>
                    </a:lnL>
                    <a:lnR>
                      <a:noFill/>
                    </a:lnR>
                    <a:lnT>
                      <a:noFill/>
                    </a:lnT>
                    <a:lnB>
                      <a:noFill/>
                    </a:lnB>
                    <a:solidFill>
                      <a:srgbClr val="FACDD0"/>
                    </a:solidFill>
                  </a:tcPr>
                </a:tc>
                <a:tc>
                  <a:txBody>
                    <a:bodyPr/>
                    <a:lstStyle/>
                    <a:p>
                      <a:pPr algn="r" fontAlgn="b"/>
                      <a:r>
                        <a:rPr lang="en-US" sz="900" b="0" i="0" u="none" strike="noStrike">
                          <a:solidFill>
                            <a:srgbClr val="000000"/>
                          </a:solidFill>
                          <a:effectLst/>
                          <a:latin typeface="Calibri" panose="020F0502020204030204" pitchFamily="34" charset="0"/>
                        </a:rPr>
                        <a:t>0.69</a:t>
                      </a:r>
                    </a:p>
                  </a:txBody>
                  <a:tcPr marL="0" marR="0" marT="0" marB="0">
                    <a:lnL>
                      <a:noFill/>
                    </a:lnL>
                    <a:lnR>
                      <a:noFill/>
                    </a:lnR>
                    <a:lnT>
                      <a:noFill/>
                    </a:lnT>
                    <a:lnB>
                      <a:noFill/>
                    </a:lnB>
                    <a:solidFill>
                      <a:srgbClr val="CBDAEE"/>
                    </a:solidFill>
                  </a:tcPr>
                </a:tc>
                <a:tc>
                  <a:txBody>
                    <a:bodyPr/>
                    <a:lstStyle/>
                    <a:p>
                      <a:pPr algn="r" fontAlgn="b"/>
                      <a:r>
                        <a:rPr lang="en-US" sz="900" b="0" i="0" u="none" strike="noStrike">
                          <a:solidFill>
                            <a:srgbClr val="000000"/>
                          </a:solidFill>
                          <a:effectLst/>
                          <a:latin typeface="Calibri" panose="020F0502020204030204" pitchFamily="34" charset="0"/>
                        </a:rPr>
                        <a:t>0.15</a:t>
                      </a:r>
                    </a:p>
                  </a:txBody>
                  <a:tcPr marL="0" marR="0" marT="0" marB="0">
                    <a:lnL>
                      <a:noFill/>
                    </a:lnL>
                    <a:lnR>
                      <a:noFill/>
                    </a:lnR>
                    <a:lnT>
                      <a:noFill/>
                    </a:lnT>
                    <a:lnB>
                      <a:noFill/>
                    </a:lnB>
                    <a:solidFill>
                      <a:srgbClr val="FAD2D4"/>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62878838"/>
                  </a:ext>
                </a:extLst>
              </a:tr>
              <a:tr h="141323">
                <a:tc>
                  <a:txBody>
                    <a:bodyPr/>
                    <a:lstStyle/>
                    <a:p>
                      <a:pPr algn="l" fontAlgn="b"/>
                      <a:r>
                        <a:rPr lang="en-US" sz="900" b="1" i="1" u="none" strike="noStrike">
                          <a:solidFill>
                            <a:srgbClr val="000000"/>
                          </a:solidFill>
                          <a:effectLst/>
                          <a:latin typeface="Calibri" panose="020F0502020204030204" pitchFamily="34" charset="0"/>
                        </a:rPr>
                        <a:t>PDD Holdings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PDD</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-0.63</a:t>
                      </a:r>
                    </a:p>
                  </a:txBody>
                  <a:tcPr marL="0" marR="0" marT="0" marB="0">
                    <a:lnL>
                      <a:noFill/>
                    </a:lnL>
                    <a:lnR>
                      <a:noFill/>
                    </a:lnR>
                    <a:lnT>
                      <a:noFill/>
                    </a:lnT>
                    <a:lnB>
                      <a:noFill/>
                    </a:lnB>
                    <a:solidFill>
                      <a:srgbClr val="F88082"/>
                    </a:solidFill>
                  </a:tcPr>
                </a:tc>
                <a:tc>
                  <a:txBody>
                    <a:bodyPr/>
                    <a:lstStyle/>
                    <a:p>
                      <a:pPr algn="r" fontAlgn="b"/>
                      <a:r>
                        <a:rPr lang="en-US" sz="900" b="0" i="0" u="none" strike="noStrike">
                          <a:solidFill>
                            <a:srgbClr val="000000"/>
                          </a:solidFill>
                          <a:effectLst/>
                          <a:latin typeface="Calibri" panose="020F0502020204030204" pitchFamily="34" charset="0"/>
                        </a:rPr>
                        <a:t>-0.05</a:t>
                      </a:r>
                    </a:p>
                  </a:txBody>
                  <a:tcPr marL="0" marR="0" marT="0" marB="0">
                    <a:lnL>
                      <a:noFill/>
                    </a:lnL>
                    <a:lnR>
                      <a:noFill/>
                    </a:lnR>
                    <a:lnT>
                      <a:noFill/>
                    </a:lnT>
                    <a:lnB>
                      <a:noFill/>
                    </a:lnB>
                    <a:solidFill>
                      <a:srgbClr val="FABDBF"/>
                    </a:solidFill>
                  </a:tcPr>
                </a:tc>
                <a:tc>
                  <a:txBody>
                    <a:bodyPr/>
                    <a:lstStyle/>
                    <a:p>
                      <a:pPr algn="r" fontAlgn="b"/>
                      <a:r>
                        <a:rPr lang="en-US" sz="900" b="0" i="0" u="none" strike="noStrike">
                          <a:solidFill>
                            <a:srgbClr val="000000"/>
                          </a:solidFill>
                          <a:effectLst/>
                          <a:latin typeface="Calibri" panose="020F0502020204030204" pitchFamily="34" charset="0"/>
                        </a:rPr>
                        <a:t>-0.54</a:t>
                      </a:r>
                    </a:p>
                  </a:txBody>
                  <a:tcPr marL="0" marR="0" marT="0" marB="0">
                    <a:lnL>
                      <a:noFill/>
                    </a:lnL>
                    <a:lnR>
                      <a:noFill/>
                    </a:lnR>
                    <a:lnT>
                      <a:noFill/>
                    </a:lnT>
                    <a:lnB>
                      <a:noFill/>
                    </a:lnB>
                    <a:solidFill>
                      <a:srgbClr val="F88A8C"/>
                    </a:solidFill>
                  </a:tcPr>
                </a:tc>
                <a:tc>
                  <a:txBody>
                    <a:bodyPr/>
                    <a:lstStyle/>
                    <a:p>
                      <a:pPr algn="r" fontAlgn="b"/>
                      <a:r>
                        <a:rPr lang="en-US" sz="900" b="0" i="0" u="none" strike="noStrike">
                          <a:solidFill>
                            <a:srgbClr val="000000"/>
                          </a:solidFill>
                          <a:effectLst/>
                          <a:latin typeface="Calibri" panose="020F0502020204030204" pitchFamily="34" charset="0"/>
                        </a:rPr>
                        <a:t>-0.15</a:t>
                      </a:r>
                    </a:p>
                  </a:txBody>
                  <a:tcPr marL="0" marR="0" marT="0" marB="0">
                    <a:lnL>
                      <a:noFill/>
                    </a:lnL>
                    <a:lnR>
                      <a:noFill/>
                    </a:lnR>
                    <a:lnT>
                      <a:noFill/>
                    </a:lnT>
                    <a:lnB>
                      <a:noFill/>
                    </a:lnB>
                    <a:solidFill>
                      <a:srgbClr val="FAB2B5"/>
                    </a:solidFill>
                  </a:tcPr>
                </a:tc>
                <a:tc>
                  <a:txBody>
                    <a:bodyPr/>
                    <a:lstStyle/>
                    <a:p>
                      <a:pPr algn="r" fontAlgn="b"/>
                      <a:r>
                        <a:rPr lang="en-US" sz="900" b="0" i="0" u="none" strike="noStrike">
                          <a:solidFill>
                            <a:srgbClr val="000000"/>
                          </a:solidFill>
                          <a:effectLst/>
                          <a:latin typeface="Calibri" panose="020F0502020204030204" pitchFamily="34" charset="0"/>
                        </a:rPr>
                        <a:t>-0.86</a:t>
                      </a:r>
                    </a:p>
                  </a:txBody>
                  <a:tcPr marL="0" marR="0" marT="0" marB="0">
                    <a:lnL>
                      <a:noFill/>
                    </a:lnL>
                    <a:lnR>
                      <a:noFill/>
                    </a:lnR>
                    <a:lnT>
                      <a:noFill/>
                    </a:lnT>
                    <a:lnB>
                      <a:noFill/>
                    </a:lnB>
                    <a:solidFill>
                      <a:srgbClr val="F8696B"/>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62878108"/>
                  </a:ext>
                </a:extLst>
              </a:tr>
              <a:tr h="141323">
                <a:tc>
                  <a:txBody>
                    <a:bodyPr/>
                    <a:lstStyle/>
                    <a:p>
                      <a:pPr algn="l" fontAlgn="b"/>
                      <a:r>
                        <a:rPr lang="en-US" sz="900" b="1" i="1" u="none" strike="noStrike">
                          <a:solidFill>
                            <a:srgbClr val="000000"/>
                          </a:solidFill>
                          <a:effectLst/>
                          <a:latin typeface="Calibri" panose="020F0502020204030204" pitchFamily="34" charset="0"/>
                        </a:rPr>
                        <a:t>THE WALT DISNEY COMPANY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DIS</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0.78</a:t>
                      </a:r>
                    </a:p>
                  </a:txBody>
                  <a:tcPr marL="0" marR="0" marT="0" marB="0">
                    <a:lnL>
                      <a:noFill/>
                    </a:lnL>
                    <a:lnR>
                      <a:noFill/>
                    </a:lnR>
                    <a:lnT>
                      <a:noFill/>
                    </a:lnT>
                    <a:lnB>
                      <a:noFill/>
                    </a:lnB>
                    <a:solidFill>
                      <a:srgbClr val="AAC2E2"/>
                    </a:solidFill>
                  </a:tcPr>
                </a:tc>
                <a:tc>
                  <a:txBody>
                    <a:bodyPr/>
                    <a:lstStyle/>
                    <a:p>
                      <a:pPr algn="r" fontAlgn="b"/>
                      <a:r>
                        <a:rPr lang="en-US" sz="900" b="0" i="0" u="none" strike="noStrike">
                          <a:solidFill>
                            <a:srgbClr val="000000"/>
                          </a:solidFill>
                          <a:effectLst/>
                          <a:latin typeface="Calibri" panose="020F0502020204030204" pitchFamily="34" charset="0"/>
                        </a:rPr>
                        <a:t>0.08</a:t>
                      </a:r>
                    </a:p>
                  </a:txBody>
                  <a:tcPr marL="0" marR="0" marT="0" marB="0">
                    <a:lnL>
                      <a:noFill/>
                    </a:lnL>
                    <a:lnR>
                      <a:noFill/>
                    </a:lnR>
                    <a:lnT>
                      <a:noFill/>
                    </a:lnT>
                    <a:lnB>
                      <a:noFill/>
                    </a:lnB>
                    <a:solidFill>
                      <a:srgbClr val="FACACD"/>
                    </a:solidFill>
                  </a:tcPr>
                </a:tc>
                <a:tc>
                  <a:txBody>
                    <a:bodyPr/>
                    <a:lstStyle/>
                    <a:p>
                      <a:pPr algn="r" fontAlgn="b"/>
                      <a:r>
                        <a:rPr lang="en-US" sz="900" b="0" i="0" u="none" strike="noStrike">
                          <a:solidFill>
                            <a:srgbClr val="000000"/>
                          </a:solidFill>
                          <a:effectLst/>
                          <a:latin typeface="Calibri" panose="020F0502020204030204" pitchFamily="34" charset="0"/>
                        </a:rPr>
                        <a:t>0.73</a:t>
                      </a:r>
                    </a:p>
                  </a:txBody>
                  <a:tcPr marL="0" marR="0" marT="0" marB="0">
                    <a:lnL>
                      <a:noFill/>
                    </a:lnL>
                    <a:lnR>
                      <a:noFill/>
                    </a:lnR>
                    <a:lnT>
                      <a:noFill/>
                    </a:lnT>
                    <a:lnB>
                      <a:noFill/>
                    </a:lnB>
                    <a:solidFill>
                      <a:srgbClr val="BDD0E9"/>
                    </a:solidFill>
                  </a:tcPr>
                </a:tc>
                <a:tc>
                  <a:txBody>
                    <a:bodyPr/>
                    <a:lstStyle/>
                    <a:p>
                      <a:pPr algn="r" fontAlgn="b"/>
                      <a:r>
                        <a:rPr lang="en-US" sz="900" b="0" i="0" u="none" strike="noStrike">
                          <a:solidFill>
                            <a:srgbClr val="000000"/>
                          </a:solidFill>
                          <a:effectLst/>
                          <a:latin typeface="Calibri" panose="020F0502020204030204" pitchFamily="34" charset="0"/>
                        </a:rPr>
                        <a:t>0.28</a:t>
                      </a:r>
                    </a:p>
                  </a:txBody>
                  <a:tcPr marL="0" marR="0" marT="0" marB="0">
                    <a:lnL>
                      <a:noFill/>
                    </a:lnL>
                    <a:lnR>
                      <a:noFill/>
                    </a:lnR>
                    <a:lnT>
                      <a:noFill/>
                    </a:lnT>
                    <a:lnB>
                      <a:noFill/>
                    </a:lnB>
                    <a:solidFill>
                      <a:srgbClr val="FBDEE1"/>
                    </a:solidFill>
                  </a:tcPr>
                </a:tc>
                <a:tc>
                  <a:txBody>
                    <a:bodyPr/>
                    <a:lstStyle/>
                    <a:p>
                      <a:pPr algn="r" fontAlgn="b"/>
                      <a:r>
                        <a:rPr lang="en-US" sz="900" b="0" i="0" u="none" strike="noStrike">
                          <a:solidFill>
                            <a:srgbClr val="000000"/>
                          </a:solidFill>
                          <a:effectLst/>
                          <a:latin typeface="Calibri" panose="020F0502020204030204" pitchFamily="34" charset="0"/>
                        </a:rPr>
                        <a:t>0.93</a:t>
                      </a:r>
                    </a:p>
                  </a:txBody>
                  <a:tcPr marL="0" marR="0" marT="0" marB="0">
                    <a:lnL>
                      <a:noFill/>
                    </a:lnL>
                    <a:lnR>
                      <a:noFill/>
                    </a:lnR>
                    <a:lnT>
                      <a:noFill/>
                    </a:lnT>
                    <a:lnB>
                      <a:noFill/>
                    </a:lnB>
                    <a:solidFill>
                      <a:srgbClr val="769ED0"/>
                    </a:solidFill>
                  </a:tcPr>
                </a:tc>
                <a:tc>
                  <a:txBody>
                    <a:bodyPr/>
                    <a:lstStyle/>
                    <a:p>
                      <a:pPr algn="r" fontAlgn="b"/>
                      <a:r>
                        <a:rPr lang="en-US" sz="900" b="0" i="0" u="none" strike="noStrike">
                          <a:solidFill>
                            <a:srgbClr val="000000"/>
                          </a:solidFill>
                          <a:effectLst/>
                          <a:latin typeface="Calibri" panose="020F0502020204030204" pitchFamily="34" charset="0"/>
                        </a:rPr>
                        <a:t>-0.81</a:t>
                      </a:r>
                    </a:p>
                  </a:txBody>
                  <a:tcPr marL="0" marR="0" marT="0" marB="0">
                    <a:lnL>
                      <a:noFill/>
                    </a:lnL>
                    <a:lnR>
                      <a:noFill/>
                    </a:lnR>
                    <a:lnT>
                      <a:noFill/>
                    </a:lnT>
                    <a:lnB>
                      <a:noFill/>
                    </a:lnB>
                    <a:solidFill>
                      <a:srgbClr val="F86E70"/>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52375441"/>
                  </a:ext>
                </a:extLst>
              </a:tr>
              <a:tr h="141323">
                <a:tc>
                  <a:txBody>
                    <a:bodyPr/>
                    <a:lstStyle/>
                    <a:p>
                      <a:pPr algn="l" fontAlgn="b"/>
                      <a:r>
                        <a:rPr lang="en-US" sz="900" b="1" i="1" u="none" strike="noStrike">
                          <a:solidFill>
                            <a:srgbClr val="000000"/>
                          </a:solidFill>
                          <a:effectLst/>
                          <a:latin typeface="Calibri" panose="020F0502020204030204" pitchFamily="34" charset="0"/>
                        </a:rPr>
                        <a:t>T-MOBILE US, INC.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TMUS</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0.02</a:t>
                      </a:r>
                    </a:p>
                  </a:txBody>
                  <a:tcPr marL="0" marR="0" marT="0" marB="0">
                    <a:lnL>
                      <a:noFill/>
                    </a:lnL>
                    <a:lnR>
                      <a:noFill/>
                    </a:lnR>
                    <a:lnT>
                      <a:noFill/>
                    </a:lnT>
                    <a:lnB>
                      <a:noFill/>
                    </a:lnB>
                    <a:solidFill>
                      <a:srgbClr val="FAC4C7"/>
                    </a:solidFill>
                  </a:tcPr>
                </a:tc>
                <a:tc>
                  <a:txBody>
                    <a:bodyPr/>
                    <a:lstStyle/>
                    <a:p>
                      <a:pPr algn="r" fontAlgn="b"/>
                      <a:r>
                        <a:rPr lang="en-US" sz="900" b="0" i="0" u="none" strike="noStrike">
                          <a:solidFill>
                            <a:srgbClr val="000000"/>
                          </a:solidFill>
                          <a:effectLst/>
                          <a:latin typeface="Calibri" panose="020F0502020204030204" pitchFamily="34" charset="0"/>
                        </a:rPr>
                        <a:t>0.24</a:t>
                      </a:r>
                    </a:p>
                  </a:txBody>
                  <a:tcPr marL="0" marR="0" marT="0" marB="0">
                    <a:lnL>
                      <a:noFill/>
                    </a:lnL>
                    <a:lnR>
                      <a:noFill/>
                    </a:lnR>
                    <a:lnT>
                      <a:noFill/>
                    </a:lnT>
                    <a:lnB>
                      <a:noFill/>
                    </a:lnB>
                    <a:solidFill>
                      <a:srgbClr val="FBDADD"/>
                    </a:solidFill>
                  </a:tcPr>
                </a:tc>
                <a:tc>
                  <a:txBody>
                    <a:bodyPr/>
                    <a:lstStyle/>
                    <a:p>
                      <a:pPr algn="r" fontAlgn="b"/>
                      <a:r>
                        <a:rPr lang="en-US" sz="900" b="0" i="0" u="none" strike="noStrike">
                          <a:solidFill>
                            <a:srgbClr val="000000"/>
                          </a:solidFill>
                          <a:effectLst/>
                          <a:latin typeface="Calibri" panose="020F0502020204030204" pitchFamily="34" charset="0"/>
                        </a:rPr>
                        <a:t>0.17</a:t>
                      </a:r>
                    </a:p>
                  </a:txBody>
                  <a:tcPr marL="0" marR="0" marT="0" marB="0">
                    <a:lnL>
                      <a:noFill/>
                    </a:lnL>
                    <a:lnR>
                      <a:noFill/>
                    </a:lnR>
                    <a:lnT>
                      <a:noFill/>
                    </a:lnT>
                    <a:lnB>
                      <a:noFill/>
                    </a:lnB>
                    <a:solidFill>
                      <a:srgbClr val="FAD4D6"/>
                    </a:solidFill>
                  </a:tcPr>
                </a:tc>
                <a:tc>
                  <a:txBody>
                    <a:bodyPr/>
                    <a:lstStyle/>
                    <a:p>
                      <a:pPr algn="r" fontAlgn="b"/>
                      <a:r>
                        <a:rPr lang="en-US" sz="900" b="0" i="0" u="none" strike="noStrike">
                          <a:solidFill>
                            <a:srgbClr val="000000"/>
                          </a:solidFill>
                          <a:effectLst/>
                          <a:latin typeface="Calibri" panose="020F0502020204030204" pitchFamily="34" charset="0"/>
                        </a:rPr>
                        <a:t>-0.23</a:t>
                      </a:r>
                    </a:p>
                  </a:txBody>
                  <a:tcPr marL="0" marR="0" marT="0" marB="0">
                    <a:lnL>
                      <a:noFill/>
                    </a:lnL>
                    <a:lnR>
                      <a:noFill/>
                    </a:lnR>
                    <a:lnT>
                      <a:noFill/>
                    </a:lnT>
                    <a:lnB>
                      <a:noFill/>
                    </a:lnB>
                    <a:solidFill>
                      <a:srgbClr val="F9AAAC"/>
                    </a:solidFill>
                  </a:tcPr>
                </a:tc>
                <a:tc>
                  <a:txBody>
                    <a:bodyPr/>
                    <a:lstStyle/>
                    <a:p>
                      <a:pPr algn="r" fontAlgn="b"/>
                      <a:r>
                        <a:rPr lang="en-US" sz="900" b="0" i="0" u="none" strike="noStrike">
                          <a:solidFill>
                            <a:srgbClr val="000000"/>
                          </a:solidFill>
                          <a:effectLst/>
                          <a:latin typeface="Calibri" panose="020F0502020204030204" pitchFamily="34" charset="0"/>
                        </a:rPr>
                        <a:t>0.01</a:t>
                      </a:r>
                    </a:p>
                  </a:txBody>
                  <a:tcPr marL="0" marR="0" marT="0" marB="0">
                    <a:lnL>
                      <a:noFill/>
                    </a:lnL>
                    <a:lnR>
                      <a:noFill/>
                    </a:lnR>
                    <a:lnT>
                      <a:noFill/>
                    </a:lnT>
                    <a:lnB>
                      <a:noFill/>
                    </a:lnB>
                    <a:solidFill>
                      <a:srgbClr val="FAC2C5"/>
                    </a:solidFill>
                  </a:tcPr>
                </a:tc>
                <a:tc>
                  <a:txBody>
                    <a:bodyPr/>
                    <a:lstStyle/>
                    <a:p>
                      <a:pPr algn="r" fontAlgn="b"/>
                      <a:r>
                        <a:rPr lang="en-US" sz="900" b="0" i="0" u="none" strike="noStrike">
                          <a:solidFill>
                            <a:srgbClr val="000000"/>
                          </a:solidFill>
                          <a:effectLst/>
                          <a:latin typeface="Calibri" panose="020F0502020204030204" pitchFamily="34" charset="0"/>
                        </a:rPr>
                        <a:t>0.03</a:t>
                      </a:r>
                    </a:p>
                  </a:txBody>
                  <a:tcPr marL="0" marR="0" marT="0" marB="0">
                    <a:lnL>
                      <a:noFill/>
                    </a:lnL>
                    <a:lnR>
                      <a:noFill/>
                    </a:lnR>
                    <a:lnT>
                      <a:noFill/>
                    </a:lnT>
                    <a:lnB>
                      <a:noFill/>
                    </a:lnB>
                    <a:solidFill>
                      <a:srgbClr val="FAC5C7"/>
                    </a:solidFill>
                  </a:tcPr>
                </a:tc>
                <a:tc>
                  <a:txBody>
                    <a:bodyPr/>
                    <a:lstStyle/>
                    <a:p>
                      <a:pPr algn="r" fontAlgn="b"/>
                      <a:r>
                        <a:rPr lang="en-US" sz="900" b="0" i="0" u="none" strike="noStrike">
                          <a:solidFill>
                            <a:srgbClr val="000000"/>
                          </a:solidFill>
                          <a:effectLst/>
                          <a:latin typeface="Calibri" panose="020F0502020204030204" pitchFamily="34" charset="0"/>
                        </a:rPr>
                        <a:t>-0.07</a:t>
                      </a:r>
                    </a:p>
                  </a:txBody>
                  <a:tcPr marL="0" marR="0" marT="0" marB="0">
                    <a:lnL>
                      <a:noFill/>
                    </a:lnL>
                    <a:lnR>
                      <a:noFill/>
                    </a:lnR>
                    <a:lnT>
                      <a:noFill/>
                    </a:lnT>
                    <a:lnB>
                      <a:noFill/>
                    </a:lnB>
                    <a:solidFill>
                      <a:srgbClr val="FABBBD"/>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16154989"/>
                  </a:ext>
                </a:extLst>
              </a:tr>
              <a:tr h="141323">
                <a:tc>
                  <a:txBody>
                    <a:bodyPr/>
                    <a:lstStyle/>
                    <a:p>
                      <a:pPr algn="l" fontAlgn="b"/>
                      <a:r>
                        <a:rPr lang="en-US" sz="900" b="1" i="1" u="none" strike="noStrike">
                          <a:solidFill>
                            <a:srgbClr val="000000"/>
                          </a:solidFill>
                          <a:effectLst/>
                          <a:latin typeface="Calibri" panose="020F0502020204030204" pitchFamily="34" charset="0"/>
                        </a:rPr>
                        <a:t>NVIDIA CORPORATION</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NVDA</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0.77</a:t>
                      </a:r>
                    </a:p>
                  </a:txBody>
                  <a:tcPr marL="0" marR="0" marT="0" marB="0">
                    <a:lnL>
                      <a:noFill/>
                    </a:lnL>
                    <a:lnR>
                      <a:noFill/>
                    </a:lnR>
                    <a:lnT>
                      <a:noFill/>
                    </a:lnT>
                    <a:lnB>
                      <a:noFill/>
                    </a:lnB>
                    <a:solidFill>
                      <a:srgbClr val="B1C7E5"/>
                    </a:solidFill>
                  </a:tcPr>
                </a:tc>
                <a:tc>
                  <a:txBody>
                    <a:bodyPr/>
                    <a:lstStyle/>
                    <a:p>
                      <a:pPr algn="r" fontAlgn="b"/>
                      <a:r>
                        <a:rPr lang="en-US" sz="900" b="0" i="0" u="none" strike="noStrike">
                          <a:solidFill>
                            <a:srgbClr val="000000"/>
                          </a:solidFill>
                          <a:effectLst/>
                          <a:latin typeface="Calibri" panose="020F0502020204030204" pitchFamily="34" charset="0"/>
                        </a:rPr>
                        <a:t>0.13</a:t>
                      </a:r>
                    </a:p>
                  </a:txBody>
                  <a:tcPr marL="0" marR="0" marT="0" marB="0">
                    <a:lnL>
                      <a:noFill/>
                    </a:lnL>
                    <a:lnR>
                      <a:noFill/>
                    </a:lnR>
                    <a:lnT>
                      <a:noFill/>
                    </a:lnT>
                    <a:lnB>
                      <a:noFill/>
                    </a:lnB>
                    <a:solidFill>
                      <a:srgbClr val="FACFD2"/>
                    </a:solidFill>
                  </a:tcPr>
                </a:tc>
                <a:tc>
                  <a:txBody>
                    <a:bodyPr/>
                    <a:lstStyle/>
                    <a:p>
                      <a:pPr algn="r" fontAlgn="b"/>
                      <a:r>
                        <a:rPr lang="en-US" sz="900" b="0" i="0" u="none" strike="noStrike">
                          <a:solidFill>
                            <a:srgbClr val="000000"/>
                          </a:solidFill>
                          <a:effectLst/>
                          <a:latin typeface="Calibri" panose="020F0502020204030204" pitchFamily="34" charset="0"/>
                        </a:rPr>
                        <a:t>0.75</a:t>
                      </a:r>
                    </a:p>
                  </a:txBody>
                  <a:tcPr marL="0" marR="0" marT="0" marB="0">
                    <a:lnL>
                      <a:noFill/>
                    </a:lnL>
                    <a:lnR>
                      <a:noFill/>
                    </a:lnR>
                    <a:lnT>
                      <a:noFill/>
                    </a:lnT>
                    <a:lnB>
                      <a:noFill/>
                    </a:lnB>
                    <a:solidFill>
                      <a:srgbClr val="B6CBE7"/>
                    </a:solidFill>
                  </a:tcPr>
                </a:tc>
                <a:tc>
                  <a:txBody>
                    <a:bodyPr/>
                    <a:lstStyle/>
                    <a:p>
                      <a:pPr algn="r" fontAlgn="b"/>
                      <a:r>
                        <a:rPr lang="en-US" sz="900" b="0" i="0" u="none" strike="noStrike">
                          <a:solidFill>
                            <a:srgbClr val="000000"/>
                          </a:solidFill>
                          <a:effectLst/>
                          <a:latin typeface="Calibri" panose="020F0502020204030204" pitchFamily="34" charset="0"/>
                        </a:rPr>
                        <a:t>0.22</a:t>
                      </a:r>
                    </a:p>
                  </a:txBody>
                  <a:tcPr marL="0" marR="0" marT="0" marB="0">
                    <a:lnL>
                      <a:noFill/>
                    </a:lnL>
                    <a:lnR>
                      <a:noFill/>
                    </a:lnR>
                    <a:lnT>
                      <a:noFill/>
                    </a:lnT>
                    <a:lnB>
                      <a:noFill/>
                    </a:lnB>
                    <a:solidFill>
                      <a:srgbClr val="FBD8DB"/>
                    </a:solidFill>
                  </a:tcPr>
                </a:tc>
                <a:tc>
                  <a:txBody>
                    <a:bodyPr/>
                    <a:lstStyle/>
                    <a:p>
                      <a:pPr algn="r" fontAlgn="b"/>
                      <a:r>
                        <a:rPr lang="en-US" sz="900" b="0" i="0" u="none" strike="noStrike">
                          <a:solidFill>
                            <a:srgbClr val="000000"/>
                          </a:solidFill>
                          <a:effectLst/>
                          <a:latin typeface="Calibri" panose="020F0502020204030204" pitchFamily="34" charset="0"/>
                        </a:rPr>
                        <a:t>0.96</a:t>
                      </a:r>
                    </a:p>
                  </a:txBody>
                  <a:tcPr marL="0" marR="0" marT="0" marB="0">
                    <a:lnL>
                      <a:noFill/>
                    </a:lnL>
                    <a:lnR>
                      <a:noFill/>
                    </a:lnR>
                    <a:lnT>
                      <a:noFill/>
                    </a:lnT>
                    <a:lnB>
                      <a:noFill/>
                    </a:lnB>
                    <a:solidFill>
                      <a:srgbClr val="6995CC"/>
                    </a:solidFill>
                  </a:tcPr>
                </a:tc>
                <a:tc>
                  <a:txBody>
                    <a:bodyPr/>
                    <a:lstStyle/>
                    <a:p>
                      <a:pPr algn="r" fontAlgn="b"/>
                      <a:r>
                        <a:rPr lang="en-US" sz="900" b="0" i="0" u="none" strike="noStrike">
                          <a:solidFill>
                            <a:srgbClr val="000000"/>
                          </a:solidFill>
                          <a:effectLst/>
                          <a:latin typeface="Calibri" panose="020F0502020204030204" pitchFamily="34" charset="0"/>
                        </a:rPr>
                        <a:t>-0.85</a:t>
                      </a:r>
                    </a:p>
                  </a:txBody>
                  <a:tcPr marL="0" marR="0" marT="0" marB="0">
                    <a:lnL>
                      <a:noFill/>
                    </a:lnL>
                    <a:lnR>
                      <a:noFill/>
                    </a:lnR>
                    <a:lnT>
                      <a:noFill/>
                    </a:lnT>
                    <a:lnB>
                      <a:noFill/>
                    </a:lnB>
                    <a:solidFill>
                      <a:srgbClr val="F8696B"/>
                    </a:solidFill>
                  </a:tcPr>
                </a:tc>
                <a:tc>
                  <a:txBody>
                    <a:bodyPr/>
                    <a:lstStyle/>
                    <a:p>
                      <a:pPr algn="r" fontAlgn="b"/>
                      <a:r>
                        <a:rPr lang="en-US" sz="900" b="0" i="0" u="none" strike="noStrike">
                          <a:solidFill>
                            <a:srgbClr val="000000"/>
                          </a:solidFill>
                          <a:effectLst/>
                          <a:latin typeface="Calibri" panose="020F0502020204030204" pitchFamily="34" charset="0"/>
                        </a:rPr>
                        <a:t>0.93</a:t>
                      </a:r>
                    </a:p>
                  </a:txBody>
                  <a:tcPr marL="0" marR="0" marT="0" marB="0">
                    <a:lnL>
                      <a:noFill/>
                    </a:lnL>
                    <a:lnR>
                      <a:noFill/>
                    </a:lnR>
                    <a:lnT>
                      <a:noFill/>
                    </a:lnT>
                    <a:lnB>
                      <a:noFill/>
                    </a:lnB>
                    <a:solidFill>
                      <a:srgbClr val="729BCF"/>
                    </a:solidFill>
                  </a:tcPr>
                </a:tc>
                <a:tc>
                  <a:txBody>
                    <a:bodyPr/>
                    <a:lstStyle/>
                    <a:p>
                      <a:pPr algn="r" fontAlgn="b"/>
                      <a:r>
                        <a:rPr lang="en-US" sz="900" b="0" i="0" u="none" strike="noStrike">
                          <a:solidFill>
                            <a:srgbClr val="000000"/>
                          </a:solidFill>
                          <a:effectLst/>
                          <a:latin typeface="Calibri" panose="020F0502020204030204" pitchFamily="34" charset="0"/>
                        </a:rPr>
                        <a:t>0.03</a:t>
                      </a:r>
                    </a:p>
                  </a:txBody>
                  <a:tcPr marL="0" marR="0" marT="0" marB="0">
                    <a:lnL>
                      <a:noFill/>
                    </a:lnL>
                    <a:lnR>
                      <a:noFill/>
                    </a:lnR>
                    <a:lnT>
                      <a:noFill/>
                    </a:lnT>
                    <a:lnB>
                      <a:noFill/>
                    </a:lnB>
                    <a:solidFill>
                      <a:srgbClr val="FAC5C8"/>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03363158"/>
                  </a:ext>
                </a:extLst>
              </a:tr>
              <a:tr h="141323">
                <a:tc>
                  <a:txBody>
                    <a:bodyPr/>
                    <a:lstStyle/>
                    <a:p>
                      <a:pPr algn="l" fontAlgn="b"/>
                      <a:r>
                        <a:rPr lang="en-US" sz="900" b="1" i="1" u="none" strike="noStrike">
                          <a:solidFill>
                            <a:srgbClr val="000000"/>
                          </a:solidFill>
                          <a:effectLst/>
                          <a:latin typeface="Calibri" panose="020F0502020204030204" pitchFamily="34" charset="0"/>
                        </a:rPr>
                        <a:t>TOLL BROTHERS,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TOL</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0.88</a:t>
                      </a:r>
                    </a:p>
                  </a:txBody>
                  <a:tcPr marL="0" marR="0" marT="0" marB="0">
                    <a:lnL>
                      <a:noFill/>
                    </a:lnL>
                    <a:lnR>
                      <a:noFill/>
                    </a:lnR>
                    <a:lnT>
                      <a:noFill/>
                    </a:lnT>
                    <a:lnB>
                      <a:noFill/>
                    </a:lnB>
                    <a:solidFill>
                      <a:srgbClr val="85A9D6"/>
                    </a:solidFill>
                  </a:tcPr>
                </a:tc>
                <a:tc>
                  <a:txBody>
                    <a:bodyPr/>
                    <a:lstStyle/>
                    <a:p>
                      <a:pPr algn="r" fontAlgn="b"/>
                      <a:r>
                        <a:rPr lang="en-US" sz="900" b="0" i="0" u="none" strike="noStrike">
                          <a:solidFill>
                            <a:srgbClr val="000000"/>
                          </a:solidFill>
                          <a:effectLst/>
                          <a:latin typeface="Calibri" panose="020F0502020204030204" pitchFamily="34" charset="0"/>
                        </a:rPr>
                        <a:t>0.02</a:t>
                      </a:r>
                    </a:p>
                  </a:txBody>
                  <a:tcPr marL="0" marR="0" marT="0" marB="0">
                    <a:lnL>
                      <a:noFill/>
                    </a:lnL>
                    <a:lnR>
                      <a:noFill/>
                    </a:lnR>
                    <a:lnT>
                      <a:noFill/>
                    </a:lnT>
                    <a:lnB>
                      <a:noFill/>
                    </a:lnB>
                    <a:solidFill>
                      <a:srgbClr val="FAC3C6"/>
                    </a:solidFill>
                  </a:tcPr>
                </a:tc>
                <a:tc>
                  <a:txBody>
                    <a:bodyPr/>
                    <a:lstStyle/>
                    <a:p>
                      <a:pPr algn="r" fontAlgn="b"/>
                      <a:r>
                        <a:rPr lang="en-US" sz="900" b="0" i="0" u="none" strike="noStrike">
                          <a:solidFill>
                            <a:srgbClr val="000000"/>
                          </a:solidFill>
                          <a:effectLst/>
                          <a:latin typeface="Calibri" panose="020F0502020204030204" pitchFamily="34" charset="0"/>
                        </a:rPr>
                        <a:t>0.84</a:t>
                      </a:r>
                    </a:p>
                  </a:txBody>
                  <a:tcPr marL="0" marR="0" marT="0" marB="0">
                    <a:lnL>
                      <a:noFill/>
                    </a:lnL>
                    <a:lnR>
                      <a:noFill/>
                    </a:lnR>
                    <a:lnT>
                      <a:noFill/>
                    </a:lnT>
                    <a:lnB>
                      <a:noFill/>
                    </a:lnB>
                    <a:solidFill>
                      <a:srgbClr val="95B3DB"/>
                    </a:solidFill>
                  </a:tcPr>
                </a:tc>
                <a:tc>
                  <a:txBody>
                    <a:bodyPr/>
                    <a:lstStyle/>
                    <a:p>
                      <a:pPr algn="r" fontAlgn="b"/>
                      <a:r>
                        <a:rPr lang="en-US" sz="900" b="0" i="0" u="none" strike="noStrike">
                          <a:solidFill>
                            <a:srgbClr val="000000"/>
                          </a:solidFill>
                          <a:effectLst/>
                          <a:latin typeface="Calibri" panose="020F0502020204030204" pitchFamily="34" charset="0"/>
                        </a:rPr>
                        <a:t>0.45</a:t>
                      </a:r>
                    </a:p>
                  </a:txBody>
                  <a:tcPr marL="0" marR="0" marT="0" marB="0">
                    <a:lnL>
                      <a:noFill/>
                    </a:lnL>
                    <a:lnR>
                      <a:noFill/>
                    </a:lnR>
                    <a:lnT>
                      <a:noFill/>
                    </a:lnT>
                    <a:lnB>
                      <a:noFill/>
                    </a:lnB>
                    <a:solidFill>
                      <a:srgbClr val="FBF0F3"/>
                    </a:solidFill>
                  </a:tcPr>
                </a:tc>
                <a:tc>
                  <a:txBody>
                    <a:bodyPr/>
                    <a:lstStyle/>
                    <a:p>
                      <a:pPr algn="r" fontAlgn="b"/>
                      <a:r>
                        <a:rPr lang="en-US" sz="900" b="0" i="0" u="none" strike="noStrike">
                          <a:solidFill>
                            <a:srgbClr val="000000"/>
                          </a:solidFill>
                          <a:effectLst/>
                          <a:latin typeface="Calibri" panose="020F0502020204030204" pitchFamily="34" charset="0"/>
                        </a:rPr>
                        <a:t>0.83</a:t>
                      </a:r>
                    </a:p>
                  </a:txBody>
                  <a:tcPr marL="0" marR="0" marT="0" marB="0">
                    <a:lnL>
                      <a:noFill/>
                    </a:lnL>
                    <a:lnR>
                      <a:noFill/>
                    </a:lnR>
                    <a:lnT>
                      <a:noFill/>
                    </a:lnT>
                    <a:lnB>
                      <a:noFill/>
                    </a:lnB>
                    <a:solidFill>
                      <a:srgbClr val="9AB7DD"/>
                    </a:solidFill>
                  </a:tcPr>
                </a:tc>
                <a:tc>
                  <a:txBody>
                    <a:bodyPr/>
                    <a:lstStyle/>
                    <a:p>
                      <a:pPr algn="r" fontAlgn="b"/>
                      <a:r>
                        <a:rPr lang="en-US" sz="900" b="0" i="0" u="none" strike="noStrike">
                          <a:solidFill>
                            <a:srgbClr val="000000"/>
                          </a:solidFill>
                          <a:effectLst/>
                          <a:latin typeface="Calibri" panose="020F0502020204030204" pitchFamily="34" charset="0"/>
                        </a:rPr>
                        <a:t>-0.71</a:t>
                      </a:r>
                    </a:p>
                  </a:txBody>
                  <a:tcPr marL="0" marR="0" marT="0" marB="0">
                    <a:lnL>
                      <a:noFill/>
                    </a:lnL>
                    <a:lnR>
                      <a:noFill/>
                    </a:lnR>
                    <a:lnT>
                      <a:noFill/>
                    </a:lnT>
                    <a:lnB>
                      <a:noFill/>
                    </a:lnB>
                    <a:solidFill>
                      <a:srgbClr val="F8787A"/>
                    </a:solidFill>
                  </a:tcPr>
                </a:tc>
                <a:tc>
                  <a:txBody>
                    <a:bodyPr/>
                    <a:lstStyle/>
                    <a:p>
                      <a:pPr algn="r" fontAlgn="b"/>
                      <a:r>
                        <a:rPr lang="en-US" sz="900" b="0" i="0" u="none" strike="noStrike">
                          <a:solidFill>
                            <a:srgbClr val="000000"/>
                          </a:solidFill>
                          <a:effectLst/>
                          <a:latin typeface="Calibri" panose="020F0502020204030204" pitchFamily="34" charset="0"/>
                        </a:rPr>
                        <a:t>0.86</a:t>
                      </a:r>
                    </a:p>
                  </a:txBody>
                  <a:tcPr marL="0" marR="0" marT="0" marB="0">
                    <a:lnL>
                      <a:noFill/>
                    </a:lnL>
                    <a:lnR>
                      <a:noFill/>
                    </a:lnR>
                    <a:lnT>
                      <a:noFill/>
                    </a:lnT>
                    <a:lnB>
                      <a:noFill/>
                    </a:lnB>
                    <a:solidFill>
                      <a:srgbClr val="8CAED8"/>
                    </a:solidFill>
                  </a:tcPr>
                </a:tc>
                <a:tc>
                  <a:txBody>
                    <a:bodyPr/>
                    <a:lstStyle/>
                    <a:p>
                      <a:pPr algn="r" fontAlgn="b"/>
                      <a:r>
                        <a:rPr lang="en-US" sz="900" b="0" i="0" u="none" strike="noStrike">
                          <a:solidFill>
                            <a:srgbClr val="000000"/>
                          </a:solidFill>
                          <a:effectLst/>
                          <a:latin typeface="Calibri" panose="020F0502020204030204" pitchFamily="34" charset="0"/>
                        </a:rPr>
                        <a:t>0.12</a:t>
                      </a:r>
                    </a:p>
                  </a:txBody>
                  <a:tcPr marL="0" marR="0" marT="0" marB="0">
                    <a:lnL>
                      <a:noFill/>
                    </a:lnL>
                    <a:lnR>
                      <a:noFill/>
                    </a:lnR>
                    <a:lnT>
                      <a:noFill/>
                    </a:lnT>
                    <a:lnB>
                      <a:noFill/>
                    </a:lnB>
                    <a:solidFill>
                      <a:srgbClr val="FACED1"/>
                    </a:solidFill>
                  </a:tcPr>
                </a:tc>
                <a:tc>
                  <a:txBody>
                    <a:bodyPr/>
                    <a:lstStyle/>
                    <a:p>
                      <a:pPr algn="r" fontAlgn="b"/>
                      <a:r>
                        <a:rPr lang="en-US" sz="900" b="0" i="0" u="none" strike="noStrike">
                          <a:solidFill>
                            <a:srgbClr val="000000"/>
                          </a:solidFill>
                          <a:effectLst/>
                          <a:latin typeface="Calibri" panose="020F0502020204030204" pitchFamily="34" charset="0"/>
                        </a:rPr>
                        <a:t>0.91</a:t>
                      </a:r>
                    </a:p>
                  </a:txBody>
                  <a:tcPr marL="0" marR="0" marT="0" marB="0">
                    <a:lnL>
                      <a:noFill/>
                    </a:lnL>
                    <a:lnR>
                      <a:noFill/>
                    </a:lnR>
                    <a:lnT>
                      <a:noFill/>
                    </a:lnT>
                    <a:lnB>
                      <a:noFill/>
                    </a:lnB>
                    <a:solidFill>
                      <a:srgbClr val="7DA3D3"/>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62408739"/>
                  </a:ext>
                </a:extLst>
              </a:tr>
              <a:tr h="141323">
                <a:tc>
                  <a:txBody>
                    <a:bodyPr/>
                    <a:lstStyle/>
                    <a:p>
                      <a:pPr algn="l" fontAlgn="b"/>
                      <a:r>
                        <a:rPr lang="en-US" sz="900" b="1" i="1" u="none" strike="noStrike">
                          <a:solidFill>
                            <a:srgbClr val="000000"/>
                          </a:solidFill>
                          <a:effectLst/>
                          <a:latin typeface="Calibri" panose="020F0502020204030204" pitchFamily="34" charset="0"/>
                        </a:rPr>
                        <a:t>QUALCOMM INCORPORATED</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QCOM</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0.78</a:t>
                      </a:r>
                    </a:p>
                  </a:txBody>
                  <a:tcPr marL="0" marR="0" marT="0" marB="0">
                    <a:lnL>
                      <a:noFill/>
                    </a:lnL>
                    <a:lnR>
                      <a:noFill/>
                    </a:lnR>
                    <a:lnT>
                      <a:noFill/>
                    </a:lnT>
                    <a:lnB>
                      <a:noFill/>
                    </a:lnB>
                    <a:solidFill>
                      <a:srgbClr val="ABC3E3"/>
                    </a:solidFill>
                  </a:tcPr>
                </a:tc>
                <a:tc>
                  <a:txBody>
                    <a:bodyPr/>
                    <a:lstStyle/>
                    <a:p>
                      <a:pPr algn="r" fontAlgn="b"/>
                      <a:r>
                        <a:rPr lang="en-US" sz="900" b="0" i="0" u="none" strike="noStrike">
                          <a:solidFill>
                            <a:srgbClr val="000000"/>
                          </a:solidFill>
                          <a:effectLst/>
                          <a:latin typeface="Calibri" panose="020F0502020204030204" pitchFamily="34" charset="0"/>
                        </a:rPr>
                        <a:t>0.02</a:t>
                      </a:r>
                    </a:p>
                  </a:txBody>
                  <a:tcPr marL="0" marR="0" marT="0" marB="0">
                    <a:lnL>
                      <a:noFill/>
                    </a:lnL>
                    <a:lnR>
                      <a:noFill/>
                    </a:lnR>
                    <a:lnT>
                      <a:noFill/>
                    </a:lnT>
                    <a:lnB>
                      <a:noFill/>
                    </a:lnB>
                    <a:solidFill>
                      <a:srgbClr val="FAC3C6"/>
                    </a:solidFill>
                  </a:tcPr>
                </a:tc>
                <a:tc>
                  <a:txBody>
                    <a:bodyPr/>
                    <a:lstStyle/>
                    <a:p>
                      <a:pPr algn="r" fontAlgn="b"/>
                      <a:r>
                        <a:rPr lang="en-US" sz="900" b="0" i="0" u="none" strike="noStrike">
                          <a:solidFill>
                            <a:srgbClr val="000000"/>
                          </a:solidFill>
                          <a:effectLst/>
                          <a:latin typeface="Calibri" panose="020F0502020204030204" pitchFamily="34" charset="0"/>
                        </a:rPr>
                        <a:t>0.76</a:t>
                      </a:r>
                    </a:p>
                  </a:txBody>
                  <a:tcPr marL="0" marR="0" marT="0" marB="0">
                    <a:lnL>
                      <a:noFill/>
                    </a:lnL>
                    <a:lnR>
                      <a:noFill/>
                    </a:lnR>
                    <a:lnT>
                      <a:noFill/>
                    </a:lnT>
                    <a:lnB>
                      <a:noFill/>
                    </a:lnB>
                    <a:solidFill>
                      <a:srgbClr val="B3C9E6"/>
                    </a:solidFill>
                  </a:tcPr>
                </a:tc>
                <a:tc>
                  <a:txBody>
                    <a:bodyPr/>
                    <a:lstStyle/>
                    <a:p>
                      <a:pPr algn="r" fontAlgn="b"/>
                      <a:r>
                        <a:rPr lang="en-US" sz="900" b="0" i="0" u="none" strike="noStrike">
                          <a:solidFill>
                            <a:srgbClr val="000000"/>
                          </a:solidFill>
                          <a:effectLst/>
                          <a:latin typeface="Calibri" panose="020F0502020204030204" pitchFamily="34" charset="0"/>
                        </a:rPr>
                        <a:t>0.29</a:t>
                      </a:r>
                    </a:p>
                  </a:txBody>
                  <a:tcPr marL="0" marR="0" marT="0" marB="0">
                    <a:lnL>
                      <a:noFill/>
                    </a:lnL>
                    <a:lnR>
                      <a:noFill/>
                    </a:lnR>
                    <a:lnT>
                      <a:noFill/>
                    </a:lnT>
                    <a:lnB>
                      <a:noFill/>
                    </a:lnB>
                    <a:solidFill>
                      <a:srgbClr val="FBE0E3"/>
                    </a:solidFill>
                  </a:tcPr>
                </a:tc>
                <a:tc>
                  <a:txBody>
                    <a:bodyPr/>
                    <a:lstStyle/>
                    <a:p>
                      <a:pPr algn="r" fontAlgn="b"/>
                      <a:r>
                        <a:rPr lang="en-US" sz="900" b="0" i="0" u="none" strike="noStrike">
                          <a:solidFill>
                            <a:srgbClr val="000000"/>
                          </a:solidFill>
                          <a:effectLst/>
                          <a:latin typeface="Calibri" panose="020F0502020204030204" pitchFamily="34" charset="0"/>
                        </a:rPr>
                        <a:t>0.94</a:t>
                      </a:r>
                    </a:p>
                  </a:txBody>
                  <a:tcPr marL="0" marR="0" marT="0" marB="0">
                    <a:lnL>
                      <a:noFill/>
                    </a:lnL>
                    <a:lnR>
                      <a:noFill/>
                    </a:lnR>
                    <a:lnT>
                      <a:noFill/>
                    </a:lnT>
                    <a:lnB>
                      <a:noFill/>
                    </a:lnB>
                    <a:solidFill>
                      <a:srgbClr val="719ACE"/>
                    </a:solidFill>
                  </a:tcPr>
                </a:tc>
                <a:tc>
                  <a:txBody>
                    <a:bodyPr/>
                    <a:lstStyle/>
                    <a:p>
                      <a:pPr algn="r" fontAlgn="b"/>
                      <a:r>
                        <a:rPr lang="en-US" sz="900" b="0" i="0" u="none" strike="noStrike">
                          <a:solidFill>
                            <a:srgbClr val="000000"/>
                          </a:solidFill>
                          <a:effectLst/>
                          <a:latin typeface="Calibri" panose="020F0502020204030204" pitchFamily="34" charset="0"/>
                        </a:rPr>
                        <a:t>-0.78</a:t>
                      </a:r>
                    </a:p>
                  </a:txBody>
                  <a:tcPr marL="0" marR="0" marT="0" marB="0">
                    <a:lnL>
                      <a:noFill/>
                    </a:lnL>
                    <a:lnR>
                      <a:noFill/>
                    </a:lnR>
                    <a:lnT>
                      <a:noFill/>
                    </a:lnT>
                    <a:lnB>
                      <a:noFill/>
                    </a:lnB>
                    <a:solidFill>
                      <a:srgbClr val="F87173"/>
                    </a:solidFill>
                  </a:tcPr>
                </a:tc>
                <a:tc>
                  <a:txBody>
                    <a:bodyPr/>
                    <a:lstStyle/>
                    <a:p>
                      <a:pPr algn="r" fontAlgn="b"/>
                      <a:r>
                        <a:rPr lang="en-US" sz="900" b="0" i="0" u="none" strike="noStrike">
                          <a:solidFill>
                            <a:srgbClr val="000000"/>
                          </a:solidFill>
                          <a:effectLst/>
                          <a:latin typeface="Calibri" panose="020F0502020204030204" pitchFamily="34" charset="0"/>
                        </a:rPr>
                        <a:t>0.88</a:t>
                      </a:r>
                    </a:p>
                  </a:txBody>
                  <a:tcPr marL="0" marR="0" marT="0" marB="0">
                    <a:lnL>
                      <a:noFill/>
                    </a:lnL>
                    <a:lnR>
                      <a:noFill/>
                    </a:lnR>
                    <a:lnT>
                      <a:noFill/>
                    </a:lnT>
                    <a:lnB>
                      <a:noFill/>
                    </a:lnB>
                    <a:solidFill>
                      <a:srgbClr val="87AAD6"/>
                    </a:solidFill>
                  </a:tcPr>
                </a:tc>
                <a:tc>
                  <a:txBody>
                    <a:bodyPr/>
                    <a:lstStyle/>
                    <a:p>
                      <a:pPr algn="r" fontAlgn="b"/>
                      <a:r>
                        <a:rPr lang="en-US" sz="900" b="0" i="0" u="none" strike="noStrike">
                          <a:solidFill>
                            <a:srgbClr val="000000"/>
                          </a:solidFill>
                          <a:effectLst/>
                          <a:latin typeface="Calibri" panose="020F0502020204030204" pitchFamily="34" charset="0"/>
                        </a:rPr>
                        <a:t>0.07</a:t>
                      </a:r>
                    </a:p>
                  </a:txBody>
                  <a:tcPr marL="0" marR="0" marT="0" marB="0">
                    <a:lnL>
                      <a:noFill/>
                    </a:lnL>
                    <a:lnR>
                      <a:noFill/>
                    </a:lnR>
                    <a:lnT>
                      <a:noFill/>
                    </a:lnT>
                    <a:lnB>
                      <a:noFill/>
                    </a:lnB>
                    <a:solidFill>
                      <a:srgbClr val="FAC9CB"/>
                    </a:solidFill>
                  </a:tcPr>
                </a:tc>
                <a:tc>
                  <a:txBody>
                    <a:bodyPr/>
                    <a:lstStyle/>
                    <a:p>
                      <a:pPr algn="r" fontAlgn="b"/>
                      <a:r>
                        <a:rPr lang="en-US" sz="900" b="0" i="0" u="none" strike="noStrike">
                          <a:solidFill>
                            <a:srgbClr val="000000"/>
                          </a:solidFill>
                          <a:effectLst/>
                          <a:latin typeface="Calibri" panose="020F0502020204030204" pitchFamily="34" charset="0"/>
                        </a:rPr>
                        <a:t>0.94</a:t>
                      </a:r>
                    </a:p>
                  </a:txBody>
                  <a:tcPr marL="0" marR="0" marT="0" marB="0">
                    <a:lnL>
                      <a:noFill/>
                    </a:lnL>
                    <a:lnR>
                      <a:noFill/>
                    </a:lnR>
                    <a:lnT>
                      <a:noFill/>
                    </a:lnT>
                    <a:lnB>
                      <a:noFill/>
                    </a:lnB>
                    <a:solidFill>
                      <a:srgbClr val="729BCF"/>
                    </a:solidFill>
                  </a:tcPr>
                </a:tc>
                <a:tc>
                  <a:txBody>
                    <a:bodyPr/>
                    <a:lstStyle/>
                    <a:p>
                      <a:pPr algn="r" fontAlgn="b"/>
                      <a:r>
                        <a:rPr lang="en-US" sz="900" b="0" i="0" u="none" strike="noStrike">
                          <a:solidFill>
                            <a:srgbClr val="000000"/>
                          </a:solidFill>
                          <a:effectLst/>
                          <a:latin typeface="Calibri" panose="020F0502020204030204" pitchFamily="34" charset="0"/>
                        </a:rPr>
                        <a:t>0.90</a:t>
                      </a:r>
                    </a:p>
                  </a:txBody>
                  <a:tcPr marL="0" marR="0" marT="0" marB="0">
                    <a:lnL>
                      <a:noFill/>
                    </a:lnL>
                    <a:lnR>
                      <a:noFill/>
                    </a:lnR>
                    <a:lnT>
                      <a:noFill/>
                    </a:lnT>
                    <a:lnB>
                      <a:noFill/>
                    </a:lnB>
                    <a:solidFill>
                      <a:srgbClr val="7EA4D3"/>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64893261"/>
                  </a:ext>
                </a:extLst>
              </a:tr>
              <a:tr h="141323">
                <a:tc>
                  <a:txBody>
                    <a:bodyPr/>
                    <a:lstStyle/>
                    <a:p>
                      <a:pPr algn="l" fontAlgn="b"/>
                      <a:r>
                        <a:rPr lang="en-US" sz="900" b="1" i="1" u="none" strike="noStrike">
                          <a:solidFill>
                            <a:srgbClr val="000000"/>
                          </a:solidFill>
                          <a:effectLst/>
                          <a:latin typeface="Calibri" panose="020F0502020204030204" pitchFamily="34" charset="0"/>
                        </a:rPr>
                        <a:t>FEDEX CORPORATION</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FDX</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0.84</a:t>
                      </a:r>
                    </a:p>
                  </a:txBody>
                  <a:tcPr marL="0" marR="0" marT="0" marB="0">
                    <a:lnL>
                      <a:noFill/>
                    </a:lnL>
                    <a:lnR>
                      <a:noFill/>
                    </a:lnR>
                    <a:lnT>
                      <a:noFill/>
                    </a:lnT>
                    <a:lnB>
                      <a:noFill/>
                    </a:lnB>
                    <a:solidFill>
                      <a:srgbClr val="96B4DB"/>
                    </a:solidFill>
                  </a:tcPr>
                </a:tc>
                <a:tc>
                  <a:txBody>
                    <a:bodyPr/>
                    <a:lstStyle/>
                    <a:p>
                      <a:pPr algn="r" fontAlgn="b"/>
                      <a:r>
                        <a:rPr lang="en-US" sz="900" b="0" i="0" u="none" strike="noStrike">
                          <a:solidFill>
                            <a:srgbClr val="000000"/>
                          </a:solidFill>
                          <a:effectLst/>
                          <a:latin typeface="Calibri" panose="020F0502020204030204" pitchFamily="34" charset="0"/>
                        </a:rPr>
                        <a:t>-0.42</a:t>
                      </a:r>
                    </a:p>
                  </a:txBody>
                  <a:tcPr marL="0" marR="0" marT="0" marB="0">
                    <a:lnL>
                      <a:noFill/>
                    </a:lnL>
                    <a:lnR>
                      <a:noFill/>
                    </a:lnR>
                    <a:lnT>
                      <a:noFill/>
                    </a:lnT>
                    <a:lnB>
                      <a:noFill/>
                    </a:lnB>
                    <a:solidFill>
                      <a:srgbClr val="F99799"/>
                    </a:solidFill>
                  </a:tcPr>
                </a:tc>
                <a:tc>
                  <a:txBody>
                    <a:bodyPr/>
                    <a:lstStyle/>
                    <a:p>
                      <a:pPr algn="r" fontAlgn="b"/>
                      <a:r>
                        <a:rPr lang="en-US" sz="900" b="0" i="0" u="none" strike="noStrike">
                          <a:solidFill>
                            <a:srgbClr val="000000"/>
                          </a:solidFill>
                          <a:effectLst/>
                          <a:latin typeface="Calibri" panose="020F0502020204030204" pitchFamily="34" charset="0"/>
                        </a:rPr>
                        <a:t>0.62</a:t>
                      </a:r>
                    </a:p>
                  </a:txBody>
                  <a:tcPr marL="0" marR="0" marT="0" marB="0">
                    <a:lnL>
                      <a:noFill/>
                    </a:lnL>
                    <a:lnR>
                      <a:noFill/>
                    </a:lnR>
                    <a:lnT>
                      <a:noFill/>
                    </a:lnT>
                    <a:lnB>
                      <a:noFill/>
                    </a:lnB>
                    <a:solidFill>
                      <a:srgbClr val="E5ECF7"/>
                    </a:solidFill>
                  </a:tcPr>
                </a:tc>
                <a:tc>
                  <a:txBody>
                    <a:bodyPr/>
                    <a:lstStyle/>
                    <a:p>
                      <a:pPr algn="r" fontAlgn="b"/>
                      <a:r>
                        <a:rPr lang="en-US" sz="900" b="0" i="0" u="none" strike="noStrike">
                          <a:solidFill>
                            <a:srgbClr val="000000"/>
                          </a:solidFill>
                          <a:effectLst/>
                          <a:latin typeface="Calibri" panose="020F0502020204030204" pitchFamily="34" charset="0"/>
                        </a:rPr>
                        <a:t>0.76</a:t>
                      </a:r>
                    </a:p>
                  </a:txBody>
                  <a:tcPr marL="0" marR="0" marT="0" marB="0">
                    <a:lnL>
                      <a:noFill/>
                    </a:lnL>
                    <a:lnR>
                      <a:noFill/>
                    </a:lnR>
                    <a:lnT>
                      <a:noFill/>
                    </a:lnT>
                    <a:lnB>
                      <a:noFill/>
                    </a:lnB>
                    <a:solidFill>
                      <a:srgbClr val="B1C8E5"/>
                    </a:solidFill>
                  </a:tcPr>
                </a:tc>
                <a:tc>
                  <a:txBody>
                    <a:bodyPr/>
                    <a:lstStyle/>
                    <a:p>
                      <a:pPr algn="r" fontAlgn="b"/>
                      <a:r>
                        <a:rPr lang="en-US" sz="900" b="0" i="0" u="none" strike="noStrike">
                          <a:solidFill>
                            <a:srgbClr val="000000"/>
                          </a:solidFill>
                          <a:effectLst/>
                          <a:latin typeface="Calibri" panose="020F0502020204030204" pitchFamily="34" charset="0"/>
                        </a:rPr>
                        <a:t>0.54</a:t>
                      </a:r>
                    </a:p>
                  </a:txBody>
                  <a:tcPr marL="0" marR="0" marT="0" marB="0">
                    <a:lnL>
                      <a:noFill/>
                    </a:lnL>
                    <a:lnR>
                      <a:noFill/>
                    </a:lnR>
                    <a:lnT>
                      <a:noFill/>
                    </a:lnT>
                    <a:lnB>
                      <a:noFill/>
                    </a:lnB>
                    <a:solidFill>
                      <a:srgbClr val="FBF9FC"/>
                    </a:solidFill>
                  </a:tcPr>
                </a:tc>
                <a:tc>
                  <a:txBody>
                    <a:bodyPr/>
                    <a:lstStyle/>
                    <a:p>
                      <a:pPr algn="r" fontAlgn="b"/>
                      <a:r>
                        <a:rPr lang="en-US" sz="900" b="0" i="0" u="none" strike="noStrike">
                          <a:solidFill>
                            <a:srgbClr val="000000"/>
                          </a:solidFill>
                          <a:effectLst/>
                          <a:latin typeface="Calibri" panose="020F0502020204030204" pitchFamily="34" charset="0"/>
                        </a:rPr>
                        <a:t>-0.49</a:t>
                      </a:r>
                    </a:p>
                  </a:txBody>
                  <a:tcPr marL="0" marR="0" marT="0" marB="0">
                    <a:lnL>
                      <a:noFill/>
                    </a:lnL>
                    <a:lnR>
                      <a:noFill/>
                    </a:lnR>
                    <a:lnT>
                      <a:noFill/>
                    </a:lnT>
                    <a:lnB>
                      <a:noFill/>
                    </a:lnB>
                    <a:solidFill>
                      <a:srgbClr val="F98F92"/>
                    </a:solidFill>
                  </a:tcPr>
                </a:tc>
                <a:tc>
                  <a:txBody>
                    <a:bodyPr/>
                    <a:lstStyle/>
                    <a:p>
                      <a:pPr algn="r" fontAlgn="b"/>
                      <a:r>
                        <a:rPr lang="en-US" sz="900" b="0" i="0" u="none" strike="noStrike">
                          <a:solidFill>
                            <a:srgbClr val="000000"/>
                          </a:solidFill>
                          <a:effectLst/>
                          <a:latin typeface="Calibri" panose="020F0502020204030204" pitchFamily="34" charset="0"/>
                        </a:rPr>
                        <a:t>0.63</a:t>
                      </a:r>
                    </a:p>
                  </a:txBody>
                  <a:tcPr marL="0" marR="0" marT="0" marB="0">
                    <a:lnL>
                      <a:noFill/>
                    </a:lnL>
                    <a:lnR>
                      <a:noFill/>
                    </a:lnR>
                    <a:lnT>
                      <a:noFill/>
                    </a:lnT>
                    <a:lnB>
                      <a:noFill/>
                    </a:lnB>
                    <a:solidFill>
                      <a:srgbClr val="E2EAF6"/>
                    </a:solidFill>
                  </a:tcPr>
                </a:tc>
                <a:tc>
                  <a:txBody>
                    <a:bodyPr/>
                    <a:lstStyle/>
                    <a:p>
                      <a:pPr algn="r" fontAlgn="b"/>
                      <a:r>
                        <a:rPr lang="en-US" sz="900" b="0" i="0" u="none" strike="noStrike">
                          <a:solidFill>
                            <a:srgbClr val="000000"/>
                          </a:solidFill>
                          <a:effectLst/>
                          <a:latin typeface="Calibri" panose="020F0502020204030204" pitchFamily="34" charset="0"/>
                        </a:rPr>
                        <a:t>-0.13</a:t>
                      </a:r>
                    </a:p>
                  </a:txBody>
                  <a:tcPr marL="0" marR="0" marT="0" marB="0">
                    <a:lnL>
                      <a:noFill/>
                    </a:lnL>
                    <a:lnR>
                      <a:noFill/>
                    </a:lnR>
                    <a:lnT>
                      <a:noFill/>
                    </a:lnT>
                    <a:lnB>
                      <a:noFill/>
                    </a:lnB>
                    <a:solidFill>
                      <a:srgbClr val="FAB4B7"/>
                    </a:solidFill>
                  </a:tcPr>
                </a:tc>
                <a:tc>
                  <a:txBody>
                    <a:bodyPr/>
                    <a:lstStyle/>
                    <a:p>
                      <a:pPr algn="r" fontAlgn="b"/>
                      <a:r>
                        <a:rPr lang="en-US" sz="900" b="0" i="0" u="none" strike="noStrike">
                          <a:solidFill>
                            <a:srgbClr val="000000"/>
                          </a:solidFill>
                          <a:effectLst/>
                          <a:latin typeface="Calibri" panose="020F0502020204030204" pitchFamily="34" charset="0"/>
                        </a:rPr>
                        <a:t>0.61</a:t>
                      </a:r>
                    </a:p>
                  </a:txBody>
                  <a:tcPr marL="0" marR="0" marT="0" marB="0">
                    <a:lnL>
                      <a:noFill/>
                    </a:lnL>
                    <a:lnR>
                      <a:noFill/>
                    </a:lnR>
                    <a:lnT>
                      <a:noFill/>
                    </a:lnT>
                    <a:lnB>
                      <a:noFill/>
                    </a:lnB>
                    <a:solidFill>
                      <a:srgbClr val="E8EEF8"/>
                    </a:solidFill>
                  </a:tcPr>
                </a:tc>
                <a:tc>
                  <a:txBody>
                    <a:bodyPr/>
                    <a:lstStyle/>
                    <a:p>
                      <a:pPr algn="r" fontAlgn="b"/>
                      <a:r>
                        <a:rPr lang="en-US" sz="900" b="0" i="0" u="none" strike="noStrike">
                          <a:solidFill>
                            <a:srgbClr val="000000"/>
                          </a:solidFill>
                          <a:effectLst/>
                          <a:latin typeface="Calibri" panose="020F0502020204030204" pitchFamily="34" charset="0"/>
                        </a:rPr>
                        <a:t>0.78</a:t>
                      </a:r>
                    </a:p>
                  </a:txBody>
                  <a:tcPr marL="0" marR="0" marT="0" marB="0">
                    <a:lnL>
                      <a:noFill/>
                    </a:lnL>
                    <a:lnR>
                      <a:noFill/>
                    </a:lnR>
                    <a:lnT>
                      <a:noFill/>
                    </a:lnT>
                    <a:lnB>
                      <a:noFill/>
                    </a:lnB>
                    <a:solidFill>
                      <a:srgbClr val="AAC2E2"/>
                    </a:solidFill>
                  </a:tcPr>
                </a:tc>
                <a:tc>
                  <a:txBody>
                    <a:bodyPr/>
                    <a:lstStyle/>
                    <a:p>
                      <a:pPr algn="r" fontAlgn="b"/>
                      <a:r>
                        <a:rPr lang="en-US" sz="900" b="0" i="0" u="none" strike="noStrike">
                          <a:solidFill>
                            <a:srgbClr val="000000"/>
                          </a:solidFill>
                          <a:effectLst/>
                          <a:latin typeface="Calibri" panose="020F0502020204030204" pitchFamily="34" charset="0"/>
                        </a:rPr>
                        <a:t>0.68</a:t>
                      </a:r>
                    </a:p>
                  </a:txBody>
                  <a:tcPr marL="0" marR="0" marT="0" marB="0">
                    <a:lnL>
                      <a:noFill/>
                    </a:lnL>
                    <a:lnR>
                      <a:noFill/>
                    </a:lnR>
                    <a:lnT>
                      <a:noFill/>
                    </a:lnT>
                    <a:lnB>
                      <a:noFill/>
                    </a:lnB>
                    <a:solidFill>
                      <a:srgbClr val="D0DDF0"/>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52011626"/>
                  </a:ext>
                </a:extLst>
              </a:tr>
              <a:tr h="141323">
                <a:tc>
                  <a:txBody>
                    <a:bodyPr/>
                    <a:lstStyle/>
                    <a:p>
                      <a:pPr algn="l" fontAlgn="b"/>
                      <a:r>
                        <a:rPr lang="en-US" sz="900" b="1" i="1" u="none" strike="noStrike">
                          <a:solidFill>
                            <a:srgbClr val="000000"/>
                          </a:solidFill>
                          <a:effectLst/>
                          <a:latin typeface="Calibri" panose="020F0502020204030204" pitchFamily="34" charset="0"/>
                        </a:rPr>
                        <a:t>ELEVANCE HEALTH, INC.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ELV</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0.76</a:t>
                      </a:r>
                    </a:p>
                  </a:txBody>
                  <a:tcPr marL="0" marR="0" marT="0" marB="0">
                    <a:lnL>
                      <a:noFill/>
                    </a:lnL>
                    <a:lnR>
                      <a:noFill/>
                    </a:lnR>
                    <a:lnT>
                      <a:noFill/>
                    </a:lnT>
                    <a:lnB>
                      <a:noFill/>
                    </a:lnB>
                    <a:solidFill>
                      <a:srgbClr val="B2C8E5"/>
                    </a:solidFill>
                  </a:tcPr>
                </a:tc>
                <a:tc>
                  <a:txBody>
                    <a:bodyPr/>
                    <a:lstStyle/>
                    <a:p>
                      <a:pPr algn="r" fontAlgn="b"/>
                      <a:r>
                        <a:rPr lang="en-US" sz="900" b="0" i="0" u="none" strike="noStrike">
                          <a:solidFill>
                            <a:srgbClr val="000000"/>
                          </a:solidFill>
                          <a:effectLst/>
                          <a:latin typeface="Calibri" panose="020F0502020204030204" pitchFamily="34" charset="0"/>
                        </a:rPr>
                        <a:t>-0.07</a:t>
                      </a:r>
                    </a:p>
                  </a:txBody>
                  <a:tcPr marL="0" marR="0" marT="0" marB="0">
                    <a:lnL>
                      <a:noFill/>
                    </a:lnL>
                    <a:lnR>
                      <a:noFill/>
                    </a:lnR>
                    <a:lnT>
                      <a:noFill/>
                    </a:lnT>
                    <a:lnB>
                      <a:noFill/>
                    </a:lnB>
                    <a:solidFill>
                      <a:srgbClr val="FABABD"/>
                    </a:solidFill>
                  </a:tcPr>
                </a:tc>
                <a:tc>
                  <a:txBody>
                    <a:bodyPr/>
                    <a:lstStyle/>
                    <a:p>
                      <a:pPr algn="r" fontAlgn="b"/>
                      <a:r>
                        <a:rPr lang="en-US" sz="900" b="0" i="0" u="none" strike="noStrike">
                          <a:solidFill>
                            <a:srgbClr val="000000"/>
                          </a:solidFill>
                          <a:effectLst/>
                          <a:latin typeface="Calibri" panose="020F0502020204030204" pitchFamily="34" charset="0"/>
                        </a:rPr>
                        <a:t>0.50</a:t>
                      </a:r>
                    </a:p>
                  </a:txBody>
                  <a:tcPr marL="0" marR="0" marT="0" marB="0">
                    <a:lnL>
                      <a:noFill/>
                    </a:lnL>
                    <a:lnR>
                      <a:noFill/>
                    </a:lnR>
                    <a:lnT>
                      <a:noFill/>
                    </a:lnT>
                    <a:lnB>
                      <a:noFill/>
                    </a:lnB>
                    <a:solidFill>
                      <a:srgbClr val="FBF6F9"/>
                    </a:solidFill>
                  </a:tcPr>
                </a:tc>
                <a:tc>
                  <a:txBody>
                    <a:bodyPr/>
                    <a:lstStyle/>
                    <a:p>
                      <a:pPr algn="r" fontAlgn="b"/>
                      <a:r>
                        <a:rPr lang="en-US" sz="900" b="0" i="0" u="none" strike="noStrike">
                          <a:solidFill>
                            <a:srgbClr val="000000"/>
                          </a:solidFill>
                          <a:effectLst/>
                          <a:latin typeface="Calibri" panose="020F0502020204030204" pitchFamily="34" charset="0"/>
                        </a:rPr>
                        <a:t>0.38</a:t>
                      </a:r>
                    </a:p>
                  </a:txBody>
                  <a:tcPr marL="0" marR="0" marT="0" marB="0">
                    <a:lnL>
                      <a:noFill/>
                    </a:lnL>
                    <a:lnR>
                      <a:noFill/>
                    </a:lnR>
                    <a:lnT>
                      <a:noFill/>
                    </a:lnT>
                    <a:lnB>
                      <a:noFill/>
                    </a:lnB>
                    <a:solidFill>
                      <a:srgbClr val="FBE9EC"/>
                    </a:solidFill>
                  </a:tcPr>
                </a:tc>
                <a:tc>
                  <a:txBody>
                    <a:bodyPr/>
                    <a:lstStyle/>
                    <a:p>
                      <a:pPr algn="r" fontAlgn="b"/>
                      <a:r>
                        <a:rPr lang="en-US" sz="900" b="0" i="0" u="none" strike="noStrike">
                          <a:solidFill>
                            <a:srgbClr val="000000"/>
                          </a:solidFill>
                          <a:effectLst/>
                          <a:latin typeface="Calibri" panose="020F0502020204030204" pitchFamily="34" charset="0"/>
                        </a:rPr>
                        <a:t>0.71</a:t>
                      </a:r>
                    </a:p>
                  </a:txBody>
                  <a:tcPr marL="0" marR="0" marT="0" marB="0">
                    <a:lnL>
                      <a:noFill/>
                    </a:lnL>
                    <a:lnR>
                      <a:noFill/>
                    </a:lnR>
                    <a:lnT>
                      <a:noFill/>
                    </a:lnT>
                    <a:lnB>
                      <a:noFill/>
                    </a:lnB>
                    <a:solidFill>
                      <a:srgbClr val="C4D5EC"/>
                    </a:solidFill>
                  </a:tcPr>
                </a:tc>
                <a:tc>
                  <a:txBody>
                    <a:bodyPr/>
                    <a:lstStyle/>
                    <a:p>
                      <a:pPr algn="r" fontAlgn="b"/>
                      <a:r>
                        <a:rPr lang="en-US" sz="900" b="0" i="0" u="none" strike="noStrike">
                          <a:solidFill>
                            <a:srgbClr val="000000"/>
                          </a:solidFill>
                          <a:effectLst/>
                          <a:latin typeface="Calibri" panose="020F0502020204030204" pitchFamily="34" charset="0"/>
                        </a:rPr>
                        <a:t>-0.66</a:t>
                      </a:r>
                    </a:p>
                  </a:txBody>
                  <a:tcPr marL="0" marR="0" marT="0" marB="0">
                    <a:lnL>
                      <a:noFill/>
                    </a:lnL>
                    <a:lnR>
                      <a:noFill/>
                    </a:lnR>
                    <a:lnT>
                      <a:noFill/>
                    </a:lnT>
                    <a:lnB>
                      <a:noFill/>
                    </a:lnB>
                    <a:solidFill>
                      <a:srgbClr val="F87D80"/>
                    </a:solidFill>
                  </a:tcPr>
                </a:tc>
                <a:tc>
                  <a:txBody>
                    <a:bodyPr/>
                    <a:lstStyle/>
                    <a:p>
                      <a:pPr algn="r" fontAlgn="b"/>
                      <a:r>
                        <a:rPr lang="en-US" sz="900" b="0" i="0" u="none" strike="noStrike">
                          <a:solidFill>
                            <a:srgbClr val="000000"/>
                          </a:solidFill>
                          <a:effectLst/>
                          <a:latin typeface="Calibri" panose="020F0502020204030204" pitchFamily="34" charset="0"/>
                        </a:rPr>
                        <a:t>0.80</a:t>
                      </a:r>
                    </a:p>
                  </a:txBody>
                  <a:tcPr marL="0" marR="0" marT="0" marB="0">
                    <a:lnL>
                      <a:noFill/>
                    </a:lnL>
                    <a:lnR>
                      <a:noFill/>
                    </a:lnR>
                    <a:lnT>
                      <a:noFill/>
                    </a:lnT>
                    <a:lnB>
                      <a:noFill/>
                    </a:lnB>
                    <a:solidFill>
                      <a:srgbClr val="A2BDE0"/>
                    </a:solidFill>
                  </a:tcPr>
                </a:tc>
                <a:tc>
                  <a:txBody>
                    <a:bodyPr/>
                    <a:lstStyle/>
                    <a:p>
                      <a:pPr algn="r" fontAlgn="b"/>
                      <a:r>
                        <a:rPr lang="en-US" sz="900" b="0" i="0" u="none" strike="noStrike">
                          <a:solidFill>
                            <a:srgbClr val="000000"/>
                          </a:solidFill>
                          <a:effectLst/>
                          <a:latin typeface="Calibri" panose="020F0502020204030204" pitchFamily="34" charset="0"/>
                        </a:rPr>
                        <a:t>-0.02</a:t>
                      </a:r>
                    </a:p>
                  </a:txBody>
                  <a:tcPr marL="0" marR="0" marT="0" marB="0">
                    <a:lnL>
                      <a:noFill/>
                    </a:lnL>
                    <a:lnR>
                      <a:noFill/>
                    </a:lnR>
                    <a:lnT>
                      <a:noFill/>
                    </a:lnT>
                    <a:lnB>
                      <a:noFill/>
                    </a:lnB>
                    <a:solidFill>
                      <a:srgbClr val="FAC0C2"/>
                    </a:solidFill>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lnL>
                      <a:noFill/>
                    </a:lnL>
                    <a:lnR>
                      <a:noFill/>
                    </a:lnR>
                    <a:lnT>
                      <a:noFill/>
                    </a:lnT>
                    <a:lnB>
                      <a:noFill/>
                    </a:lnB>
                    <a:solidFill>
                      <a:srgbClr val="B9CDE8"/>
                    </a:solidFill>
                  </a:tcPr>
                </a:tc>
                <a:tc>
                  <a:txBody>
                    <a:bodyPr/>
                    <a:lstStyle/>
                    <a:p>
                      <a:pPr algn="r" fontAlgn="b"/>
                      <a:r>
                        <a:rPr lang="en-US" sz="900" b="0" i="0" u="none" strike="noStrike">
                          <a:solidFill>
                            <a:srgbClr val="000000"/>
                          </a:solidFill>
                          <a:effectLst/>
                          <a:latin typeface="Calibri" panose="020F0502020204030204" pitchFamily="34" charset="0"/>
                        </a:rPr>
                        <a:t>0.67</a:t>
                      </a:r>
                    </a:p>
                  </a:txBody>
                  <a:tcPr marL="0" marR="0" marT="0" marB="0">
                    <a:lnL>
                      <a:noFill/>
                    </a:lnL>
                    <a:lnR>
                      <a:noFill/>
                    </a:lnR>
                    <a:lnT>
                      <a:noFill/>
                    </a:lnT>
                    <a:lnB>
                      <a:noFill/>
                    </a:lnB>
                    <a:solidFill>
                      <a:srgbClr val="D4E0F1"/>
                    </a:solidFill>
                  </a:tcPr>
                </a:tc>
                <a:tc>
                  <a:txBody>
                    <a:bodyPr/>
                    <a:lstStyle/>
                    <a:p>
                      <a:pPr algn="r" fontAlgn="b"/>
                      <a:r>
                        <a:rPr lang="en-US" sz="900" b="0" i="0" u="none" strike="noStrike">
                          <a:solidFill>
                            <a:srgbClr val="000000"/>
                          </a:solidFill>
                          <a:effectLst/>
                          <a:latin typeface="Calibri" panose="020F0502020204030204" pitchFamily="34" charset="0"/>
                        </a:rPr>
                        <a:t>0.61</a:t>
                      </a:r>
                    </a:p>
                  </a:txBody>
                  <a:tcPr marL="0" marR="0" marT="0" marB="0">
                    <a:lnL>
                      <a:noFill/>
                    </a:lnL>
                    <a:lnR>
                      <a:noFill/>
                    </a:lnR>
                    <a:lnT>
                      <a:noFill/>
                    </a:lnT>
                    <a:lnB>
                      <a:noFill/>
                    </a:lnB>
                    <a:solidFill>
                      <a:srgbClr val="E8EEF8"/>
                    </a:solidFill>
                  </a:tcPr>
                </a:tc>
                <a:tc>
                  <a:txBody>
                    <a:bodyPr/>
                    <a:lstStyle/>
                    <a:p>
                      <a:pPr algn="r" fontAlgn="b"/>
                      <a:r>
                        <a:rPr lang="en-US" sz="900" b="0" i="0" u="none" strike="noStrike">
                          <a:solidFill>
                            <a:srgbClr val="000000"/>
                          </a:solidFill>
                          <a:effectLst/>
                          <a:latin typeface="Calibri" panose="020F0502020204030204" pitchFamily="34" charset="0"/>
                        </a:rPr>
                        <a:t>0.47</a:t>
                      </a:r>
                    </a:p>
                  </a:txBody>
                  <a:tcPr marL="0" marR="0" marT="0" marB="0">
                    <a:lnL>
                      <a:noFill/>
                    </a:lnL>
                    <a:lnR>
                      <a:noFill/>
                    </a:lnR>
                    <a:lnT>
                      <a:noFill/>
                    </a:lnT>
                    <a:lnB>
                      <a:noFill/>
                    </a:lnB>
                    <a:solidFill>
                      <a:srgbClr val="FBF3F6"/>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76774471"/>
                  </a:ext>
                </a:extLst>
              </a:tr>
              <a:tr h="141323">
                <a:tc>
                  <a:txBody>
                    <a:bodyPr/>
                    <a:lstStyle/>
                    <a:p>
                      <a:pPr algn="l" fontAlgn="b"/>
                      <a:r>
                        <a:rPr lang="en-US" sz="900" b="1" i="1" u="none" strike="noStrike">
                          <a:solidFill>
                            <a:srgbClr val="000000"/>
                          </a:solidFill>
                          <a:effectLst/>
                          <a:latin typeface="Calibri" panose="020F0502020204030204" pitchFamily="34" charset="0"/>
                        </a:rPr>
                        <a:t>PALO ALTO NETWORKS,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PANW</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-0.69</a:t>
                      </a:r>
                    </a:p>
                  </a:txBody>
                  <a:tcPr marL="0" marR="0" marT="0" marB="0">
                    <a:lnL>
                      <a:noFill/>
                    </a:lnL>
                    <a:lnR>
                      <a:noFill/>
                    </a:lnR>
                    <a:lnT>
                      <a:noFill/>
                    </a:lnT>
                    <a:lnB>
                      <a:noFill/>
                    </a:lnB>
                    <a:solidFill>
                      <a:srgbClr val="F87A7C"/>
                    </a:solidFill>
                  </a:tcPr>
                </a:tc>
                <a:tc>
                  <a:txBody>
                    <a:bodyPr/>
                    <a:lstStyle/>
                    <a:p>
                      <a:pPr algn="r" fontAlgn="b"/>
                      <a:r>
                        <a:rPr lang="en-US" sz="900" b="0" i="0" u="none" strike="noStrike">
                          <a:solidFill>
                            <a:srgbClr val="000000"/>
                          </a:solidFill>
                          <a:effectLst/>
                          <a:latin typeface="Calibri" panose="020F0502020204030204" pitchFamily="34" charset="0"/>
                        </a:rPr>
                        <a:t>0.21</a:t>
                      </a:r>
                    </a:p>
                  </a:txBody>
                  <a:tcPr marL="0" marR="0" marT="0" marB="0">
                    <a:lnL>
                      <a:noFill/>
                    </a:lnL>
                    <a:lnR>
                      <a:noFill/>
                    </a:lnR>
                    <a:lnT>
                      <a:noFill/>
                    </a:lnT>
                    <a:lnB>
                      <a:noFill/>
                    </a:lnB>
                    <a:solidFill>
                      <a:srgbClr val="FBD8DB"/>
                    </a:solidFill>
                  </a:tcPr>
                </a:tc>
                <a:tc>
                  <a:txBody>
                    <a:bodyPr/>
                    <a:lstStyle/>
                    <a:p>
                      <a:pPr algn="r" fontAlgn="b"/>
                      <a:r>
                        <a:rPr lang="en-US" sz="900" b="0" i="0" u="none" strike="noStrike">
                          <a:solidFill>
                            <a:srgbClr val="000000"/>
                          </a:solidFill>
                          <a:effectLst/>
                          <a:latin typeface="Calibri" panose="020F0502020204030204" pitchFamily="34" charset="0"/>
                        </a:rPr>
                        <a:t>-0.50</a:t>
                      </a:r>
                    </a:p>
                  </a:txBody>
                  <a:tcPr marL="0" marR="0" marT="0" marB="0">
                    <a:lnL>
                      <a:noFill/>
                    </a:lnL>
                    <a:lnR>
                      <a:noFill/>
                    </a:lnR>
                    <a:lnT>
                      <a:noFill/>
                    </a:lnT>
                    <a:lnB>
                      <a:noFill/>
                    </a:lnB>
                    <a:solidFill>
                      <a:srgbClr val="F98E90"/>
                    </a:solidFill>
                  </a:tcPr>
                </a:tc>
                <a:tc>
                  <a:txBody>
                    <a:bodyPr/>
                    <a:lstStyle/>
                    <a:p>
                      <a:pPr algn="r" fontAlgn="b"/>
                      <a:r>
                        <a:rPr lang="en-US" sz="900" b="0" i="0" u="none" strike="noStrike">
                          <a:solidFill>
                            <a:srgbClr val="000000"/>
                          </a:solidFill>
                          <a:effectLst/>
                          <a:latin typeface="Calibri" panose="020F0502020204030204" pitchFamily="34" charset="0"/>
                        </a:rPr>
                        <a:t>-0.56</a:t>
                      </a:r>
                    </a:p>
                  </a:txBody>
                  <a:tcPr marL="0" marR="0" marT="0" marB="0">
                    <a:lnL>
                      <a:noFill/>
                    </a:lnL>
                    <a:lnR>
                      <a:noFill/>
                    </a:lnR>
                    <a:lnT>
                      <a:noFill/>
                    </a:lnT>
                    <a:lnB>
                      <a:noFill/>
                    </a:lnB>
                    <a:solidFill>
                      <a:srgbClr val="F8878A"/>
                    </a:solidFill>
                  </a:tcPr>
                </a:tc>
                <a:tc>
                  <a:txBody>
                    <a:bodyPr/>
                    <a:lstStyle/>
                    <a:p>
                      <a:pPr algn="r" fontAlgn="b"/>
                      <a:r>
                        <a:rPr lang="en-US" sz="900" b="0" i="0" u="none" strike="noStrike">
                          <a:solidFill>
                            <a:srgbClr val="000000"/>
                          </a:solidFill>
                          <a:effectLst/>
                          <a:latin typeface="Calibri" panose="020F0502020204030204" pitchFamily="34" charset="0"/>
                        </a:rPr>
                        <a:t>-0.43</a:t>
                      </a:r>
                    </a:p>
                  </a:txBody>
                  <a:tcPr marL="0" marR="0" marT="0" marB="0">
                    <a:lnL>
                      <a:noFill/>
                    </a:lnL>
                    <a:lnR>
                      <a:noFill/>
                    </a:lnR>
                    <a:lnT>
                      <a:noFill/>
                    </a:lnT>
                    <a:lnB>
                      <a:noFill/>
                    </a:lnB>
                    <a:solidFill>
                      <a:srgbClr val="F99597"/>
                    </a:solidFill>
                  </a:tcPr>
                </a:tc>
                <a:tc>
                  <a:txBody>
                    <a:bodyPr/>
                    <a:lstStyle/>
                    <a:p>
                      <a:pPr algn="r" fontAlgn="b"/>
                      <a:r>
                        <a:rPr lang="en-US" sz="900" b="0" i="0" u="none" strike="noStrike">
                          <a:solidFill>
                            <a:srgbClr val="000000"/>
                          </a:solidFill>
                          <a:effectLst/>
                          <a:latin typeface="Calibri" panose="020F0502020204030204" pitchFamily="34" charset="0"/>
                        </a:rPr>
                        <a:t>0.42</a:t>
                      </a:r>
                    </a:p>
                  </a:txBody>
                  <a:tcPr marL="0" marR="0" marT="0" marB="0">
                    <a:lnL>
                      <a:noFill/>
                    </a:lnL>
                    <a:lnR>
                      <a:noFill/>
                    </a:lnR>
                    <a:lnT>
                      <a:noFill/>
                    </a:lnT>
                    <a:lnB>
                      <a:noFill/>
                    </a:lnB>
                    <a:solidFill>
                      <a:srgbClr val="FBEDF0"/>
                    </a:solidFill>
                  </a:tcPr>
                </a:tc>
                <a:tc>
                  <a:txBody>
                    <a:bodyPr/>
                    <a:lstStyle/>
                    <a:p>
                      <a:pPr algn="r" fontAlgn="b"/>
                      <a:r>
                        <a:rPr lang="en-US" sz="900" b="0" i="0" u="none" strike="noStrike">
                          <a:solidFill>
                            <a:srgbClr val="000000"/>
                          </a:solidFill>
                          <a:effectLst/>
                          <a:latin typeface="Calibri" panose="020F0502020204030204" pitchFamily="34" charset="0"/>
                        </a:rPr>
                        <a:t>-0.46</a:t>
                      </a:r>
                    </a:p>
                  </a:txBody>
                  <a:tcPr marL="0" marR="0" marT="0" marB="0">
                    <a:lnL>
                      <a:noFill/>
                    </a:lnL>
                    <a:lnR>
                      <a:noFill/>
                    </a:lnR>
                    <a:lnT>
                      <a:noFill/>
                    </a:lnT>
                    <a:lnB>
                      <a:noFill/>
                    </a:lnB>
                    <a:solidFill>
                      <a:srgbClr val="F99294"/>
                    </a:solidFill>
                  </a:tcPr>
                </a:tc>
                <a:tc>
                  <a:txBody>
                    <a:bodyPr/>
                    <a:lstStyle/>
                    <a:p>
                      <a:pPr algn="r" fontAlgn="b"/>
                      <a:r>
                        <a:rPr lang="en-US" sz="900" b="0" i="0" u="none" strike="noStrike">
                          <a:solidFill>
                            <a:srgbClr val="000000"/>
                          </a:solidFill>
                          <a:effectLst/>
                          <a:latin typeface="Calibri" panose="020F0502020204030204" pitchFamily="34" charset="0"/>
                        </a:rPr>
                        <a:t>-0.19</a:t>
                      </a:r>
                    </a:p>
                  </a:txBody>
                  <a:tcPr marL="0" marR="0" marT="0" marB="0">
                    <a:lnL>
                      <a:noFill/>
                    </a:lnL>
                    <a:lnR>
                      <a:noFill/>
                    </a:lnR>
                    <a:lnT>
                      <a:noFill/>
                    </a:lnT>
                    <a:lnB>
                      <a:noFill/>
                    </a:lnB>
                    <a:solidFill>
                      <a:srgbClr val="F9AEB1"/>
                    </a:solidFill>
                  </a:tcPr>
                </a:tc>
                <a:tc>
                  <a:txBody>
                    <a:bodyPr/>
                    <a:lstStyle/>
                    <a:p>
                      <a:pPr algn="r" fontAlgn="b"/>
                      <a:r>
                        <a:rPr lang="en-US" sz="900" b="0" i="0" u="none" strike="noStrike">
                          <a:solidFill>
                            <a:srgbClr val="000000"/>
                          </a:solidFill>
                          <a:effectLst/>
                          <a:latin typeface="Calibri" panose="020F0502020204030204" pitchFamily="34" charset="0"/>
                        </a:rPr>
                        <a:t>-0.52</a:t>
                      </a:r>
                    </a:p>
                  </a:txBody>
                  <a:tcPr marL="0" marR="0" marT="0" marB="0">
                    <a:lnL>
                      <a:noFill/>
                    </a:lnL>
                    <a:lnR>
                      <a:noFill/>
                    </a:lnR>
                    <a:lnT>
                      <a:noFill/>
                    </a:lnT>
                    <a:lnB>
                      <a:noFill/>
                    </a:lnB>
                    <a:solidFill>
                      <a:srgbClr val="F88C8E"/>
                    </a:solidFill>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lnL>
                      <a:noFill/>
                    </a:lnL>
                    <a:lnR>
                      <a:noFill/>
                    </a:lnR>
                    <a:lnT>
                      <a:noFill/>
                    </a:lnT>
                    <a:lnB>
                      <a:noFill/>
                    </a:lnB>
                    <a:solidFill>
                      <a:srgbClr val="F87678"/>
                    </a:solidFill>
                  </a:tcPr>
                </a:tc>
                <a:tc>
                  <a:txBody>
                    <a:bodyPr/>
                    <a:lstStyle/>
                    <a:p>
                      <a:pPr algn="r" fontAlgn="b"/>
                      <a:r>
                        <a:rPr lang="en-US" sz="900" b="0" i="0" u="none" strike="noStrike">
                          <a:solidFill>
                            <a:srgbClr val="000000"/>
                          </a:solidFill>
                          <a:effectLst/>
                          <a:latin typeface="Calibri" panose="020F0502020204030204" pitchFamily="34" charset="0"/>
                        </a:rPr>
                        <a:t>-0.58</a:t>
                      </a:r>
                    </a:p>
                  </a:txBody>
                  <a:tcPr marL="0" marR="0" marT="0" marB="0">
                    <a:lnL>
                      <a:noFill/>
                    </a:lnL>
                    <a:lnR>
                      <a:noFill/>
                    </a:lnR>
                    <a:lnT>
                      <a:noFill/>
                    </a:lnT>
                    <a:lnB>
                      <a:noFill/>
                    </a:lnB>
                    <a:solidFill>
                      <a:srgbClr val="F88688"/>
                    </a:solidFill>
                  </a:tcPr>
                </a:tc>
                <a:tc>
                  <a:txBody>
                    <a:bodyPr/>
                    <a:lstStyle/>
                    <a:p>
                      <a:pPr algn="r" fontAlgn="b"/>
                      <a:r>
                        <a:rPr lang="en-US" sz="900" b="0" i="0" u="none" strike="noStrike">
                          <a:solidFill>
                            <a:srgbClr val="000000"/>
                          </a:solidFill>
                          <a:effectLst/>
                          <a:latin typeface="Calibri" panose="020F0502020204030204" pitchFamily="34" charset="0"/>
                        </a:rPr>
                        <a:t>-0.64</a:t>
                      </a:r>
                    </a:p>
                  </a:txBody>
                  <a:tcPr marL="0" marR="0" marT="0" marB="0">
                    <a:lnL>
                      <a:noFill/>
                    </a:lnL>
                    <a:lnR>
                      <a:noFill/>
                    </a:lnR>
                    <a:lnT>
                      <a:noFill/>
                    </a:lnT>
                    <a:lnB>
                      <a:noFill/>
                    </a:lnB>
                    <a:solidFill>
                      <a:srgbClr val="F87F81"/>
                    </a:solidFill>
                  </a:tcPr>
                </a:tc>
                <a:tc>
                  <a:txBody>
                    <a:bodyPr/>
                    <a:lstStyle/>
                    <a:p>
                      <a:pPr algn="r" fontAlgn="b"/>
                      <a:r>
                        <a:rPr lang="en-US" sz="900" b="0" i="0" u="none" strike="noStrike">
                          <a:solidFill>
                            <a:srgbClr val="000000"/>
                          </a:solidFill>
                          <a:effectLst/>
                          <a:latin typeface="Calibri" panose="020F0502020204030204" pitchFamily="34" charset="0"/>
                        </a:rPr>
                        <a:t>-0.39</a:t>
                      </a:r>
                    </a:p>
                  </a:txBody>
                  <a:tcPr marL="0" marR="0" marT="0" marB="0">
                    <a:lnL>
                      <a:noFill/>
                    </a:lnL>
                    <a:lnR>
                      <a:noFill/>
                    </a:lnR>
                    <a:lnT>
                      <a:noFill/>
                    </a:lnT>
                    <a:lnB>
                      <a:noFill/>
                    </a:lnB>
                    <a:solidFill>
                      <a:srgbClr val="F9999B"/>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93919534"/>
                  </a:ext>
                </a:extLst>
              </a:tr>
              <a:tr h="174966">
                <a:tc>
                  <a:txBody>
                    <a:bodyPr/>
                    <a:lstStyle/>
                    <a:p>
                      <a:pPr algn="l" fontAlgn="b"/>
                      <a:r>
                        <a:rPr lang="en-US" sz="900" b="1" i="1" u="none" strike="noStrike">
                          <a:solidFill>
                            <a:srgbClr val="000000"/>
                          </a:solidFill>
                          <a:effectLst/>
                          <a:latin typeface="Calibri" panose="020F0502020204030204" pitchFamily="34" charset="0"/>
                        </a:rPr>
                        <a:t>COSTCO WHOLESALE CORPORATION</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COST</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0.42</a:t>
                      </a:r>
                    </a:p>
                  </a:txBody>
                  <a:tcPr marL="0" marR="0" marT="0" marB="0">
                    <a:lnL>
                      <a:noFill/>
                    </a:lnL>
                    <a:lnR>
                      <a:noFill/>
                    </a:lnR>
                    <a:lnT>
                      <a:noFill/>
                    </a:lnT>
                    <a:lnB>
                      <a:noFill/>
                    </a:lnB>
                    <a:solidFill>
                      <a:srgbClr val="FBEDF0"/>
                    </a:solidFill>
                  </a:tcPr>
                </a:tc>
                <a:tc>
                  <a:txBody>
                    <a:bodyPr/>
                    <a:lstStyle/>
                    <a:p>
                      <a:pPr algn="r" fontAlgn="b"/>
                      <a:r>
                        <a:rPr lang="en-US" sz="900" b="0" i="0" u="none" strike="noStrike">
                          <a:solidFill>
                            <a:srgbClr val="000000"/>
                          </a:solidFill>
                          <a:effectLst/>
                          <a:latin typeface="Calibri" panose="020F0502020204030204" pitchFamily="34" charset="0"/>
                        </a:rPr>
                        <a:t>0.43</a:t>
                      </a:r>
                    </a:p>
                  </a:txBody>
                  <a:tcPr marL="0" marR="0" marT="0" marB="0">
                    <a:lnL>
                      <a:noFill/>
                    </a:lnL>
                    <a:lnR>
                      <a:noFill/>
                    </a:lnR>
                    <a:lnT>
                      <a:noFill/>
                    </a:lnT>
                    <a:lnB>
                      <a:noFill/>
                    </a:lnB>
                    <a:solidFill>
                      <a:srgbClr val="FBEEF1"/>
                    </a:solidFill>
                  </a:tcPr>
                </a:tc>
                <a:tc>
                  <a:txBody>
                    <a:bodyPr/>
                    <a:lstStyle/>
                    <a:p>
                      <a:pPr algn="r" fontAlgn="b"/>
                      <a:r>
                        <a:rPr lang="en-US" sz="900" b="0" i="0" u="none" strike="noStrike">
                          <a:solidFill>
                            <a:srgbClr val="000000"/>
                          </a:solidFill>
                          <a:effectLst/>
                          <a:latin typeface="Calibri" panose="020F0502020204030204" pitchFamily="34" charset="0"/>
                        </a:rPr>
                        <a:t>0.55</a:t>
                      </a:r>
                    </a:p>
                  </a:txBody>
                  <a:tcPr marL="0" marR="0" marT="0" marB="0">
                    <a:lnL>
                      <a:noFill/>
                    </a:lnL>
                    <a:lnR>
                      <a:noFill/>
                    </a:lnR>
                    <a:lnT>
                      <a:noFill/>
                    </a:lnT>
                    <a:lnB>
                      <a:noFill/>
                    </a:lnB>
                    <a:solidFill>
                      <a:srgbClr val="FBFBFE"/>
                    </a:solidFill>
                  </a:tcPr>
                </a:tc>
                <a:tc>
                  <a:txBody>
                    <a:bodyPr/>
                    <a:lstStyle/>
                    <a:p>
                      <a:pPr algn="r" fontAlgn="b"/>
                      <a:r>
                        <a:rPr lang="en-US" sz="900" b="0" i="0" u="none" strike="noStrike">
                          <a:solidFill>
                            <a:srgbClr val="000000"/>
                          </a:solidFill>
                          <a:effectLst/>
                          <a:latin typeface="Calibri" panose="020F0502020204030204" pitchFamily="34" charset="0"/>
                        </a:rPr>
                        <a:t>-0.24</a:t>
                      </a:r>
                    </a:p>
                  </a:txBody>
                  <a:tcPr marL="0" marR="0" marT="0" marB="0">
                    <a:lnL>
                      <a:noFill/>
                    </a:lnL>
                    <a:lnR>
                      <a:noFill/>
                    </a:lnR>
                    <a:lnT>
                      <a:noFill/>
                    </a:lnT>
                    <a:lnB>
                      <a:noFill/>
                    </a:lnB>
                    <a:solidFill>
                      <a:srgbClr val="F9A9AB"/>
                    </a:solidFill>
                  </a:tcPr>
                </a:tc>
                <a:tc>
                  <a:txBody>
                    <a:bodyPr/>
                    <a:lstStyle/>
                    <a:p>
                      <a:pPr algn="r" fontAlgn="b"/>
                      <a:r>
                        <a:rPr lang="en-US" sz="900" b="0" i="0" u="none" strike="noStrike">
                          <a:solidFill>
                            <a:srgbClr val="000000"/>
                          </a:solidFill>
                          <a:effectLst/>
                          <a:latin typeface="Calibri" panose="020F0502020204030204" pitchFamily="34" charset="0"/>
                        </a:rPr>
                        <a:t>0.81</a:t>
                      </a:r>
                    </a:p>
                  </a:txBody>
                  <a:tcPr marL="0" marR="0" marT="0" marB="0">
                    <a:lnL>
                      <a:noFill/>
                    </a:lnL>
                    <a:lnR>
                      <a:noFill/>
                    </a:lnR>
                    <a:lnT>
                      <a:noFill/>
                    </a:lnT>
                    <a:lnB>
                      <a:noFill/>
                    </a:lnB>
                    <a:solidFill>
                      <a:srgbClr val="A0BCDF"/>
                    </a:solidFill>
                  </a:tcPr>
                </a:tc>
                <a:tc>
                  <a:txBody>
                    <a:bodyPr/>
                    <a:lstStyle/>
                    <a:p>
                      <a:pPr algn="r" fontAlgn="b"/>
                      <a:r>
                        <a:rPr lang="en-US" sz="900" b="0" i="0" u="none" strike="noStrike">
                          <a:solidFill>
                            <a:srgbClr val="000000"/>
                          </a:solidFill>
                          <a:effectLst/>
                          <a:latin typeface="Calibri" panose="020F0502020204030204" pitchFamily="34" charset="0"/>
                        </a:rPr>
                        <a:t>-0.70</a:t>
                      </a:r>
                    </a:p>
                  </a:txBody>
                  <a:tcPr marL="0" marR="0" marT="0" marB="0">
                    <a:lnL>
                      <a:noFill/>
                    </a:lnL>
                    <a:lnR>
                      <a:noFill/>
                    </a:lnR>
                    <a:lnT>
                      <a:noFill/>
                    </a:lnT>
                    <a:lnB>
                      <a:noFill/>
                    </a:lnB>
                    <a:solidFill>
                      <a:srgbClr val="F8797B"/>
                    </a:solidFill>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lnL>
                      <a:noFill/>
                    </a:lnL>
                    <a:lnR>
                      <a:noFill/>
                    </a:lnR>
                    <a:lnT>
                      <a:noFill/>
                    </a:lnT>
                    <a:lnB>
                      <a:noFill/>
                    </a:lnB>
                    <a:solidFill>
                      <a:srgbClr val="B9CDE8"/>
                    </a:solidFill>
                  </a:tcPr>
                </a:tc>
                <a:tc>
                  <a:txBody>
                    <a:bodyPr/>
                    <a:lstStyle/>
                    <a:p>
                      <a:pPr algn="r" fontAlgn="b"/>
                      <a:r>
                        <a:rPr lang="en-US" sz="900" b="0" i="0" u="none" strike="noStrike">
                          <a:solidFill>
                            <a:srgbClr val="000000"/>
                          </a:solidFill>
                          <a:effectLst/>
                          <a:latin typeface="Calibri" panose="020F0502020204030204" pitchFamily="34" charset="0"/>
                        </a:rPr>
                        <a:t>0.23</a:t>
                      </a:r>
                    </a:p>
                  </a:txBody>
                  <a:tcPr marL="0" marR="0" marT="0" marB="0">
                    <a:lnL>
                      <a:noFill/>
                    </a:lnL>
                    <a:lnR>
                      <a:noFill/>
                    </a:lnR>
                    <a:lnT>
                      <a:noFill/>
                    </a:lnT>
                    <a:lnB>
                      <a:noFill/>
                    </a:lnB>
                    <a:solidFill>
                      <a:srgbClr val="FBD9DC"/>
                    </a:solidFill>
                  </a:tcPr>
                </a:tc>
                <a:tc>
                  <a:txBody>
                    <a:bodyPr/>
                    <a:lstStyle/>
                    <a:p>
                      <a:pPr algn="r" fontAlgn="b"/>
                      <a:r>
                        <a:rPr lang="en-US" sz="900" b="0" i="0" u="none" strike="noStrike">
                          <a:solidFill>
                            <a:srgbClr val="000000"/>
                          </a:solidFill>
                          <a:effectLst/>
                          <a:latin typeface="Calibri" panose="020F0502020204030204" pitchFamily="34" charset="0"/>
                        </a:rPr>
                        <a:t>0.82</a:t>
                      </a:r>
                    </a:p>
                  </a:txBody>
                  <a:tcPr marL="0" marR="0" marT="0" marB="0">
                    <a:lnL>
                      <a:noFill/>
                    </a:lnL>
                    <a:lnR>
                      <a:noFill/>
                    </a:lnR>
                    <a:lnT>
                      <a:noFill/>
                    </a:lnT>
                    <a:lnB>
                      <a:noFill/>
                    </a:lnB>
                    <a:solidFill>
                      <a:srgbClr val="9EBADE"/>
                    </a:solidFill>
                  </a:tcPr>
                </a:tc>
                <a:tc>
                  <a:txBody>
                    <a:bodyPr/>
                    <a:lstStyle/>
                    <a:p>
                      <a:pPr algn="r" fontAlgn="b"/>
                      <a:r>
                        <a:rPr lang="en-US" sz="900" b="0" i="0" u="none" strike="noStrike">
                          <a:solidFill>
                            <a:srgbClr val="000000"/>
                          </a:solidFill>
                          <a:effectLst/>
                          <a:latin typeface="Calibri" panose="020F0502020204030204" pitchFamily="34" charset="0"/>
                        </a:rPr>
                        <a:t>0.61</a:t>
                      </a:r>
                    </a:p>
                  </a:txBody>
                  <a:tcPr marL="0" marR="0" marT="0" marB="0">
                    <a:lnL>
                      <a:noFill/>
                    </a:lnL>
                    <a:lnR>
                      <a:noFill/>
                    </a:lnR>
                    <a:lnT>
                      <a:noFill/>
                    </a:lnT>
                    <a:lnB>
                      <a:noFill/>
                    </a:lnB>
                    <a:solidFill>
                      <a:srgbClr val="E8EEF8"/>
                    </a:solidFill>
                  </a:tcPr>
                </a:tc>
                <a:tc>
                  <a:txBody>
                    <a:bodyPr/>
                    <a:lstStyle/>
                    <a:p>
                      <a:pPr algn="r" fontAlgn="b"/>
                      <a:r>
                        <a:rPr lang="en-US" sz="900" b="0" i="0" u="none" strike="noStrike">
                          <a:solidFill>
                            <a:srgbClr val="000000"/>
                          </a:solidFill>
                          <a:effectLst/>
                          <a:latin typeface="Calibri" panose="020F0502020204030204" pitchFamily="34" charset="0"/>
                        </a:rPr>
                        <a:t>0.69</a:t>
                      </a:r>
                    </a:p>
                  </a:txBody>
                  <a:tcPr marL="0" marR="0" marT="0" marB="0">
                    <a:lnL>
                      <a:noFill/>
                    </a:lnL>
                    <a:lnR>
                      <a:noFill/>
                    </a:lnR>
                    <a:lnT>
                      <a:noFill/>
                    </a:lnT>
                    <a:lnB>
                      <a:noFill/>
                    </a:lnB>
                    <a:solidFill>
                      <a:srgbClr val="CDDBEF"/>
                    </a:solidFill>
                  </a:tcPr>
                </a:tc>
                <a:tc>
                  <a:txBody>
                    <a:bodyPr/>
                    <a:lstStyle/>
                    <a:p>
                      <a:pPr algn="r" fontAlgn="b"/>
                      <a:r>
                        <a:rPr lang="en-US" sz="900" b="0" i="0" u="none" strike="noStrike">
                          <a:solidFill>
                            <a:srgbClr val="000000"/>
                          </a:solidFill>
                          <a:effectLst/>
                          <a:latin typeface="Calibri" panose="020F0502020204030204" pitchFamily="34" charset="0"/>
                        </a:rPr>
                        <a:t>0.16</a:t>
                      </a:r>
                    </a:p>
                  </a:txBody>
                  <a:tcPr marL="0" marR="0" marT="0" marB="0">
                    <a:lnL>
                      <a:noFill/>
                    </a:lnL>
                    <a:lnR>
                      <a:noFill/>
                    </a:lnR>
                    <a:lnT>
                      <a:noFill/>
                    </a:lnT>
                    <a:lnB>
                      <a:noFill/>
                    </a:lnB>
                    <a:solidFill>
                      <a:srgbClr val="FAD3D5"/>
                    </a:solidFill>
                  </a:tcPr>
                </a:tc>
                <a:tc>
                  <a:txBody>
                    <a:bodyPr/>
                    <a:lstStyle/>
                    <a:p>
                      <a:pPr algn="r" fontAlgn="b"/>
                      <a:r>
                        <a:rPr lang="en-US" sz="900" b="0" i="0" u="none" strike="noStrike">
                          <a:solidFill>
                            <a:srgbClr val="000000"/>
                          </a:solidFill>
                          <a:effectLst/>
                          <a:latin typeface="Calibri" panose="020F0502020204030204" pitchFamily="34" charset="0"/>
                        </a:rPr>
                        <a:t>0.62</a:t>
                      </a:r>
                    </a:p>
                  </a:txBody>
                  <a:tcPr marL="0" marR="0" marT="0" marB="0">
                    <a:lnL>
                      <a:noFill/>
                    </a:lnL>
                    <a:lnR>
                      <a:noFill/>
                    </a:lnR>
                    <a:lnT>
                      <a:noFill/>
                    </a:lnT>
                    <a:lnB>
                      <a:noFill/>
                    </a:lnB>
                    <a:solidFill>
                      <a:srgbClr val="E5ECF7"/>
                    </a:solidFill>
                  </a:tcPr>
                </a:tc>
                <a:tc>
                  <a:txBody>
                    <a:bodyPr/>
                    <a:lstStyle/>
                    <a:p>
                      <a:pPr algn="r" fontAlgn="b"/>
                      <a:r>
                        <a:rPr lang="en-US" sz="900" b="0" i="0" u="none" strike="noStrike">
                          <a:solidFill>
                            <a:srgbClr val="000000"/>
                          </a:solidFill>
                          <a:effectLst/>
                          <a:latin typeface="Calibri" panose="020F0502020204030204" pitchFamily="34" charset="0"/>
                        </a:rPr>
                        <a:t>-0.19</a:t>
                      </a:r>
                    </a:p>
                  </a:txBody>
                  <a:tcPr marL="0" marR="0" marT="0" marB="0">
                    <a:lnL>
                      <a:noFill/>
                    </a:lnL>
                    <a:lnR>
                      <a:noFill/>
                    </a:lnR>
                    <a:lnT>
                      <a:noFill/>
                    </a:lnT>
                    <a:lnB>
                      <a:noFill/>
                    </a:lnB>
                    <a:solidFill>
                      <a:srgbClr val="F9AEB1"/>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60847615"/>
                  </a:ext>
                </a:extLst>
              </a:tr>
              <a:tr h="141323">
                <a:tc>
                  <a:txBody>
                    <a:bodyPr/>
                    <a:lstStyle/>
                    <a:p>
                      <a:pPr algn="l" fontAlgn="b"/>
                      <a:r>
                        <a:rPr lang="en-US" sz="900" b="1" i="1" u="none" strike="noStrike">
                          <a:solidFill>
                            <a:srgbClr val="000000"/>
                          </a:solidFill>
                          <a:effectLst/>
                          <a:latin typeface="Calibri" panose="020F0502020204030204" pitchFamily="34" charset="0"/>
                        </a:rPr>
                        <a:t>Spok Holdings,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SPOK</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-0.12</a:t>
                      </a:r>
                    </a:p>
                  </a:txBody>
                  <a:tcPr marL="0" marR="0" marT="0" marB="0">
                    <a:lnL>
                      <a:noFill/>
                    </a:lnL>
                    <a:lnR>
                      <a:noFill/>
                    </a:lnR>
                    <a:lnT>
                      <a:noFill/>
                    </a:lnT>
                    <a:lnB>
                      <a:noFill/>
                    </a:lnB>
                    <a:solidFill>
                      <a:srgbClr val="FAB5B8"/>
                    </a:solidFill>
                  </a:tcPr>
                </a:tc>
                <a:tc>
                  <a:txBody>
                    <a:bodyPr/>
                    <a:lstStyle/>
                    <a:p>
                      <a:pPr algn="r" fontAlgn="b"/>
                      <a:r>
                        <a:rPr lang="en-US" sz="900" b="0" i="0" u="none" strike="noStrike">
                          <a:solidFill>
                            <a:srgbClr val="000000"/>
                          </a:solidFill>
                          <a:effectLst/>
                          <a:latin typeface="Calibri" panose="020F0502020204030204" pitchFamily="34" charset="0"/>
                        </a:rPr>
                        <a:t>0.76</a:t>
                      </a:r>
                    </a:p>
                  </a:txBody>
                  <a:tcPr marL="0" marR="0" marT="0" marB="0">
                    <a:lnL>
                      <a:noFill/>
                    </a:lnL>
                    <a:lnR>
                      <a:noFill/>
                    </a:lnR>
                    <a:lnT>
                      <a:noFill/>
                    </a:lnT>
                    <a:lnB>
                      <a:noFill/>
                    </a:lnB>
                    <a:solidFill>
                      <a:srgbClr val="B2C8E5"/>
                    </a:solidFill>
                  </a:tcPr>
                </a:tc>
                <a:tc>
                  <a:txBody>
                    <a:bodyPr/>
                    <a:lstStyle/>
                    <a:p>
                      <a:pPr algn="r" fontAlgn="b"/>
                      <a:r>
                        <a:rPr lang="en-US" sz="900" b="0" i="0" u="none" strike="noStrike">
                          <a:solidFill>
                            <a:srgbClr val="000000"/>
                          </a:solidFill>
                          <a:effectLst/>
                          <a:latin typeface="Calibri" panose="020F0502020204030204" pitchFamily="34" charset="0"/>
                        </a:rPr>
                        <a:t>0.34</a:t>
                      </a:r>
                    </a:p>
                  </a:txBody>
                  <a:tcPr marL="0" marR="0" marT="0" marB="0">
                    <a:lnL>
                      <a:noFill/>
                    </a:lnL>
                    <a:lnR>
                      <a:noFill/>
                    </a:lnR>
                    <a:lnT>
                      <a:noFill/>
                    </a:lnT>
                    <a:lnB>
                      <a:noFill/>
                    </a:lnB>
                    <a:solidFill>
                      <a:srgbClr val="FBE5E8"/>
                    </a:solidFill>
                  </a:tcPr>
                </a:tc>
                <a:tc>
                  <a:txBody>
                    <a:bodyPr/>
                    <a:lstStyle/>
                    <a:p>
                      <a:pPr algn="r" fontAlgn="b"/>
                      <a:r>
                        <a:rPr lang="en-US" sz="900" b="0" i="0" u="none" strike="noStrike">
                          <a:solidFill>
                            <a:srgbClr val="000000"/>
                          </a:solidFill>
                          <a:effectLst/>
                          <a:latin typeface="Calibri" panose="020F0502020204030204" pitchFamily="34" charset="0"/>
                        </a:rPr>
                        <a:t>-0.69</a:t>
                      </a:r>
                    </a:p>
                  </a:txBody>
                  <a:tcPr marL="0" marR="0" marT="0" marB="0">
                    <a:lnL>
                      <a:noFill/>
                    </a:lnL>
                    <a:lnR>
                      <a:noFill/>
                    </a:lnR>
                    <a:lnT>
                      <a:noFill/>
                    </a:lnT>
                    <a:lnB>
                      <a:noFill/>
                    </a:lnB>
                    <a:solidFill>
                      <a:srgbClr val="F87B7D"/>
                    </a:solidFill>
                  </a:tcPr>
                </a:tc>
                <a:tc>
                  <a:txBody>
                    <a:bodyPr/>
                    <a:lstStyle/>
                    <a:p>
                      <a:pPr algn="r" fontAlgn="b"/>
                      <a:r>
                        <a:rPr lang="en-US" sz="900" b="0" i="0" u="none" strike="noStrike">
                          <a:solidFill>
                            <a:srgbClr val="000000"/>
                          </a:solidFill>
                          <a:effectLst/>
                          <a:latin typeface="Calibri" panose="020F0502020204030204" pitchFamily="34" charset="0"/>
                        </a:rPr>
                        <a:t>0.30</a:t>
                      </a:r>
                    </a:p>
                  </a:txBody>
                  <a:tcPr marL="0" marR="0" marT="0" marB="0">
                    <a:lnL>
                      <a:noFill/>
                    </a:lnL>
                    <a:lnR>
                      <a:noFill/>
                    </a:lnR>
                    <a:lnT>
                      <a:noFill/>
                    </a:lnT>
                    <a:lnB>
                      <a:noFill/>
                    </a:lnB>
                    <a:solidFill>
                      <a:srgbClr val="FBE1E4"/>
                    </a:solidFill>
                  </a:tcPr>
                </a:tc>
                <a:tc>
                  <a:txBody>
                    <a:bodyPr/>
                    <a:lstStyle/>
                    <a:p>
                      <a:pPr algn="r" fontAlgn="b"/>
                      <a:r>
                        <a:rPr lang="en-US" sz="900" b="0" i="0" u="none" strike="noStrike">
                          <a:solidFill>
                            <a:srgbClr val="000000"/>
                          </a:solidFill>
                          <a:effectLst/>
                          <a:latin typeface="Calibri" panose="020F0502020204030204" pitchFamily="34" charset="0"/>
                        </a:rPr>
                        <a:t>-0.28</a:t>
                      </a:r>
                    </a:p>
                  </a:txBody>
                  <a:tcPr marL="0" marR="0" marT="0" marB="0">
                    <a:lnL>
                      <a:noFill/>
                    </a:lnL>
                    <a:lnR>
                      <a:noFill/>
                    </a:lnR>
                    <a:lnT>
                      <a:noFill/>
                    </a:lnT>
                    <a:lnB>
                      <a:noFill/>
                    </a:lnB>
                    <a:solidFill>
                      <a:srgbClr val="F9A5A8"/>
                    </a:solidFill>
                  </a:tcPr>
                </a:tc>
                <a:tc>
                  <a:txBody>
                    <a:bodyPr/>
                    <a:lstStyle/>
                    <a:p>
                      <a:pPr algn="r" fontAlgn="b"/>
                      <a:r>
                        <a:rPr lang="en-US" sz="900" b="0" i="0" u="none" strike="noStrike">
                          <a:solidFill>
                            <a:srgbClr val="000000"/>
                          </a:solidFill>
                          <a:effectLst/>
                          <a:latin typeface="Calibri" panose="020F0502020204030204" pitchFamily="34" charset="0"/>
                        </a:rPr>
                        <a:t>0.16</a:t>
                      </a:r>
                    </a:p>
                  </a:txBody>
                  <a:tcPr marL="0" marR="0" marT="0" marB="0">
                    <a:lnL>
                      <a:noFill/>
                    </a:lnL>
                    <a:lnR>
                      <a:noFill/>
                    </a:lnR>
                    <a:lnT>
                      <a:noFill/>
                    </a:lnT>
                    <a:lnB>
                      <a:noFill/>
                    </a:lnB>
                    <a:solidFill>
                      <a:srgbClr val="FAD2D5"/>
                    </a:solidFill>
                  </a:tcPr>
                </a:tc>
                <a:tc>
                  <a:txBody>
                    <a:bodyPr/>
                    <a:lstStyle/>
                    <a:p>
                      <a:pPr algn="r" fontAlgn="b"/>
                      <a:r>
                        <a:rPr lang="en-US" sz="900" b="0" i="0" u="none" strike="noStrike">
                          <a:solidFill>
                            <a:srgbClr val="000000"/>
                          </a:solidFill>
                          <a:effectLst/>
                          <a:latin typeface="Calibri" panose="020F0502020204030204" pitchFamily="34" charset="0"/>
                        </a:rPr>
                        <a:t>0.34</a:t>
                      </a:r>
                    </a:p>
                  </a:txBody>
                  <a:tcPr marL="0" marR="0" marT="0" marB="0">
                    <a:lnL>
                      <a:noFill/>
                    </a:lnL>
                    <a:lnR>
                      <a:noFill/>
                    </a:lnR>
                    <a:lnT>
                      <a:noFill/>
                    </a:lnT>
                    <a:lnB>
                      <a:noFill/>
                    </a:lnB>
                    <a:solidFill>
                      <a:srgbClr val="FBE5E7"/>
                    </a:solidFill>
                  </a:tcPr>
                </a:tc>
                <a:tc>
                  <a:txBody>
                    <a:bodyPr/>
                    <a:lstStyle/>
                    <a:p>
                      <a:pPr algn="r" fontAlgn="b"/>
                      <a:r>
                        <a:rPr lang="en-US" sz="900" b="0" i="0" u="none" strike="noStrike">
                          <a:solidFill>
                            <a:srgbClr val="000000"/>
                          </a:solidFill>
                          <a:effectLst/>
                          <a:latin typeface="Calibri" panose="020F0502020204030204" pitchFamily="34" charset="0"/>
                        </a:rPr>
                        <a:t>0.28</a:t>
                      </a:r>
                    </a:p>
                  </a:txBody>
                  <a:tcPr marL="0" marR="0" marT="0" marB="0">
                    <a:lnL>
                      <a:noFill/>
                    </a:lnL>
                    <a:lnR>
                      <a:noFill/>
                    </a:lnR>
                    <a:lnT>
                      <a:noFill/>
                    </a:lnT>
                    <a:lnB>
                      <a:noFill/>
                    </a:lnB>
                    <a:solidFill>
                      <a:srgbClr val="FBDFE2"/>
                    </a:solidFill>
                  </a:tcPr>
                </a:tc>
                <a:tc>
                  <a:txBody>
                    <a:bodyPr/>
                    <a:lstStyle/>
                    <a:p>
                      <a:pPr algn="r" fontAlgn="b"/>
                      <a:r>
                        <a:rPr lang="en-US" sz="900" b="0" i="0" u="none" strike="noStrike">
                          <a:solidFill>
                            <a:srgbClr val="000000"/>
                          </a:solidFill>
                          <a:effectLst/>
                          <a:latin typeface="Calibri" panose="020F0502020204030204" pitchFamily="34" charset="0"/>
                        </a:rPr>
                        <a:t>0.09</a:t>
                      </a:r>
                    </a:p>
                  </a:txBody>
                  <a:tcPr marL="0" marR="0" marT="0" marB="0">
                    <a:lnL>
                      <a:noFill/>
                    </a:lnL>
                    <a:lnR>
                      <a:noFill/>
                    </a:lnR>
                    <a:lnT>
                      <a:noFill/>
                    </a:lnT>
                    <a:lnB>
                      <a:noFill/>
                    </a:lnB>
                    <a:solidFill>
                      <a:srgbClr val="FACBCE"/>
                    </a:solidFill>
                  </a:tcPr>
                </a:tc>
                <a:tc>
                  <a:txBody>
                    <a:bodyPr/>
                    <a:lstStyle/>
                    <a:p>
                      <a:pPr algn="r" fontAlgn="b"/>
                      <a:r>
                        <a:rPr lang="en-US" sz="900" b="0" i="0" u="none" strike="noStrike">
                          <a:solidFill>
                            <a:srgbClr val="000000"/>
                          </a:solidFill>
                          <a:effectLst/>
                          <a:latin typeface="Calibri" panose="020F0502020204030204" pitchFamily="34" charset="0"/>
                        </a:rPr>
                        <a:t>0.19</a:t>
                      </a:r>
                    </a:p>
                  </a:txBody>
                  <a:tcPr marL="0" marR="0" marT="0" marB="0">
                    <a:lnL>
                      <a:noFill/>
                    </a:lnL>
                    <a:lnR>
                      <a:noFill/>
                    </a:lnR>
                    <a:lnT>
                      <a:noFill/>
                    </a:lnT>
                    <a:lnB>
                      <a:noFill/>
                    </a:lnB>
                    <a:solidFill>
                      <a:srgbClr val="FAD5D8"/>
                    </a:solidFill>
                  </a:tcPr>
                </a:tc>
                <a:tc>
                  <a:txBody>
                    <a:bodyPr/>
                    <a:lstStyle/>
                    <a:p>
                      <a:pPr algn="r" fontAlgn="b"/>
                      <a:r>
                        <a:rPr lang="en-US" sz="900" b="0" i="0" u="none" strike="noStrike">
                          <a:solidFill>
                            <a:srgbClr val="000000"/>
                          </a:solidFill>
                          <a:effectLst/>
                          <a:latin typeface="Calibri" panose="020F0502020204030204" pitchFamily="34" charset="0"/>
                        </a:rPr>
                        <a:t>-0.36</a:t>
                      </a:r>
                    </a:p>
                  </a:txBody>
                  <a:tcPr marL="0" marR="0" marT="0" marB="0">
                    <a:lnL>
                      <a:noFill/>
                    </a:lnL>
                    <a:lnR>
                      <a:noFill/>
                    </a:lnR>
                    <a:lnT>
                      <a:noFill/>
                    </a:lnT>
                    <a:lnB>
                      <a:noFill/>
                    </a:lnB>
                    <a:solidFill>
                      <a:srgbClr val="F99C9F"/>
                    </a:solidFill>
                  </a:tcPr>
                </a:tc>
                <a:tc>
                  <a:txBody>
                    <a:bodyPr/>
                    <a:lstStyle/>
                    <a:p>
                      <a:pPr algn="r" fontAlgn="b"/>
                      <a:r>
                        <a:rPr lang="en-US" sz="900" b="0" i="0" u="none" strike="noStrike">
                          <a:solidFill>
                            <a:srgbClr val="000000"/>
                          </a:solidFill>
                          <a:effectLst/>
                          <a:latin typeface="Calibri" panose="020F0502020204030204" pitchFamily="34" charset="0"/>
                        </a:rPr>
                        <a:t>0.07</a:t>
                      </a:r>
                    </a:p>
                  </a:txBody>
                  <a:tcPr marL="0" marR="0" marT="0" marB="0">
                    <a:lnL>
                      <a:noFill/>
                    </a:lnL>
                    <a:lnR>
                      <a:noFill/>
                    </a:lnR>
                    <a:lnT>
                      <a:noFill/>
                    </a:lnT>
                    <a:lnB>
                      <a:noFill/>
                    </a:lnB>
                    <a:solidFill>
                      <a:srgbClr val="FAC9CB"/>
                    </a:solidFill>
                  </a:tcPr>
                </a:tc>
                <a:tc>
                  <a:txBody>
                    <a:bodyPr/>
                    <a:lstStyle/>
                    <a:p>
                      <a:pPr algn="r" fontAlgn="b"/>
                      <a:r>
                        <a:rPr lang="en-US" sz="900" b="0" i="0" u="none" strike="noStrike">
                          <a:solidFill>
                            <a:srgbClr val="000000"/>
                          </a:solidFill>
                          <a:effectLst/>
                          <a:latin typeface="Calibri" panose="020F0502020204030204" pitchFamily="34" charset="0"/>
                        </a:rPr>
                        <a:t>0.21</a:t>
                      </a:r>
                    </a:p>
                  </a:txBody>
                  <a:tcPr marL="0" marR="0" marT="0" marB="0">
                    <a:lnL>
                      <a:noFill/>
                    </a:lnL>
                    <a:lnR>
                      <a:noFill/>
                    </a:lnR>
                    <a:lnT>
                      <a:noFill/>
                    </a:lnT>
                    <a:lnB>
                      <a:noFill/>
                    </a:lnB>
                    <a:solidFill>
                      <a:srgbClr val="FBD7DA"/>
                    </a:solidFill>
                  </a:tcPr>
                </a:tc>
                <a:tc>
                  <a:txBody>
                    <a:bodyPr/>
                    <a:lstStyle/>
                    <a:p>
                      <a:pPr algn="r" fontAlgn="b"/>
                      <a:r>
                        <a:rPr lang="en-US" sz="900" b="0" i="0" u="none" strike="noStrike">
                          <a:solidFill>
                            <a:srgbClr val="000000"/>
                          </a:solidFill>
                          <a:effectLst/>
                          <a:latin typeface="Calibri" panose="020F0502020204030204" pitchFamily="34" charset="0"/>
                        </a:rPr>
                        <a:t>0.58</a:t>
                      </a:r>
                    </a:p>
                  </a:txBody>
                  <a:tcPr marL="0" marR="0" marT="0" marB="0">
                    <a:lnL>
                      <a:noFill/>
                    </a:lnL>
                    <a:lnR>
                      <a:noFill/>
                    </a:lnR>
                    <a:lnT>
                      <a:noFill/>
                    </a:lnT>
                    <a:lnB>
                      <a:noFill/>
                    </a:lnB>
                    <a:solidFill>
                      <a:srgbClr val="F6F8FD"/>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66982333"/>
                  </a:ext>
                </a:extLst>
              </a:tr>
              <a:tr h="141323">
                <a:tc>
                  <a:txBody>
                    <a:bodyPr/>
                    <a:lstStyle/>
                    <a:p>
                      <a:pPr algn="l" fontAlgn="b"/>
                      <a:r>
                        <a:rPr lang="en-US" sz="900" b="1" i="1" u="none" strike="noStrike">
                          <a:solidFill>
                            <a:srgbClr val="000000"/>
                          </a:solidFill>
                          <a:effectLst/>
                          <a:latin typeface="Calibri" panose="020F0502020204030204" pitchFamily="34" charset="0"/>
                        </a:rPr>
                        <a:t>JPMORGAN CHASE &amp; CO.</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JPM</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0.92</a:t>
                      </a:r>
                    </a:p>
                  </a:txBody>
                  <a:tcPr marL="0" marR="0" marT="0" marB="0">
                    <a:lnL>
                      <a:noFill/>
                    </a:lnL>
                    <a:lnR>
                      <a:noFill/>
                    </a:lnR>
                    <a:lnT>
                      <a:noFill/>
                    </a:lnT>
                    <a:lnB>
                      <a:noFill/>
                    </a:lnB>
                    <a:solidFill>
                      <a:srgbClr val="79A0D1"/>
                    </a:solidFill>
                  </a:tcPr>
                </a:tc>
                <a:tc>
                  <a:txBody>
                    <a:bodyPr/>
                    <a:lstStyle/>
                    <a:p>
                      <a:pPr algn="r" fontAlgn="b"/>
                      <a:r>
                        <a:rPr lang="en-US" sz="900" b="0" i="0" u="none" strike="noStrike">
                          <a:solidFill>
                            <a:srgbClr val="000000"/>
                          </a:solidFill>
                          <a:effectLst/>
                          <a:latin typeface="Calibri" panose="020F0502020204030204" pitchFamily="34" charset="0"/>
                        </a:rPr>
                        <a:t>0.02</a:t>
                      </a:r>
                    </a:p>
                  </a:txBody>
                  <a:tcPr marL="0" marR="0" marT="0" marB="0">
                    <a:lnL>
                      <a:noFill/>
                    </a:lnL>
                    <a:lnR>
                      <a:noFill/>
                    </a:lnR>
                    <a:lnT>
                      <a:noFill/>
                    </a:lnT>
                    <a:lnB>
                      <a:noFill/>
                    </a:lnB>
                    <a:solidFill>
                      <a:srgbClr val="FAC4C7"/>
                    </a:solidFill>
                  </a:tcPr>
                </a:tc>
                <a:tc>
                  <a:txBody>
                    <a:bodyPr/>
                    <a:lstStyle/>
                    <a:p>
                      <a:pPr algn="r" fontAlgn="b"/>
                      <a:r>
                        <a:rPr lang="en-US" sz="900" b="0" i="0" u="none" strike="noStrike">
                          <a:solidFill>
                            <a:srgbClr val="000000"/>
                          </a:solidFill>
                          <a:effectLst/>
                          <a:latin typeface="Calibri" panose="020F0502020204030204" pitchFamily="34" charset="0"/>
                        </a:rPr>
                        <a:t>0.88</a:t>
                      </a:r>
                    </a:p>
                  </a:txBody>
                  <a:tcPr marL="0" marR="0" marT="0" marB="0">
                    <a:lnL>
                      <a:noFill/>
                    </a:lnL>
                    <a:lnR>
                      <a:noFill/>
                    </a:lnR>
                    <a:lnT>
                      <a:noFill/>
                    </a:lnT>
                    <a:lnB>
                      <a:noFill/>
                    </a:lnB>
                    <a:solidFill>
                      <a:srgbClr val="88AAD6"/>
                    </a:solidFill>
                  </a:tcPr>
                </a:tc>
                <a:tc>
                  <a:txBody>
                    <a:bodyPr/>
                    <a:lstStyle/>
                    <a:p>
                      <a:pPr algn="r" fontAlgn="b"/>
                      <a:r>
                        <a:rPr lang="en-US" sz="900" b="0" i="0" u="none" strike="noStrike">
                          <a:solidFill>
                            <a:srgbClr val="000000"/>
                          </a:solidFill>
                          <a:effectLst/>
                          <a:latin typeface="Calibri" panose="020F0502020204030204" pitchFamily="34" charset="0"/>
                        </a:rPr>
                        <a:t>0.45</a:t>
                      </a:r>
                    </a:p>
                  </a:txBody>
                  <a:tcPr marL="0" marR="0" marT="0" marB="0">
                    <a:lnL>
                      <a:noFill/>
                    </a:lnL>
                    <a:lnR>
                      <a:noFill/>
                    </a:lnR>
                    <a:lnT>
                      <a:noFill/>
                    </a:lnT>
                    <a:lnB>
                      <a:noFill/>
                    </a:lnB>
                    <a:solidFill>
                      <a:srgbClr val="FBF0F3"/>
                    </a:solidFill>
                  </a:tcPr>
                </a:tc>
                <a:tc>
                  <a:txBody>
                    <a:bodyPr/>
                    <a:lstStyle/>
                    <a:p>
                      <a:pPr algn="r" fontAlgn="b"/>
                      <a:r>
                        <a:rPr lang="en-US" sz="900" b="0" i="0" u="none" strike="noStrike">
                          <a:solidFill>
                            <a:srgbClr val="000000"/>
                          </a:solidFill>
                          <a:effectLst/>
                          <a:latin typeface="Calibri" panose="020F0502020204030204" pitchFamily="34" charset="0"/>
                        </a:rPr>
                        <a:t>0.84</a:t>
                      </a:r>
                    </a:p>
                  </a:txBody>
                  <a:tcPr marL="0" marR="0" marT="0" marB="0">
                    <a:lnL>
                      <a:noFill/>
                    </a:lnL>
                    <a:lnR>
                      <a:noFill/>
                    </a:lnR>
                    <a:lnT>
                      <a:noFill/>
                    </a:lnT>
                    <a:lnB>
                      <a:noFill/>
                    </a:lnB>
                    <a:solidFill>
                      <a:srgbClr val="96B5DC"/>
                    </a:solidFill>
                  </a:tcPr>
                </a:tc>
                <a:tc>
                  <a:txBody>
                    <a:bodyPr/>
                    <a:lstStyle/>
                    <a:p>
                      <a:pPr algn="r" fontAlgn="b"/>
                      <a:r>
                        <a:rPr lang="en-US" sz="900" b="0" i="0" u="none" strike="noStrike">
                          <a:solidFill>
                            <a:srgbClr val="000000"/>
                          </a:solidFill>
                          <a:effectLst/>
                          <a:latin typeface="Calibri" panose="020F0502020204030204" pitchFamily="34" charset="0"/>
                        </a:rPr>
                        <a:t>-0.71</a:t>
                      </a:r>
                    </a:p>
                  </a:txBody>
                  <a:tcPr marL="0" marR="0" marT="0" marB="0">
                    <a:lnL>
                      <a:noFill/>
                    </a:lnL>
                    <a:lnR>
                      <a:noFill/>
                    </a:lnR>
                    <a:lnT>
                      <a:noFill/>
                    </a:lnT>
                    <a:lnB>
                      <a:noFill/>
                    </a:lnB>
                    <a:solidFill>
                      <a:srgbClr val="F8787A"/>
                    </a:solidFill>
                  </a:tcPr>
                </a:tc>
                <a:tc>
                  <a:txBody>
                    <a:bodyPr/>
                    <a:lstStyle/>
                    <a:p>
                      <a:pPr algn="r" fontAlgn="b"/>
                      <a:r>
                        <a:rPr lang="en-US" sz="900" b="0" i="0" u="none" strike="noStrike">
                          <a:solidFill>
                            <a:srgbClr val="000000"/>
                          </a:solidFill>
                          <a:effectLst/>
                          <a:latin typeface="Calibri" panose="020F0502020204030204" pitchFamily="34" charset="0"/>
                        </a:rPr>
                        <a:t>0.90</a:t>
                      </a:r>
                    </a:p>
                  </a:txBody>
                  <a:tcPr marL="0" marR="0" marT="0" marB="0">
                    <a:lnL>
                      <a:noFill/>
                    </a:lnL>
                    <a:lnR>
                      <a:noFill/>
                    </a:lnR>
                    <a:lnT>
                      <a:noFill/>
                    </a:lnT>
                    <a:lnB>
                      <a:noFill/>
                    </a:lnB>
                    <a:solidFill>
                      <a:srgbClr val="7FA4D3"/>
                    </a:solidFill>
                  </a:tcPr>
                </a:tc>
                <a:tc>
                  <a:txBody>
                    <a:bodyPr/>
                    <a:lstStyle/>
                    <a:p>
                      <a:pPr algn="r" fontAlgn="b"/>
                      <a:r>
                        <a:rPr lang="en-US" sz="900" b="0" i="0" u="none" strike="noStrike">
                          <a:solidFill>
                            <a:srgbClr val="000000"/>
                          </a:solidFill>
                          <a:effectLst/>
                          <a:latin typeface="Calibri" panose="020F0502020204030204" pitchFamily="34" charset="0"/>
                        </a:rPr>
                        <a:t>0.07</a:t>
                      </a:r>
                    </a:p>
                  </a:txBody>
                  <a:tcPr marL="0" marR="0" marT="0" marB="0">
                    <a:lnL>
                      <a:noFill/>
                    </a:lnL>
                    <a:lnR>
                      <a:noFill/>
                    </a:lnR>
                    <a:lnT>
                      <a:noFill/>
                    </a:lnT>
                    <a:lnB>
                      <a:noFill/>
                    </a:lnB>
                    <a:solidFill>
                      <a:srgbClr val="FAC9CB"/>
                    </a:solidFill>
                  </a:tcPr>
                </a:tc>
                <a:tc>
                  <a:txBody>
                    <a:bodyPr/>
                    <a:lstStyle/>
                    <a:p>
                      <a:pPr algn="r" fontAlgn="b"/>
                      <a:r>
                        <a:rPr lang="en-US" sz="900" b="0" i="0" u="none" strike="noStrike">
                          <a:solidFill>
                            <a:srgbClr val="000000"/>
                          </a:solidFill>
                          <a:effectLst/>
                          <a:latin typeface="Calibri" panose="020F0502020204030204" pitchFamily="34" charset="0"/>
                        </a:rPr>
                        <a:t>0.90</a:t>
                      </a:r>
                    </a:p>
                  </a:txBody>
                  <a:tcPr marL="0" marR="0" marT="0" marB="0">
                    <a:lnL>
                      <a:noFill/>
                    </a:lnL>
                    <a:lnR>
                      <a:noFill/>
                    </a:lnR>
                    <a:lnT>
                      <a:noFill/>
                    </a:lnT>
                    <a:lnB>
                      <a:noFill/>
                    </a:lnB>
                    <a:solidFill>
                      <a:srgbClr val="80A5D4"/>
                    </a:solidFill>
                  </a:tcPr>
                </a:tc>
                <a:tc>
                  <a:txBody>
                    <a:bodyPr/>
                    <a:lstStyle/>
                    <a:p>
                      <a:pPr algn="r" fontAlgn="b"/>
                      <a:r>
                        <a:rPr lang="en-US" sz="900" b="0" i="0" u="none" strike="noStrike">
                          <a:solidFill>
                            <a:srgbClr val="000000"/>
                          </a:solidFill>
                          <a:effectLst/>
                          <a:latin typeface="Calibri" panose="020F0502020204030204" pitchFamily="34" charset="0"/>
                        </a:rPr>
                        <a:t>0.96</a:t>
                      </a:r>
                    </a:p>
                  </a:txBody>
                  <a:tcPr marL="0" marR="0" marT="0" marB="0">
                    <a:lnL>
                      <a:noFill/>
                    </a:lnL>
                    <a:lnR>
                      <a:noFill/>
                    </a:lnR>
                    <a:lnT>
                      <a:noFill/>
                    </a:lnT>
                    <a:lnB>
                      <a:noFill/>
                    </a:lnB>
                    <a:solidFill>
                      <a:srgbClr val="6B96CC"/>
                    </a:solidFill>
                  </a:tcPr>
                </a:tc>
                <a:tc>
                  <a:txBody>
                    <a:bodyPr/>
                    <a:lstStyle/>
                    <a:p>
                      <a:pPr algn="r" fontAlgn="b"/>
                      <a:r>
                        <a:rPr lang="en-US" sz="900" b="0" i="0" u="none" strike="noStrike">
                          <a:solidFill>
                            <a:srgbClr val="000000"/>
                          </a:solidFill>
                          <a:effectLst/>
                          <a:latin typeface="Calibri" panose="020F0502020204030204" pitchFamily="34" charset="0"/>
                        </a:rPr>
                        <a:t>0.88</a:t>
                      </a:r>
                    </a:p>
                  </a:txBody>
                  <a:tcPr marL="0" marR="0" marT="0" marB="0">
                    <a:lnL>
                      <a:noFill/>
                    </a:lnL>
                    <a:lnR>
                      <a:noFill/>
                    </a:lnR>
                    <a:lnT>
                      <a:noFill/>
                    </a:lnT>
                    <a:lnB>
                      <a:noFill/>
                    </a:lnB>
                    <a:solidFill>
                      <a:srgbClr val="88AAD6"/>
                    </a:solidFill>
                  </a:tcPr>
                </a:tc>
                <a:tc>
                  <a:txBody>
                    <a:bodyPr/>
                    <a:lstStyle/>
                    <a:p>
                      <a:pPr algn="r" fontAlgn="b"/>
                      <a:r>
                        <a:rPr lang="en-US" sz="900" b="0" i="0" u="none" strike="noStrike">
                          <a:solidFill>
                            <a:srgbClr val="000000"/>
                          </a:solidFill>
                          <a:effectLst/>
                          <a:latin typeface="Calibri" panose="020F0502020204030204" pitchFamily="34" charset="0"/>
                        </a:rPr>
                        <a:t>0.76</a:t>
                      </a:r>
                    </a:p>
                  </a:txBody>
                  <a:tcPr marL="0" marR="0" marT="0" marB="0">
                    <a:lnL>
                      <a:noFill/>
                    </a:lnL>
                    <a:lnR>
                      <a:noFill/>
                    </a:lnR>
                    <a:lnT>
                      <a:noFill/>
                    </a:lnT>
                    <a:lnB>
                      <a:noFill/>
                    </a:lnB>
                    <a:solidFill>
                      <a:srgbClr val="B4CAE6"/>
                    </a:solidFill>
                  </a:tcPr>
                </a:tc>
                <a:tc>
                  <a:txBody>
                    <a:bodyPr/>
                    <a:lstStyle/>
                    <a:p>
                      <a:pPr algn="r" fontAlgn="b"/>
                      <a:r>
                        <a:rPr lang="en-US" sz="900" b="0" i="0" u="none" strike="noStrike">
                          <a:solidFill>
                            <a:srgbClr val="000000"/>
                          </a:solidFill>
                          <a:effectLst/>
                          <a:latin typeface="Calibri" panose="020F0502020204030204" pitchFamily="34" charset="0"/>
                        </a:rPr>
                        <a:t>0.75</a:t>
                      </a:r>
                    </a:p>
                  </a:txBody>
                  <a:tcPr marL="0" marR="0" marT="0" marB="0">
                    <a:lnL>
                      <a:noFill/>
                    </a:lnL>
                    <a:lnR>
                      <a:noFill/>
                    </a:lnR>
                    <a:lnT>
                      <a:noFill/>
                    </a:lnT>
                    <a:lnB>
                      <a:noFill/>
                    </a:lnB>
                    <a:solidFill>
                      <a:srgbClr val="B6CBE7"/>
                    </a:solidFill>
                  </a:tcPr>
                </a:tc>
                <a:tc>
                  <a:txBody>
                    <a:bodyPr/>
                    <a:lstStyle/>
                    <a:p>
                      <a:pPr algn="r" fontAlgn="b"/>
                      <a:r>
                        <a:rPr lang="en-US" sz="900" b="0" i="0" u="none" strike="noStrike">
                          <a:solidFill>
                            <a:srgbClr val="000000"/>
                          </a:solidFill>
                          <a:effectLst/>
                          <a:latin typeface="Calibri" panose="020F0502020204030204" pitchFamily="34" charset="0"/>
                        </a:rPr>
                        <a:t>-0.66</a:t>
                      </a:r>
                    </a:p>
                  </a:txBody>
                  <a:tcPr marL="0" marR="0" marT="0" marB="0">
                    <a:lnL>
                      <a:noFill/>
                    </a:lnL>
                    <a:lnR>
                      <a:noFill/>
                    </a:lnR>
                    <a:lnT>
                      <a:noFill/>
                    </a:lnT>
                    <a:lnB>
                      <a:noFill/>
                    </a:lnB>
                    <a:solidFill>
                      <a:srgbClr val="F87E80"/>
                    </a:solidFill>
                  </a:tcPr>
                </a:tc>
                <a:tc>
                  <a:txBody>
                    <a:bodyPr/>
                    <a:lstStyle/>
                    <a:p>
                      <a:pPr algn="r" fontAlgn="b"/>
                      <a:r>
                        <a:rPr lang="en-US" sz="900" b="0" i="0" u="none" strike="noStrike">
                          <a:solidFill>
                            <a:srgbClr val="000000"/>
                          </a:solidFill>
                          <a:effectLst/>
                          <a:latin typeface="Calibri" panose="020F0502020204030204" pitchFamily="34" charset="0"/>
                        </a:rPr>
                        <a:t>0.63</a:t>
                      </a:r>
                    </a:p>
                  </a:txBody>
                  <a:tcPr marL="0" marR="0" marT="0" marB="0">
                    <a:lnL>
                      <a:noFill/>
                    </a:lnL>
                    <a:lnR>
                      <a:noFill/>
                    </a:lnR>
                    <a:lnT>
                      <a:noFill/>
                    </a:lnT>
                    <a:lnB>
                      <a:noFill/>
                    </a:lnB>
                    <a:solidFill>
                      <a:srgbClr val="E3EBF7"/>
                    </a:solidFill>
                  </a:tcPr>
                </a:tc>
                <a:tc>
                  <a:txBody>
                    <a:bodyPr/>
                    <a:lstStyle/>
                    <a:p>
                      <a:pPr algn="r" fontAlgn="b"/>
                      <a:r>
                        <a:rPr lang="en-US" sz="900" b="0" i="0" u="none" strike="noStrike">
                          <a:solidFill>
                            <a:srgbClr val="000000"/>
                          </a:solidFill>
                          <a:effectLst/>
                          <a:latin typeface="Calibri" panose="020F0502020204030204" pitchFamily="34" charset="0"/>
                        </a:rPr>
                        <a:t>0.12</a:t>
                      </a:r>
                    </a:p>
                  </a:txBody>
                  <a:tcPr marL="0" marR="0" marT="0" marB="0">
                    <a:lnL>
                      <a:noFill/>
                    </a:lnL>
                    <a:lnR>
                      <a:noFill/>
                    </a:lnR>
                    <a:lnT>
                      <a:noFill/>
                    </a:lnT>
                    <a:lnB>
                      <a:noFill/>
                    </a:lnB>
                    <a:solidFill>
                      <a:srgbClr val="FACED1"/>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33589916"/>
                  </a:ext>
                </a:extLst>
              </a:tr>
              <a:tr h="141323">
                <a:tc>
                  <a:txBody>
                    <a:bodyPr/>
                    <a:lstStyle/>
                    <a:p>
                      <a:pPr algn="l" fontAlgn="b"/>
                      <a:r>
                        <a:rPr lang="en-US" sz="900" b="1" i="1" u="none" strike="noStrike">
                          <a:solidFill>
                            <a:srgbClr val="000000"/>
                          </a:solidFill>
                          <a:effectLst/>
                          <a:latin typeface="Calibri" panose="020F0502020204030204" pitchFamily="34" charset="0"/>
                        </a:rPr>
                        <a:t>Meta Platforms,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META</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0.65</a:t>
                      </a:r>
                    </a:p>
                  </a:txBody>
                  <a:tcPr marL="0" marR="0" marT="0" marB="0">
                    <a:lnL>
                      <a:noFill/>
                    </a:lnL>
                    <a:lnR>
                      <a:noFill/>
                    </a:lnR>
                    <a:lnT>
                      <a:noFill/>
                    </a:lnT>
                    <a:lnB>
                      <a:noFill/>
                    </a:lnB>
                    <a:solidFill>
                      <a:srgbClr val="DCE6F4"/>
                    </a:solidFill>
                  </a:tcPr>
                </a:tc>
                <a:tc>
                  <a:txBody>
                    <a:bodyPr/>
                    <a:lstStyle/>
                    <a:p>
                      <a:pPr algn="r" fontAlgn="b"/>
                      <a:r>
                        <a:rPr lang="en-US" sz="900" b="0" i="0" u="none" strike="noStrike">
                          <a:solidFill>
                            <a:srgbClr val="000000"/>
                          </a:solidFill>
                          <a:effectLst/>
                          <a:latin typeface="Calibri" panose="020F0502020204030204" pitchFamily="34" charset="0"/>
                        </a:rPr>
                        <a:t>0.16</a:t>
                      </a:r>
                    </a:p>
                  </a:txBody>
                  <a:tcPr marL="0" marR="0" marT="0" marB="0">
                    <a:lnL>
                      <a:noFill/>
                    </a:lnL>
                    <a:lnR>
                      <a:noFill/>
                    </a:lnR>
                    <a:lnT>
                      <a:noFill/>
                    </a:lnT>
                    <a:lnB>
                      <a:noFill/>
                    </a:lnB>
                    <a:solidFill>
                      <a:srgbClr val="FAD2D5"/>
                    </a:solidFill>
                  </a:tcPr>
                </a:tc>
                <a:tc>
                  <a:txBody>
                    <a:bodyPr/>
                    <a:lstStyle/>
                    <a:p>
                      <a:pPr algn="r" fontAlgn="b"/>
                      <a:r>
                        <a:rPr lang="en-US" sz="900" b="0" i="0" u="none" strike="noStrike">
                          <a:solidFill>
                            <a:srgbClr val="000000"/>
                          </a:solidFill>
                          <a:effectLst/>
                          <a:latin typeface="Calibri" panose="020F0502020204030204" pitchFamily="34" charset="0"/>
                        </a:rPr>
                        <a:t>0.64</a:t>
                      </a:r>
                    </a:p>
                  </a:txBody>
                  <a:tcPr marL="0" marR="0" marT="0" marB="0">
                    <a:lnL>
                      <a:noFill/>
                    </a:lnL>
                    <a:lnR>
                      <a:noFill/>
                    </a:lnR>
                    <a:lnT>
                      <a:noFill/>
                    </a:lnT>
                    <a:lnB>
                      <a:noFill/>
                    </a:lnB>
                    <a:solidFill>
                      <a:srgbClr val="DFE8F5"/>
                    </a:solidFill>
                  </a:tcPr>
                </a:tc>
                <a:tc>
                  <a:txBody>
                    <a:bodyPr/>
                    <a:lstStyle/>
                    <a:p>
                      <a:pPr algn="r" fontAlgn="b"/>
                      <a:r>
                        <a:rPr lang="en-US" sz="900" b="0" i="0" u="none" strike="noStrike">
                          <a:solidFill>
                            <a:srgbClr val="000000"/>
                          </a:solidFill>
                          <a:effectLst/>
                          <a:latin typeface="Calibri" panose="020F0502020204030204" pitchFamily="34" charset="0"/>
                        </a:rPr>
                        <a:t>0.09</a:t>
                      </a:r>
                    </a:p>
                  </a:txBody>
                  <a:tcPr marL="0" marR="0" marT="0" marB="0">
                    <a:lnL>
                      <a:noFill/>
                    </a:lnL>
                    <a:lnR>
                      <a:noFill/>
                    </a:lnR>
                    <a:lnT>
                      <a:noFill/>
                    </a:lnT>
                    <a:lnB>
                      <a:noFill/>
                    </a:lnB>
                    <a:solidFill>
                      <a:srgbClr val="FACBCE"/>
                    </a:solidFill>
                  </a:tcPr>
                </a:tc>
                <a:tc>
                  <a:txBody>
                    <a:bodyPr/>
                    <a:lstStyle/>
                    <a:p>
                      <a:pPr algn="r" fontAlgn="b"/>
                      <a:r>
                        <a:rPr lang="en-US" sz="900" b="0" i="0" u="none" strike="noStrike">
                          <a:solidFill>
                            <a:srgbClr val="000000"/>
                          </a:solidFill>
                          <a:effectLst/>
                          <a:latin typeface="Calibri" panose="020F0502020204030204" pitchFamily="34" charset="0"/>
                        </a:rPr>
                        <a:t>0.94</a:t>
                      </a:r>
                    </a:p>
                  </a:txBody>
                  <a:tcPr marL="0" marR="0" marT="0" marB="0">
                    <a:lnL>
                      <a:noFill/>
                    </a:lnL>
                    <a:lnR>
                      <a:noFill/>
                    </a:lnR>
                    <a:lnT>
                      <a:noFill/>
                    </a:lnT>
                    <a:lnB>
                      <a:noFill/>
                    </a:lnB>
                    <a:solidFill>
                      <a:srgbClr val="719BCF"/>
                    </a:solidFill>
                  </a:tcPr>
                </a:tc>
                <a:tc>
                  <a:txBody>
                    <a:bodyPr/>
                    <a:lstStyle/>
                    <a:p>
                      <a:pPr algn="r" fontAlgn="b"/>
                      <a:r>
                        <a:rPr lang="en-US" sz="900" b="0" i="0" u="none" strike="noStrike">
                          <a:solidFill>
                            <a:srgbClr val="000000"/>
                          </a:solidFill>
                          <a:effectLst/>
                          <a:latin typeface="Calibri" panose="020F0502020204030204" pitchFamily="34" charset="0"/>
                        </a:rPr>
                        <a:t>-0.86</a:t>
                      </a:r>
                    </a:p>
                  </a:txBody>
                  <a:tcPr marL="0" marR="0" marT="0" marB="0">
                    <a:lnL>
                      <a:noFill/>
                    </a:lnL>
                    <a:lnR>
                      <a:noFill/>
                    </a:lnR>
                    <a:lnT>
                      <a:noFill/>
                    </a:lnT>
                    <a:lnB>
                      <a:noFill/>
                    </a:lnB>
                    <a:solidFill>
                      <a:srgbClr val="F8696B"/>
                    </a:solidFill>
                  </a:tcPr>
                </a:tc>
                <a:tc>
                  <a:txBody>
                    <a:bodyPr/>
                    <a:lstStyle/>
                    <a:p>
                      <a:pPr algn="r" fontAlgn="b"/>
                      <a:r>
                        <a:rPr lang="en-US" sz="900" b="0" i="0" u="none" strike="noStrike">
                          <a:solidFill>
                            <a:srgbClr val="000000"/>
                          </a:solidFill>
                          <a:effectLst/>
                          <a:latin typeface="Calibri" panose="020F0502020204030204" pitchFamily="34" charset="0"/>
                        </a:rPr>
                        <a:t>0.92</a:t>
                      </a:r>
                    </a:p>
                  </a:txBody>
                  <a:tcPr marL="0" marR="0" marT="0" marB="0">
                    <a:lnL>
                      <a:noFill/>
                    </a:lnL>
                    <a:lnR>
                      <a:noFill/>
                    </a:lnR>
                    <a:lnT>
                      <a:noFill/>
                    </a:lnT>
                    <a:lnB>
                      <a:noFill/>
                    </a:lnB>
                    <a:solidFill>
                      <a:srgbClr val="789FD1"/>
                    </a:solidFill>
                  </a:tcPr>
                </a:tc>
                <a:tc>
                  <a:txBody>
                    <a:bodyPr/>
                    <a:lstStyle/>
                    <a:p>
                      <a:pPr algn="r" fontAlgn="b"/>
                      <a:r>
                        <a:rPr lang="en-US" sz="900" b="0" i="0" u="none" strike="noStrike">
                          <a:solidFill>
                            <a:srgbClr val="000000"/>
                          </a:solidFill>
                          <a:effectLst/>
                          <a:latin typeface="Calibri" panose="020F0502020204030204" pitchFamily="34" charset="0"/>
                        </a:rPr>
                        <a:t>-0.08</a:t>
                      </a:r>
                    </a:p>
                  </a:txBody>
                  <a:tcPr marL="0" marR="0" marT="0" marB="0">
                    <a:lnL>
                      <a:noFill/>
                    </a:lnL>
                    <a:lnR>
                      <a:noFill/>
                    </a:lnR>
                    <a:lnT>
                      <a:noFill/>
                    </a:lnT>
                    <a:lnB>
                      <a:noFill/>
                    </a:lnB>
                    <a:solidFill>
                      <a:srgbClr val="FABABC"/>
                    </a:solidFill>
                  </a:tcPr>
                </a:tc>
                <a:tc>
                  <a:txBody>
                    <a:bodyPr/>
                    <a:lstStyle/>
                    <a:p>
                      <a:pPr algn="r" fontAlgn="b"/>
                      <a:r>
                        <a:rPr lang="en-US" sz="900" b="0" i="0" u="none" strike="noStrike">
                          <a:solidFill>
                            <a:srgbClr val="000000"/>
                          </a:solidFill>
                          <a:effectLst/>
                          <a:latin typeface="Calibri" panose="020F0502020204030204" pitchFamily="34" charset="0"/>
                        </a:rPr>
                        <a:t>0.93</a:t>
                      </a:r>
                    </a:p>
                  </a:txBody>
                  <a:tcPr marL="0" marR="0" marT="0" marB="0">
                    <a:lnL>
                      <a:noFill/>
                    </a:lnL>
                    <a:lnR>
                      <a:noFill/>
                    </a:lnR>
                    <a:lnT>
                      <a:noFill/>
                    </a:lnT>
                    <a:lnB>
                      <a:noFill/>
                    </a:lnB>
                    <a:solidFill>
                      <a:srgbClr val="749DD0"/>
                    </a:solidFill>
                  </a:tcPr>
                </a:tc>
                <a:tc>
                  <a:txBody>
                    <a:bodyPr/>
                    <a:lstStyle/>
                    <a:p>
                      <a:pPr algn="r" fontAlgn="b"/>
                      <a:r>
                        <a:rPr lang="en-US" sz="900" b="0" i="0" u="none" strike="noStrike">
                          <a:solidFill>
                            <a:srgbClr val="000000"/>
                          </a:solidFill>
                          <a:effectLst/>
                          <a:latin typeface="Calibri" panose="020F0502020204030204" pitchFamily="34" charset="0"/>
                        </a:rPr>
                        <a:t>0.78</a:t>
                      </a:r>
                    </a:p>
                  </a:txBody>
                  <a:tcPr marL="0" marR="0" marT="0" marB="0">
                    <a:lnL>
                      <a:noFill/>
                    </a:lnL>
                    <a:lnR>
                      <a:noFill/>
                    </a:lnR>
                    <a:lnT>
                      <a:noFill/>
                    </a:lnT>
                    <a:lnB>
                      <a:noFill/>
                    </a:lnB>
                    <a:solidFill>
                      <a:srgbClr val="ACC4E3"/>
                    </a:solidFill>
                  </a:tcPr>
                </a:tc>
                <a:tc>
                  <a:txBody>
                    <a:bodyPr/>
                    <a:lstStyle/>
                    <a:p>
                      <a:pPr algn="r" fontAlgn="b"/>
                      <a:r>
                        <a:rPr lang="en-US" sz="900" b="0" i="0" u="none" strike="noStrike">
                          <a:solidFill>
                            <a:srgbClr val="000000"/>
                          </a:solidFill>
                          <a:effectLst/>
                          <a:latin typeface="Calibri" panose="020F0502020204030204" pitchFamily="34" charset="0"/>
                        </a:rPr>
                        <a:t>0.84</a:t>
                      </a:r>
                    </a:p>
                  </a:txBody>
                  <a:tcPr marL="0" marR="0" marT="0" marB="0">
                    <a:lnL>
                      <a:noFill/>
                    </a:lnL>
                    <a:lnR>
                      <a:noFill/>
                    </a:lnR>
                    <a:lnT>
                      <a:noFill/>
                    </a:lnT>
                    <a:lnB>
                      <a:noFill/>
                    </a:lnB>
                    <a:solidFill>
                      <a:srgbClr val="95B3DB"/>
                    </a:solidFill>
                  </a:tcPr>
                </a:tc>
                <a:tc>
                  <a:txBody>
                    <a:bodyPr/>
                    <a:lstStyle/>
                    <a:p>
                      <a:pPr algn="r" fontAlgn="b"/>
                      <a:r>
                        <a:rPr lang="en-US" sz="900" b="0" i="0" u="none" strike="noStrike">
                          <a:solidFill>
                            <a:srgbClr val="000000"/>
                          </a:solidFill>
                          <a:effectLst/>
                          <a:latin typeface="Calibri" panose="020F0502020204030204" pitchFamily="34" charset="0"/>
                        </a:rPr>
                        <a:t>0.46</a:t>
                      </a:r>
                    </a:p>
                  </a:txBody>
                  <a:tcPr marL="0" marR="0" marT="0" marB="0">
                    <a:lnL>
                      <a:noFill/>
                    </a:lnL>
                    <a:lnR>
                      <a:noFill/>
                    </a:lnR>
                    <a:lnT>
                      <a:noFill/>
                    </a:lnT>
                    <a:lnB>
                      <a:noFill/>
                    </a:lnB>
                    <a:solidFill>
                      <a:srgbClr val="FBF1F4"/>
                    </a:solidFill>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lnL>
                      <a:noFill/>
                    </a:lnL>
                    <a:lnR>
                      <a:noFill/>
                    </a:lnR>
                    <a:lnT>
                      <a:noFill/>
                    </a:lnT>
                    <a:lnB>
                      <a:noFill/>
                    </a:lnB>
                    <a:solidFill>
                      <a:srgbClr val="BACEE8"/>
                    </a:solidFill>
                  </a:tcPr>
                </a:tc>
                <a:tc>
                  <a:txBody>
                    <a:bodyPr/>
                    <a:lstStyle/>
                    <a:p>
                      <a:pPr algn="r" fontAlgn="b"/>
                      <a:r>
                        <a:rPr lang="en-US" sz="900" b="0" i="0" u="none" strike="noStrike">
                          <a:solidFill>
                            <a:srgbClr val="000000"/>
                          </a:solidFill>
                          <a:effectLst/>
                          <a:latin typeface="Calibri" panose="020F0502020204030204" pitchFamily="34" charset="0"/>
                        </a:rPr>
                        <a:t>-0.39</a:t>
                      </a:r>
                    </a:p>
                  </a:txBody>
                  <a:tcPr marL="0" marR="0" marT="0" marB="0">
                    <a:lnL>
                      <a:noFill/>
                    </a:lnL>
                    <a:lnR>
                      <a:noFill/>
                    </a:lnR>
                    <a:lnT>
                      <a:noFill/>
                    </a:lnT>
                    <a:lnB>
                      <a:noFill/>
                    </a:lnB>
                    <a:solidFill>
                      <a:srgbClr val="F9999B"/>
                    </a:solidFill>
                  </a:tcPr>
                </a:tc>
                <a:tc>
                  <a:txBody>
                    <a:bodyPr/>
                    <a:lstStyle/>
                    <a:p>
                      <a:pPr algn="r" fontAlgn="b"/>
                      <a:r>
                        <a:rPr lang="en-US" sz="900" b="0" i="0" u="none" strike="noStrike">
                          <a:solidFill>
                            <a:srgbClr val="000000"/>
                          </a:solidFill>
                          <a:effectLst/>
                          <a:latin typeface="Calibri" panose="020F0502020204030204" pitchFamily="34" charset="0"/>
                        </a:rPr>
                        <a:t>0.84</a:t>
                      </a:r>
                    </a:p>
                  </a:txBody>
                  <a:tcPr marL="0" marR="0" marT="0" marB="0">
                    <a:lnL>
                      <a:noFill/>
                    </a:lnL>
                    <a:lnR>
                      <a:noFill/>
                    </a:lnR>
                    <a:lnT>
                      <a:noFill/>
                    </a:lnT>
                    <a:lnB>
                      <a:noFill/>
                    </a:lnB>
                    <a:solidFill>
                      <a:srgbClr val="97B5DC"/>
                    </a:solidFill>
                  </a:tcPr>
                </a:tc>
                <a:tc>
                  <a:txBody>
                    <a:bodyPr/>
                    <a:lstStyle/>
                    <a:p>
                      <a:pPr algn="r" fontAlgn="b"/>
                      <a:r>
                        <a:rPr lang="en-US" sz="900" b="0" i="0" u="none" strike="noStrike">
                          <a:solidFill>
                            <a:srgbClr val="000000"/>
                          </a:solidFill>
                          <a:effectLst/>
                          <a:latin typeface="Calibri" panose="020F0502020204030204" pitchFamily="34" charset="0"/>
                        </a:rPr>
                        <a:t>0.31</a:t>
                      </a:r>
                    </a:p>
                  </a:txBody>
                  <a:tcPr marL="0" marR="0" marT="0" marB="0">
                    <a:lnL>
                      <a:noFill/>
                    </a:lnL>
                    <a:lnR>
                      <a:noFill/>
                    </a:lnR>
                    <a:lnT>
                      <a:noFill/>
                    </a:lnT>
                    <a:lnB>
                      <a:noFill/>
                    </a:lnB>
                    <a:solidFill>
                      <a:srgbClr val="FBE2E5"/>
                    </a:solidFill>
                  </a:tcPr>
                </a:tc>
                <a:tc>
                  <a:txBody>
                    <a:bodyPr/>
                    <a:lstStyle/>
                    <a:p>
                      <a:pPr algn="r" fontAlgn="b"/>
                      <a:r>
                        <a:rPr lang="en-US" sz="900" b="0" i="0" u="none" strike="noStrike">
                          <a:solidFill>
                            <a:srgbClr val="000000"/>
                          </a:solidFill>
                          <a:effectLst/>
                          <a:latin typeface="Calibri" panose="020F0502020204030204" pitchFamily="34" charset="0"/>
                        </a:rPr>
                        <a:t>0.81</a:t>
                      </a:r>
                    </a:p>
                  </a:txBody>
                  <a:tcPr marL="0" marR="0" marT="0" marB="0">
                    <a:lnL>
                      <a:noFill/>
                    </a:lnL>
                    <a:lnR>
                      <a:noFill/>
                    </a:lnR>
                    <a:lnT>
                      <a:noFill/>
                    </a:lnT>
                    <a:lnB>
                      <a:noFill/>
                    </a:lnB>
                    <a:solidFill>
                      <a:srgbClr val="A2BCDF"/>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9072885"/>
                  </a:ext>
                </a:extLst>
              </a:tr>
              <a:tr h="141323">
                <a:tc>
                  <a:txBody>
                    <a:bodyPr/>
                    <a:lstStyle/>
                    <a:p>
                      <a:pPr algn="l" fontAlgn="b"/>
                      <a:r>
                        <a:rPr lang="en-US" sz="900" b="1" i="1" u="none" strike="noStrike">
                          <a:solidFill>
                            <a:srgbClr val="000000"/>
                          </a:solidFill>
                          <a:effectLst/>
                          <a:latin typeface="Calibri" panose="020F0502020204030204" pitchFamily="34" charset="0"/>
                        </a:rPr>
                        <a:t>TEXAS ROADHOUSE, INC.</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TXRH</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0.80</a:t>
                      </a:r>
                    </a:p>
                  </a:txBody>
                  <a:tcPr marL="0" marR="0" marT="0" marB="0">
                    <a:lnL>
                      <a:noFill/>
                    </a:lnL>
                    <a:lnR>
                      <a:noFill/>
                    </a:lnR>
                    <a:lnT>
                      <a:noFill/>
                    </a:lnT>
                    <a:lnB>
                      <a:noFill/>
                    </a:lnB>
                    <a:solidFill>
                      <a:srgbClr val="A3BDE0"/>
                    </a:solidFill>
                  </a:tcPr>
                </a:tc>
                <a:tc>
                  <a:txBody>
                    <a:bodyPr/>
                    <a:lstStyle/>
                    <a:p>
                      <a:pPr algn="r" fontAlgn="b"/>
                      <a:r>
                        <a:rPr lang="en-US" sz="900" b="0" i="0" u="none" strike="noStrike">
                          <a:solidFill>
                            <a:srgbClr val="000000"/>
                          </a:solidFill>
                          <a:effectLst/>
                          <a:latin typeface="Calibri" panose="020F0502020204030204" pitchFamily="34" charset="0"/>
                        </a:rPr>
                        <a:t>0.09</a:t>
                      </a:r>
                    </a:p>
                  </a:txBody>
                  <a:tcPr marL="0" marR="0" marT="0" marB="0">
                    <a:lnL>
                      <a:noFill/>
                    </a:lnL>
                    <a:lnR>
                      <a:noFill/>
                    </a:lnR>
                    <a:lnT>
                      <a:noFill/>
                    </a:lnT>
                    <a:lnB>
                      <a:noFill/>
                    </a:lnB>
                    <a:solidFill>
                      <a:srgbClr val="FACBCD"/>
                    </a:solidFill>
                  </a:tcPr>
                </a:tc>
                <a:tc>
                  <a:txBody>
                    <a:bodyPr/>
                    <a:lstStyle/>
                    <a:p>
                      <a:pPr algn="r" fontAlgn="b"/>
                      <a:r>
                        <a:rPr lang="en-US" sz="900" b="0" i="0" u="none" strike="noStrike">
                          <a:solidFill>
                            <a:srgbClr val="000000"/>
                          </a:solidFill>
                          <a:effectLst/>
                          <a:latin typeface="Calibri" panose="020F0502020204030204" pitchFamily="34" charset="0"/>
                        </a:rPr>
                        <a:t>0.70</a:t>
                      </a:r>
                    </a:p>
                  </a:txBody>
                  <a:tcPr marL="0" marR="0" marT="0" marB="0">
                    <a:lnL>
                      <a:noFill/>
                    </a:lnL>
                    <a:lnR>
                      <a:noFill/>
                    </a:lnR>
                    <a:lnT>
                      <a:noFill/>
                    </a:lnT>
                    <a:lnB>
                      <a:noFill/>
                    </a:lnB>
                    <a:solidFill>
                      <a:srgbClr val="C9D8ED"/>
                    </a:solidFill>
                  </a:tcPr>
                </a:tc>
                <a:tc>
                  <a:txBody>
                    <a:bodyPr/>
                    <a:lstStyle/>
                    <a:p>
                      <a:pPr algn="r" fontAlgn="b"/>
                      <a:r>
                        <a:rPr lang="en-US" sz="900" b="0" i="0" u="none" strike="noStrike">
                          <a:solidFill>
                            <a:srgbClr val="000000"/>
                          </a:solidFill>
                          <a:effectLst/>
                          <a:latin typeface="Calibri" panose="020F0502020204030204" pitchFamily="34" charset="0"/>
                        </a:rPr>
                        <a:t>0.27</a:t>
                      </a:r>
                    </a:p>
                  </a:txBody>
                  <a:tcPr marL="0" marR="0" marT="0" marB="0">
                    <a:lnL>
                      <a:noFill/>
                    </a:lnL>
                    <a:lnR>
                      <a:noFill/>
                    </a:lnR>
                    <a:lnT>
                      <a:noFill/>
                    </a:lnT>
                    <a:lnB>
                      <a:noFill/>
                    </a:lnB>
                    <a:solidFill>
                      <a:srgbClr val="FBDDE0"/>
                    </a:solidFill>
                  </a:tcPr>
                </a:tc>
                <a:tc>
                  <a:txBody>
                    <a:bodyPr/>
                    <a:lstStyle/>
                    <a:p>
                      <a:pPr algn="r" fontAlgn="b"/>
                      <a:r>
                        <a:rPr lang="en-US" sz="900" b="0" i="0" u="none" strike="noStrike">
                          <a:solidFill>
                            <a:srgbClr val="000000"/>
                          </a:solidFill>
                          <a:effectLst/>
                          <a:latin typeface="Calibri" panose="020F0502020204030204" pitchFamily="34" charset="0"/>
                        </a:rPr>
                        <a:t>0.90</a:t>
                      </a:r>
                    </a:p>
                  </a:txBody>
                  <a:tcPr marL="0" marR="0" marT="0" marB="0">
                    <a:lnL>
                      <a:noFill/>
                    </a:lnL>
                    <a:lnR>
                      <a:noFill/>
                    </a:lnR>
                    <a:lnT>
                      <a:noFill/>
                    </a:lnT>
                    <a:lnB>
                      <a:noFill/>
                    </a:lnB>
                    <a:solidFill>
                      <a:srgbClr val="80A5D4"/>
                    </a:solidFill>
                  </a:tcPr>
                </a:tc>
                <a:tc>
                  <a:txBody>
                    <a:bodyPr/>
                    <a:lstStyle/>
                    <a:p>
                      <a:pPr algn="r" fontAlgn="b"/>
                      <a:r>
                        <a:rPr lang="en-US" sz="900" b="0" i="0" u="none" strike="noStrike">
                          <a:solidFill>
                            <a:srgbClr val="000000"/>
                          </a:solidFill>
                          <a:effectLst/>
                          <a:latin typeface="Calibri" panose="020F0502020204030204" pitchFamily="34" charset="0"/>
                        </a:rPr>
                        <a:t>-0.80</a:t>
                      </a:r>
                    </a:p>
                  </a:txBody>
                  <a:tcPr marL="0" marR="0" marT="0" marB="0">
                    <a:lnL>
                      <a:noFill/>
                    </a:lnL>
                    <a:lnR>
                      <a:noFill/>
                    </a:lnR>
                    <a:lnT>
                      <a:noFill/>
                    </a:lnT>
                    <a:lnB>
                      <a:noFill/>
                    </a:lnB>
                    <a:solidFill>
                      <a:srgbClr val="F86F71"/>
                    </a:solidFill>
                  </a:tcPr>
                </a:tc>
                <a:tc>
                  <a:txBody>
                    <a:bodyPr/>
                    <a:lstStyle/>
                    <a:p>
                      <a:pPr algn="r" fontAlgn="b"/>
                      <a:r>
                        <a:rPr lang="en-US" sz="900" b="0" i="0" u="none" strike="noStrike">
                          <a:solidFill>
                            <a:srgbClr val="000000"/>
                          </a:solidFill>
                          <a:effectLst/>
                          <a:latin typeface="Calibri" panose="020F0502020204030204" pitchFamily="34" charset="0"/>
                        </a:rPr>
                        <a:t>0.93</a:t>
                      </a:r>
                    </a:p>
                  </a:txBody>
                  <a:tcPr marL="0" marR="0" marT="0" marB="0">
                    <a:lnL>
                      <a:noFill/>
                    </a:lnL>
                    <a:lnR>
                      <a:noFill/>
                    </a:lnR>
                    <a:lnT>
                      <a:noFill/>
                    </a:lnT>
                    <a:lnB>
                      <a:noFill/>
                    </a:lnB>
                    <a:solidFill>
                      <a:srgbClr val="759DD0"/>
                    </a:solidFill>
                  </a:tcPr>
                </a:tc>
                <a:tc>
                  <a:txBody>
                    <a:bodyPr/>
                    <a:lstStyle/>
                    <a:p>
                      <a:pPr algn="r" fontAlgn="b"/>
                      <a:r>
                        <a:rPr lang="en-US" sz="900" b="0" i="0" u="none" strike="noStrike">
                          <a:solidFill>
                            <a:srgbClr val="000000"/>
                          </a:solidFill>
                          <a:effectLst/>
                          <a:latin typeface="Calibri" panose="020F0502020204030204" pitchFamily="34" charset="0"/>
                        </a:rPr>
                        <a:t>0.10</a:t>
                      </a:r>
                    </a:p>
                  </a:txBody>
                  <a:tcPr marL="0" marR="0" marT="0" marB="0">
                    <a:lnL>
                      <a:noFill/>
                    </a:lnL>
                    <a:lnR>
                      <a:noFill/>
                    </a:lnR>
                    <a:lnT>
                      <a:noFill/>
                    </a:lnT>
                    <a:lnB>
                      <a:noFill/>
                    </a:lnB>
                    <a:solidFill>
                      <a:srgbClr val="FACCCF"/>
                    </a:solidFill>
                  </a:tcPr>
                </a:tc>
                <a:tc>
                  <a:txBody>
                    <a:bodyPr/>
                    <a:lstStyle/>
                    <a:p>
                      <a:pPr algn="r" fontAlgn="b"/>
                      <a:r>
                        <a:rPr lang="en-US" sz="900" b="0" i="0" u="none" strike="noStrike">
                          <a:solidFill>
                            <a:srgbClr val="000000"/>
                          </a:solidFill>
                          <a:effectLst/>
                          <a:latin typeface="Calibri" panose="020F0502020204030204" pitchFamily="34" charset="0"/>
                        </a:rPr>
                        <a:t>0.94</a:t>
                      </a:r>
                    </a:p>
                  </a:txBody>
                  <a:tcPr marL="0" marR="0" marT="0" marB="0">
                    <a:lnL>
                      <a:noFill/>
                    </a:lnL>
                    <a:lnR>
                      <a:noFill/>
                    </a:lnR>
                    <a:lnT>
                      <a:noFill/>
                    </a:lnT>
                    <a:lnB>
                      <a:noFill/>
                    </a:lnB>
                    <a:solidFill>
                      <a:srgbClr val="719BCF"/>
                    </a:solidFill>
                  </a:tcPr>
                </a:tc>
                <a:tc>
                  <a:txBody>
                    <a:bodyPr/>
                    <a:lstStyle/>
                    <a:p>
                      <a:pPr algn="r" fontAlgn="b"/>
                      <a:r>
                        <a:rPr lang="en-US" sz="900" b="0" i="0" u="none" strike="noStrike">
                          <a:solidFill>
                            <a:srgbClr val="000000"/>
                          </a:solidFill>
                          <a:effectLst/>
                          <a:latin typeface="Calibri" panose="020F0502020204030204" pitchFamily="34" charset="0"/>
                        </a:rPr>
                        <a:t>0.87</a:t>
                      </a:r>
                    </a:p>
                  </a:txBody>
                  <a:tcPr marL="0" marR="0" marT="0" marB="0">
                    <a:lnL>
                      <a:noFill/>
                    </a:lnL>
                    <a:lnR>
                      <a:noFill/>
                    </a:lnR>
                    <a:lnT>
                      <a:noFill/>
                    </a:lnT>
                    <a:lnB>
                      <a:noFill/>
                    </a:lnB>
                    <a:solidFill>
                      <a:srgbClr val="89ABD7"/>
                    </a:solidFill>
                  </a:tcPr>
                </a:tc>
                <a:tc>
                  <a:txBody>
                    <a:bodyPr/>
                    <a:lstStyle/>
                    <a:p>
                      <a:pPr algn="r" fontAlgn="b"/>
                      <a:r>
                        <a:rPr lang="en-US" sz="900" b="0" i="0" u="none" strike="noStrike">
                          <a:solidFill>
                            <a:srgbClr val="000000"/>
                          </a:solidFill>
                          <a:effectLst/>
                          <a:latin typeface="Calibri" panose="020F0502020204030204" pitchFamily="34" charset="0"/>
                        </a:rPr>
                        <a:t>0.86</a:t>
                      </a:r>
                    </a:p>
                  </a:txBody>
                  <a:tcPr marL="0" marR="0" marT="0" marB="0">
                    <a:lnL>
                      <a:noFill/>
                    </a:lnL>
                    <a:lnR>
                      <a:noFill/>
                    </a:lnR>
                    <a:lnT>
                      <a:noFill/>
                    </a:lnT>
                    <a:lnB>
                      <a:noFill/>
                    </a:lnB>
                    <a:solidFill>
                      <a:srgbClr val="8EAFD9"/>
                    </a:solidFill>
                  </a:tcPr>
                </a:tc>
                <a:tc>
                  <a:txBody>
                    <a:bodyPr/>
                    <a:lstStyle/>
                    <a:p>
                      <a:pPr algn="r" fontAlgn="b"/>
                      <a:r>
                        <a:rPr lang="en-US" sz="900" b="0" i="0" u="none" strike="noStrike">
                          <a:solidFill>
                            <a:srgbClr val="000000"/>
                          </a:solidFill>
                          <a:effectLst/>
                          <a:latin typeface="Calibri" panose="020F0502020204030204" pitchFamily="34" charset="0"/>
                        </a:rPr>
                        <a:t>0.57</a:t>
                      </a:r>
                    </a:p>
                  </a:txBody>
                  <a:tcPr marL="0" marR="0" marT="0" marB="0">
                    <a:lnL>
                      <a:noFill/>
                    </a:lnL>
                    <a:lnR>
                      <a:noFill/>
                    </a:lnR>
                    <a:lnT>
                      <a:noFill/>
                    </a:lnT>
                    <a:lnB>
                      <a:noFill/>
                    </a:lnB>
                    <a:solidFill>
                      <a:srgbClr val="FAFBFF"/>
                    </a:solidFill>
                  </a:tcPr>
                </a:tc>
                <a:tc>
                  <a:txBody>
                    <a:bodyPr/>
                    <a:lstStyle/>
                    <a:p>
                      <a:pPr algn="r" fontAlgn="b"/>
                      <a:r>
                        <a:rPr lang="en-US" sz="900" b="0" i="0" u="none" strike="noStrike">
                          <a:solidFill>
                            <a:srgbClr val="000000"/>
                          </a:solidFill>
                          <a:effectLst/>
                          <a:latin typeface="Calibri" panose="020F0502020204030204" pitchFamily="34" charset="0"/>
                        </a:rPr>
                        <a:t>0.87</a:t>
                      </a:r>
                    </a:p>
                  </a:txBody>
                  <a:tcPr marL="0" marR="0" marT="0" marB="0">
                    <a:lnL>
                      <a:noFill/>
                    </a:lnL>
                    <a:lnR>
                      <a:noFill/>
                    </a:lnR>
                    <a:lnT>
                      <a:noFill/>
                    </a:lnT>
                    <a:lnB>
                      <a:noFill/>
                    </a:lnB>
                    <a:solidFill>
                      <a:srgbClr val="8BADD8"/>
                    </a:solidFill>
                  </a:tcPr>
                </a:tc>
                <a:tc>
                  <a:txBody>
                    <a:bodyPr/>
                    <a:lstStyle/>
                    <a:p>
                      <a:pPr algn="r" fontAlgn="b"/>
                      <a:r>
                        <a:rPr lang="en-US" sz="900" b="0" i="0" u="none" strike="noStrike">
                          <a:solidFill>
                            <a:srgbClr val="000000"/>
                          </a:solidFill>
                          <a:effectLst/>
                          <a:latin typeface="Calibri" panose="020F0502020204030204" pitchFamily="34" charset="0"/>
                        </a:rPr>
                        <a:t>-0.57</a:t>
                      </a:r>
                    </a:p>
                  </a:txBody>
                  <a:tcPr marL="0" marR="0" marT="0" marB="0">
                    <a:lnL>
                      <a:noFill/>
                    </a:lnL>
                    <a:lnR>
                      <a:noFill/>
                    </a:lnR>
                    <a:lnT>
                      <a:noFill/>
                    </a:lnT>
                    <a:lnB>
                      <a:noFill/>
                    </a:lnB>
                    <a:solidFill>
                      <a:srgbClr val="F88689"/>
                    </a:solidFill>
                  </a:tcPr>
                </a:tc>
                <a:tc>
                  <a:txBody>
                    <a:bodyPr/>
                    <a:lstStyle/>
                    <a:p>
                      <a:pPr algn="r" fontAlgn="b"/>
                      <a:r>
                        <a:rPr lang="en-US" sz="900" b="0" i="0" u="none" strike="noStrike">
                          <a:solidFill>
                            <a:srgbClr val="000000"/>
                          </a:solidFill>
                          <a:effectLst/>
                          <a:latin typeface="Calibri" panose="020F0502020204030204" pitchFamily="34" charset="0"/>
                        </a:rPr>
                        <a:t>0.80</a:t>
                      </a:r>
                    </a:p>
                  </a:txBody>
                  <a:tcPr marL="0" marR="0" marT="0" marB="0">
                    <a:lnL>
                      <a:noFill/>
                    </a:lnL>
                    <a:lnR>
                      <a:noFill/>
                    </a:lnR>
                    <a:lnT>
                      <a:noFill/>
                    </a:lnT>
                    <a:lnB>
                      <a:noFill/>
                    </a:lnB>
                    <a:solidFill>
                      <a:srgbClr val="A4BFE1"/>
                    </a:solidFill>
                  </a:tcPr>
                </a:tc>
                <a:tc>
                  <a:txBody>
                    <a:bodyPr/>
                    <a:lstStyle/>
                    <a:p>
                      <a:pPr algn="r" fontAlgn="b"/>
                      <a:r>
                        <a:rPr lang="en-US" sz="900" b="0" i="0" u="none" strike="noStrike">
                          <a:solidFill>
                            <a:srgbClr val="000000"/>
                          </a:solidFill>
                          <a:effectLst/>
                          <a:latin typeface="Calibri" panose="020F0502020204030204" pitchFamily="34" charset="0"/>
                        </a:rPr>
                        <a:t>0.22</a:t>
                      </a:r>
                    </a:p>
                  </a:txBody>
                  <a:tcPr marL="0" marR="0" marT="0" marB="0">
                    <a:lnL>
                      <a:noFill/>
                    </a:lnL>
                    <a:lnR>
                      <a:noFill/>
                    </a:lnR>
                    <a:lnT>
                      <a:noFill/>
                    </a:lnT>
                    <a:lnB>
                      <a:noFill/>
                    </a:lnB>
                    <a:solidFill>
                      <a:srgbClr val="FBD8DB"/>
                    </a:solidFill>
                  </a:tcPr>
                </a:tc>
                <a:tc>
                  <a:txBody>
                    <a:bodyPr/>
                    <a:lstStyle/>
                    <a:p>
                      <a:pPr algn="r" fontAlgn="b"/>
                      <a:r>
                        <a:rPr lang="en-US" sz="900" b="0" i="0" u="none" strike="noStrike">
                          <a:solidFill>
                            <a:srgbClr val="000000"/>
                          </a:solidFill>
                          <a:effectLst/>
                          <a:latin typeface="Calibri" panose="020F0502020204030204" pitchFamily="34" charset="0"/>
                        </a:rPr>
                        <a:t>0.90</a:t>
                      </a:r>
                    </a:p>
                  </a:txBody>
                  <a:tcPr marL="0" marR="0" marT="0" marB="0">
                    <a:lnL>
                      <a:noFill/>
                    </a:lnL>
                    <a:lnR>
                      <a:noFill/>
                    </a:lnR>
                    <a:lnT>
                      <a:noFill/>
                    </a:lnT>
                    <a:lnB>
                      <a:noFill/>
                    </a:lnB>
                    <a:solidFill>
                      <a:srgbClr val="81A5D4"/>
                    </a:solidFill>
                  </a:tcPr>
                </a:tc>
                <a:tc>
                  <a:txBody>
                    <a:bodyPr/>
                    <a:lstStyle/>
                    <a:p>
                      <a:pPr algn="r" fontAlgn="b"/>
                      <a:r>
                        <a:rPr lang="en-US" sz="900" b="0" i="0" u="none" strike="noStrike">
                          <a:solidFill>
                            <a:srgbClr val="000000"/>
                          </a:solidFill>
                          <a:effectLst/>
                          <a:latin typeface="Calibri" panose="020F0502020204030204" pitchFamily="34" charset="0"/>
                        </a:rPr>
                        <a:t>0.90</a:t>
                      </a:r>
                    </a:p>
                  </a:txBody>
                  <a:tcPr marL="0" marR="0" marT="0" marB="0">
                    <a:lnL>
                      <a:noFill/>
                    </a:lnL>
                    <a:lnR>
                      <a:noFill/>
                    </a:lnR>
                    <a:lnT>
                      <a:noFill/>
                    </a:lnT>
                    <a:lnB>
                      <a:noFill/>
                    </a:lnB>
                    <a:solidFill>
                      <a:srgbClr val="7FA4D3"/>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lnL>
                      <a:noFill/>
                    </a:lnL>
                    <a:lnR>
                      <a:noFill/>
                    </a:lnR>
                    <a:lnT>
                      <a:noFill/>
                    </a:lnT>
                    <a:lnB>
                      <a:noFill/>
                    </a:lnB>
                    <a:solidFill>
                      <a:srgbClr val="5A8AC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74360728"/>
                  </a:ext>
                </a:extLst>
              </a:tr>
              <a:tr h="141323">
                <a:tc>
                  <a:txBody>
                    <a:bodyPr/>
                    <a:lstStyle/>
                    <a:p>
                      <a:pPr algn="l" fontAlgn="b"/>
                      <a:r>
                        <a:rPr lang="en-US" sz="900" b="1" i="1" u="none" strike="noStrike">
                          <a:solidFill>
                            <a:srgbClr val="000000"/>
                          </a:solidFill>
                          <a:effectLst/>
                          <a:latin typeface="Calibri" panose="020F0502020204030204" pitchFamily="34" charset="0"/>
                        </a:rPr>
                        <a:t>MICROSOFT CORPORATION</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MSFT</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0.53</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F9FC"/>
                    </a:solidFill>
                  </a:tcPr>
                </a:tc>
                <a:tc>
                  <a:txBody>
                    <a:bodyPr/>
                    <a:lstStyle/>
                    <a:p>
                      <a:pPr algn="r" fontAlgn="b"/>
                      <a:r>
                        <a:rPr lang="en-US" sz="900" b="0" i="0" u="none" strike="noStrike">
                          <a:solidFill>
                            <a:srgbClr val="000000"/>
                          </a:solidFill>
                          <a:effectLst/>
                          <a:latin typeface="Calibri" panose="020F0502020204030204" pitchFamily="34" charset="0"/>
                        </a:rPr>
                        <a:t>0.18</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AD5D7"/>
                    </a:solidFill>
                  </a:tcPr>
                </a:tc>
                <a:tc>
                  <a:txBody>
                    <a:bodyPr/>
                    <a:lstStyle/>
                    <a:p>
                      <a:pPr algn="r" fontAlgn="b"/>
                      <a:r>
                        <a:rPr lang="en-US" sz="900" b="0" i="0" u="none" strike="noStrike">
                          <a:solidFill>
                            <a:srgbClr val="000000"/>
                          </a:solidFill>
                          <a:effectLst/>
                          <a:latin typeface="Calibri" panose="020F0502020204030204" pitchFamily="34" charset="0"/>
                        </a:rPr>
                        <a:t>0.68</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D1DEF0"/>
                    </a:solidFill>
                  </a:tcPr>
                </a:tc>
                <a:tc>
                  <a:txBody>
                    <a:bodyPr/>
                    <a:lstStyle/>
                    <a:p>
                      <a:pPr algn="r" fontAlgn="b"/>
                      <a:r>
                        <a:rPr lang="en-US" sz="900" b="0" i="0" u="none" strike="noStrike">
                          <a:solidFill>
                            <a:srgbClr val="000000"/>
                          </a:solidFill>
                          <a:effectLst/>
                          <a:latin typeface="Calibri" panose="020F0502020204030204" pitchFamily="34" charset="0"/>
                        </a:rPr>
                        <a:t>0.07</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AC9CC"/>
                    </a:solidFill>
                  </a:tcPr>
                </a:tc>
                <a:tc>
                  <a:txBody>
                    <a:bodyPr/>
                    <a:lstStyle/>
                    <a:p>
                      <a:pPr algn="r" fontAlgn="b"/>
                      <a:r>
                        <a:rPr lang="en-US" sz="900" b="0" i="0" u="none" strike="noStrike">
                          <a:solidFill>
                            <a:srgbClr val="000000"/>
                          </a:solidFill>
                          <a:effectLst/>
                          <a:latin typeface="Calibri" panose="020F0502020204030204" pitchFamily="34" charset="0"/>
                        </a:rPr>
                        <a:t>0.85</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91B1DA"/>
                    </a:solidFill>
                  </a:tcPr>
                </a:tc>
                <a:tc>
                  <a:txBody>
                    <a:bodyPr/>
                    <a:lstStyle/>
                    <a:p>
                      <a:pPr algn="r" fontAlgn="b"/>
                      <a:r>
                        <a:rPr lang="en-US" sz="900" b="0" i="0" u="none" strike="noStrike">
                          <a:solidFill>
                            <a:srgbClr val="000000"/>
                          </a:solidFill>
                          <a:effectLst/>
                          <a:latin typeface="Calibri" panose="020F0502020204030204" pitchFamily="34" charset="0"/>
                        </a:rPr>
                        <a:t>-0.74</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87578"/>
                    </a:solidFill>
                  </a:tcPr>
                </a:tc>
                <a:tc>
                  <a:txBody>
                    <a:bodyPr/>
                    <a:lstStyle/>
                    <a:p>
                      <a:pPr algn="r" fontAlgn="b"/>
                      <a:r>
                        <a:rPr lang="en-US" sz="900" b="0" i="0" u="none" strike="noStrike">
                          <a:solidFill>
                            <a:srgbClr val="000000"/>
                          </a:solidFill>
                          <a:effectLst/>
                          <a:latin typeface="Calibri" panose="020F0502020204030204" pitchFamily="34" charset="0"/>
                        </a:rPr>
                        <a:t>0.81</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9FBBDF"/>
                    </a:solidFill>
                  </a:tcPr>
                </a:tc>
                <a:tc>
                  <a:txBody>
                    <a:bodyPr/>
                    <a:lstStyle/>
                    <a:p>
                      <a:pPr algn="r" fontAlgn="b"/>
                      <a:r>
                        <a:rPr lang="en-US" sz="900" b="0" i="0" u="none" strike="noStrike">
                          <a:solidFill>
                            <a:srgbClr val="000000"/>
                          </a:solidFill>
                          <a:effectLst/>
                          <a:latin typeface="Calibri" panose="020F0502020204030204" pitchFamily="34" charset="0"/>
                        </a:rPr>
                        <a:t>-0.22</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ABAE"/>
                    </a:solidFill>
                  </a:tcPr>
                </a:tc>
                <a:tc>
                  <a:txBody>
                    <a:bodyPr/>
                    <a:lstStyle/>
                    <a:p>
                      <a:pPr algn="r" fontAlgn="b"/>
                      <a:r>
                        <a:rPr lang="en-US" sz="900" b="0" i="0" u="none" strike="noStrike">
                          <a:solidFill>
                            <a:srgbClr val="000000"/>
                          </a:solidFill>
                          <a:effectLst/>
                          <a:latin typeface="Calibri" panose="020F0502020204030204" pitchFamily="34" charset="0"/>
                        </a:rPr>
                        <a:t>0.84</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95B3DB"/>
                    </a:solidFill>
                  </a:tcPr>
                </a:tc>
                <a:tc>
                  <a:txBody>
                    <a:bodyPr/>
                    <a:lstStyle/>
                    <a:p>
                      <a:pPr algn="r" fontAlgn="b"/>
                      <a:r>
                        <a:rPr lang="en-US" sz="900" b="0" i="0" u="none" strike="noStrike">
                          <a:solidFill>
                            <a:srgbClr val="000000"/>
                          </a:solidFill>
                          <a:effectLst/>
                          <a:latin typeface="Calibri" panose="020F0502020204030204" pitchFamily="34" charset="0"/>
                        </a:rPr>
                        <a:t>0.68</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D0DDF0"/>
                    </a:solidFill>
                  </a:tcPr>
                </a:tc>
                <a:tc>
                  <a:txBody>
                    <a:bodyPr/>
                    <a:lstStyle/>
                    <a:p>
                      <a:pPr algn="r" fontAlgn="b"/>
                      <a:r>
                        <a:rPr lang="en-US" sz="900" b="0" i="0" u="none" strike="noStrike">
                          <a:solidFill>
                            <a:srgbClr val="000000"/>
                          </a:solidFill>
                          <a:effectLst/>
                          <a:latin typeface="Calibri" panose="020F0502020204030204" pitchFamily="34" charset="0"/>
                        </a:rPr>
                        <a:t>0.79</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A8C1E2"/>
                    </a:solidFill>
                  </a:tcPr>
                </a:tc>
                <a:tc>
                  <a:txBody>
                    <a:bodyPr/>
                    <a:lstStyle/>
                    <a:p>
                      <a:pPr algn="r" fontAlgn="b"/>
                      <a:r>
                        <a:rPr lang="en-US" sz="900" b="0" i="0" u="none" strike="noStrike">
                          <a:solidFill>
                            <a:srgbClr val="000000"/>
                          </a:solidFill>
                          <a:effectLst/>
                          <a:latin typeface="Calibri" panose="020F0502020204030204" pitchFamily="34" charset="0"/>
                        </a:rPr>
                        <a:t>0.50</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F5F8"/>
                    </a:solidFill>
                  </a:tcPr>
                </a:tc>
                <a:tc>
                  <a:txBody>
                    <a:bodyPr/>
                    <a:lstStyle/>
                    <a:p>
                      <a:pPr algn="r" fontAlgn="b"/>
                      <a:r>
                        <a:rPr lang="en-US" sz="900" b="0" i="0" u="none" strike="noStrike">
                          <a:solidFill>
                            <a:srgbClr val="000000"/>
                          </a:solidFill>
                          <a:effectLst/>
                          <a:latin typeface="Calibri" panose="020F0502020204030204" pitchFamily="34" charset="0"/>
                        </a:rPr>
                        <a:t>0.55</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FBFE"/>
                    </a:solidFill>
                  </a:tcPr>
                </a:tc>
                <a:tc>
                  <a:txBody>
                    <a:bodyPr/>
                    <a:lstStyle/>
                    <a:p>
                      <a:pPr algn="r" fontAlgn="b"/>
                      <a:r>
                        <a:rPr lang="en-US" sz="900" b="0" i="0" u="none" strike="noStrike">
                          <a:solidFill>
                            <a:srgbClr val="000000"/>
                          </a:solidFill>
                          <a:effectLst/>
                          <a:latin typeface="Calibri" panose="020F0502020204030204" pitchFamily="34" charset="0"/>
                        </a:rPr>
                        <a:t>-0.18</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AFB2"/>
                    </a:solidFill>
                  </a:tcPr>
                </a:tc>
                <a:tc>
                  <a:txBody>
                    <a:bodyPr/>
                    <a:lstStyle/>
                    <a:p>
                      <a:pPr algn="r" fontAlgn="b"/>
                      <a:r>
                        <a:rPr lang="en-US" sz="900" b="0" i="0" u="none" strike="noStrike">
                          <a:solidFill>
                            <a:srgbClr val="000000"/>
                          </a:solidFill>
                          <a:effectLst/>
                          <a:latin typeface="Calibri" panose="020F0502020204030204" pitchFamily="34" charset="0"/>
                        </a:rPr>
                        <a:t>0.72</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0D2EA"/>
                    </a:solidFill>
                  </a:tcPr>
                </a:tc>
                <a:tc>
                  <a:txBody>
                    <a:bodyPr/>
                    <a:lstStyle/>
                    <a:p>
                      <a:pPr algn="r" fontAlgn="b"/>
                      <a:r>
                        <a:rPr lang="en-US" sz="900" b="0" i="0" u="none" strike="noStrike">
                          <a:solidFill>
                            <a:srgbClr val="000000"/>
                          </a:solidFill>
                          <a:effectLst/>
                          <a:latin typeface="Calibri" panose="020F0502020204030204" pitchFamily="34" charset="0"/>
                        </a:rPr>
                        <a:t>0.36</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E7EA"/>
                    </a:solidFill>
                  </a:tcPr>
                </a:tc>
                <a:tc>
                  <a:txBody>
                    <a:bodyPr/>
                    <a:lstStyle/>
                    <a:p>
                      <a:pPr algn="r" fontAlgn="b"/>
                      <a:r>
                        <a:rPr lang="en-US" sz="900" b="0" i="0" u="none" strike="noStrike">
                          <a:solidFill>
                            <a:srgbClr val="000000"/>
                          </a:solidFill>
                          <a:effectLst/>
                          <a:latin typeface="Calibri" panose="020F0502020204030204" pitchFamily="34" charset="0"/>
                        </a:rPr>
                        <a:t>0.72</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C1D3EB"/>
                    </a:solidFill>
                  </a:tcPr>
                </a:tc>
                <a:tc>
                  <a:txBody>
                    <a:bodyPr/>
                    <a:lstStyle/>
                    <a:p>
                      <a:pPr algn="r" fontAlgn="b"/>
                      <a:r>
                        <a:rPr lang="en-US" sz="900" b="0" i="0" u="none" strike="noStrike">
                          <a:solidFill>
                            <a:srgbClr val="000000"/>
                          </a:solidFill>
                          <a:effectLst/>
                          <a:latin typeface="Calibri" panose="020F0502020204030204" pitchFamily="34" charset="0"/>
                        </a:rPr>
                        <a:t>0.85</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91B1DA"/>
                    </a:solidFill>
                  </a:tcPr>
                </a:tc>
                <a:tc>
                  <a:txBody>
                    <a:bodyPr/>
                    <a:lstStyle/>
                    <a:p>
                      <a:pPr algn="r" fontAlgn="b"/>
                      <a:r>
                        <a:rPr lang="en-US" sz="900" b="0" i="0" u="none" strike="noStrike">
                          <a:solidFill>
                            <a:srgbClr val="000000"/>
                          </a:solidFill>
                          <a:effectLst/>
                          <a:latin typeface="Calibri" panose="020F0502020204030204" pitchFamily="34" charset="0"/>
                        </a:rPr>
                        <a:t>0.73</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BFD1EA"/>
                    </a:solidFill>
                  </a:tcPr>
                </a:tc>
                <a:tc>
                  <a:txBody>
                    <a:bodyPr/>
                    <a:lstStyle/>
                    <a:p>
                      <a:pPr algn="r" fontAlgn="b"/>
                      <a:r>
                        <a:rPr lang="en-US" sz="900" b="0" i="0" u="none" strike="noStrike">
                          <a:solidFill>
                            <a:srgbClr val="000000"/>
                          </a:solidFill>
                          <a:effectLst/>
                          <a:latin typeface="Calibri" panose="020F0502020204030204" pitchFamily="34" charset="0"/>
                        </a:rPr>
                        <a:t>1.00</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5A8AC6"/>
                    </a:solidFill>
                  </a:tcPr>
                </a:tc>
                <a:extLst>
                  <a:ext uri="{0D108BD9-81ED-4DB2-BD59-A6C34878D82A}">
                    <a16:rowId xmlns:a16="http://schemas.microsoft.com/office/drawing/2014/main" val="1347230682"/>
                  </a:ext>
                </a:extLst>
              </a:tr>
            </a:tbl>
          </a:graphicData>
        </a:graphic>
      </p:graphicFrame>
      <p:grpSp>
        <p:nvGrpSpPr>
          <p:cNvPr id="11" name="Group 10">
            <a:extLst>
              <a:ext uri="{FF2B5EF4-FFF2-40B4-BE49-F238E27FC236}">
                <a16:creationId xmlns:a16="http://schemas.microsoft.com/office/drawing/2014/main" id="{5247E26F-C5EF-D63C-95CE-AFE9394BAFCD}"/>
              </a:ext>
            </a:extLst>
          </p:cNvPr>
          <p:cNvGrpSpPr/>
          <p:nvPr/>
        </p:nvGrpSpPr>
        <p:grpSpPr>
          <a:xfrm>
            <a:off x="7108302" y="847243"/>
            <a:ext cx="3193250" cy="1601330"/>
            <a:chOff x="114787" y="905716"/>
            <a:chExt cx="2831612" cy="2043006"/>
          </a:xfrm>
          <a:solidFill>
            <a:srgbClr val="01B385"/>
          </a:solidFill>
        </p:grpSpPr>
        <p:sp>
          <p:nvSpPr>
            <p:cNvPr id="10" name="Rounded Rectangle 9">
              <a:extLst>
                <a:ext uri="{FF2B5EF4-FFF2-40B4-BE49-F238E27FC236}">
                  <a16:creationId xmlns:a16="http://schemas.microsoft.com/office/drawing/2014/main" id="{FEAFB78C-01D8-5148-A5D0-CE84CAF531DE}"/>
                </a:ext>
              </a:extLst>
            </p:cNvPr>
            <p:cNvSpPr/>
            <p:nvPr/>
          </p:nvSpPr>
          <p:spPr>
            <a:xfrm>
              <a:off x="114790" y="905716"/>
              <a:ext cx="2831609" cy="1763551"/>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CE6F1E-8194-E234-17A2-C6ABB2121923}"/>
                </a:ext>
              </a:extLst>
            </p:cNvPr>
            <p:cNvSpPr txBox="1"/>
            <p:nvPr/>
          </p:nvSpPr>
          <p:spPr>
            <a:xfrm>
              <a:off x="114787" y="906854"/>
              <a:ext cx="2831609" cy="2041868"/>
            </a:xfrm>
            <a:prstGeom prst="rect">
              <a:avLst/>
            </a:prstGeom>
            <a:noFill/>
            <a:ln>
              <a:noFill/>
            </a:ln>
          </p:spPr>
          <p:txBody>
            <a:bodyPr wrap="square">
              <a:spAutoFit/>
            </a:bodyPr>
            <a:lstStyle/>
            <a:p>
              <a:pPr algn="ctr"/>
              <a:r>
                <a:rPr lang="en-US" sz="1400">
                  <a:solidFill>
                    <a:schemeClr val="bg1"/>
                  </a:solidFill>
                </a:rPr>
                <a:t>The Correlation Matrix represents the correlation between each security through change in stock price day over day. A well-balanced portfolio would display lower values to illustrate a resilience when the market fluctuates.</a:t>
              </a:r>
            </a:p>
          </p:txBody>
        </p:sp>
      </p:grpSp>
      <p:grpSp>
        <p:nvGrpSpPr>
          <p:cNvPr id="16" name="Group 15">
            <a:extLst>
              <a:ext uri="{FF2B5EF4-FFF2-40B4-BE49-F238E27FC236}">
                <a16:creationId xmlns:a16="http://schemas.microsoft.com/office/drawing/2014/main" id="{A3D1E92D-082D-5C26-B51F-D7AE8EF8C82C}"/>
              </a:ext>
            </a:extLst>
          </p:cNvPr>
          <p:cNvGrpSpPr/>
          <p:nvPr/>
        </p:nvGrpSpPr>
        <p:grpSpPr>
          <a:xfrm>
            <a:off x="7108308" y="2338419"/>
            <a:ext cx="3193247" cy="276999"/>
            <a:chOff x="114791" y="2017506"/>
            <a:chExt cx="2113402" cy="276999"/>
          </a:xfrm>
          <a:solidFill>
            <a:srgbClr val="01B385"/>
          </a:solidFill>
        </p:grpSpPr>
        <p:sp>
          <p:nvSpPr>
            <p:cNvPr id="15" name="Rounded Rectangle 14">
              <a:extLst>
                <a:ext uri="{FF2B5EF4-FFF2-40B4-BE49-F238E27FC236}">
                  <a16:creationId xmlns:a16="http://schemas.microsoft.com/office/drawing/2014/main" id="{80F490AD-B400-4EAD-7716-A6B8BE80DC7A}"/>
                </a:ext>
              </a:extLst>
            </p:cNvPr>
            <p:cNvSpPr/>
            <p:nvPr/>
          </p:nvSpPr>
          <p:spPr>
            <a:xfrm>
              <a:off x="114791" y="2017506"/>
              <a:ext cx="2113401" cy="25391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074F42A-BB36-C20C-B283-29A0846325C6}"/>
                </a:ext>
              </a:extLst>
            </p:cNvPr>
            <p:cNvSpPr txBox="1"/>
            <p:nvPr/>
          </p:nvSpPr>
          <p:spPr>
            <a:xfrm>
              <a:off x="114791" y="2017506"/>
              <a:ext cx="2113402" cy="276999"/>
            </a:xfrm>
            <a:prstGeom prst="rect">
              <a:avLst/>
            </a:prstGeom>
            <a:grpFill/>
            <a:ln>
              <a:noFill/>
            </a:ln>
          </p:spPr>
          <p:txBody>
            <a:bodyPr wrap="square">
              <a:spAutoFit/>
            </a:bodyPr>
            <a:lstStyle/>
            <a:p>
              <a:pPr algn="ctr"/>
              <a:r>
                <a:rPr lang="en-US" sz="1200" b="1">
                  <a:solidFill>
                    <a:schemeClr val="bg1"/>
                  </a:solidFill>
                </a:rPr>
                <a:t>Date Range: 1/2/2024 - 4/26/2024</a:t>
              </a:r>
            </a:p>
          </p:txBody>
        </p:sp>
      </p:grpSp>
      <p:grpSp>
        <p:nvGrpSpPr>
          <p:cNvPr id="29" name="Group 28">
            <a:extLst>
              <a:ext uri="{FF2B5EF4-FFF2-40B4-BE49-F238E27FC236}">
                <a16:creationId xmlns:a16="http://schemas.microsoft.com/office/drawing/2014/main" id="{1ECEB80D-2EBE-4159-2D71-FD0C4C5B6520}"/>
              </a:ext>
            </a:extLst>
          </p:cNvPr>
          <p:cNvGrpSpPr/>
          <p:nvPr/>
        </p:nvGrpSpPr>
        <p:grpSpPr>
          <a:xfrm>
            <a:off x="1638788" y="847244"/>
            <a:ext cx="2425503" cy="862265"/>
            <a:chOff x="114787" y="969145"/>
            <a:chExt cx="2425503" cy="572295"/>
          </a:xfrm>
        </p:grpSpPr>
        <p:sp>
          <p:nvSpPr>
            <p:cNvPr id="19" name="Rounded Rectangle 18">
              <a:extLst>
                <a:ext uri="{FF2B5EF4-FFF2-40B4-BE49-F238E27FC236}">
                  <a16:creationId xmlns:a16="http://schemas.microsoft.com/office/drawing/2014/main" id="{319D25FC-6EDC-86CE-3371-04F775E7DC6F}"/>
                </a:ext>
              </a:extLst>
            </p:cNvPr>
            <p:cNvSpPr/>
            <p:nvPr/>
          </p:nvSpPr>
          <p:spPr>
            <a:xfrm>
              <a:off x="114788" y="969145"/>
              <a:ext cx="2425502" cy="57229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9BF68CD-D243-4955-FD16-48C22F6E4F91}"/>
                </a:ext>
              </a:extLst>
            </p:cNvPr>
            <p:cNvSpPr txBox="1"/>
            <p:nvPr/>
          </p:nvSpPr>
          <p:spPr>
            <a:xfrm>
              <a:off x="114787" y="1010162"/>
              <a:ext cx="2425501" cy="490260"/>
            </a:xfrm>
            <a:prstGeom prst="rect">
              <a:avLst/>
            </a:prstGeom>
            <a:noFill/>
          </p:spPr>
          <p:txBody>
            <a:bodyPr wrap="square" anchor="ctr">
              <a:spAutoFit/>
            </a:bodyPr>
            <a:lstStyle/>
            <a:p>
              <a:pPr algn="ctr"/>
              <a:r>
                <a:rPr lang="en-US" sz="1400">
                  <a:solidFill>
                    <a:schemeClr val="bg1"/>
                  </a:solidFill>
                </a:rPr>
                <a:t>Red represents a </a:t>
              </a:r>
              <a:r>
                <a:rPr lang="en-US" sz="1400" b="1">
                  <a:solidFill>
                    <a:schemeClr val="bg1"/>
                  </a:solidFill>
                </a:rPr>
                <a:t>Weak Correlation </a:t>
              </a:r>
              <a:r>
                <a:rPr lang="en-US" sz="1400">
                  <a:solidFill>
                    <a:schemeClr val="bg1"/>
                  </a:solidFill>
                </a:rPr>
                <a:t>between securities</a:t>
              </a:r>
            </a:p>
          </p:txBody>
        </p:sp>
      </p:grpSp>
      <p:sp>
        <p:nvSpPr>
          <p:cNvPr id="23" name="Rounded Rectangle 22">
            <a:extLst>
              <a:ext uri="{FF2B5EF4-FFF2-40B4-BE49-F238E27FC236}">
                <a16:creationId xmlns:a16="http://schemas.microsoft.com/office/drawing/2014/main" id="{F16AB7E5-1C7E-15FB-06D3-49B382FFF319}"/>
              </a:ext>
            </a:extLst>
          </p:cNvPr>
          <p:cNvSpPr/>
          <p:nvPr/>
        </p:nvSpPr>
        <p:spPr>
          <a:xfrm>
            <a:off x="1638788" y="1727855"/>
            <a:ext cx="2425501" cy="88756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Weakest</a:t>
            </a:r>
            <a:r>
              <a:rPr lang="en-US" sz="1400"/>
              <a:t>: (PDD &amp; NVDA) (TSM &amp; PDD)</a:t>
            </a:r>
          </a:p>
        </p:txBody>
      </p:sp>
      <p:grpSp>
        <p:nvGrpSpPr>
          <p:cNvPr id="30" name="Group 29">
            <a:extLst>
              <a:ext uri="{FF2B5EF4-FFF2-40B4-BE49-F238E27FC236}">
                <a16:creationId xmlns:a16="http://schemas.microsoft.com/office/drawing/2014/main" id="{66DA8744-5B67-056A-5242-874ADCD5137D}"/>
              </a:ext>
            </a:extLst>
          </p:cNvPr>
          <p:cNvGrpSpPr/>
          <p:nvPr/>
        </p:nvGrpSpPr>
        <p:grpSpPr>
          <a:xfrm>
            <a:off x="4217306" y="859448"/>
            <a:ext cx="2737977" cy="868406"/>
            <a:chOff x="114787" y="969145"/>
            <a:chExt cx="2425503" cy="572295"/>
          </a:xfrm>
          <a:solidFill>
            <a:schemeClr val="tx2"/>
          </a:solidFill>
        </p:grpSpPr>
        <p:sp>
          <p:nvSpPr>
            <p:cNvPr id="31" name="Rounded Rectangle 30">
              <a:extLst>
                <a:ext uri="{FF2B5EF4-FFF2-40B4-BE49-F238E27FC236}">
                  <a16:creationId xmlns:a16="http://schemas.microsoft.com/office/drawing/2014/main" id="{DC237AEF-78FA-B149-33F1-26B3D7D98F82}"/>
                </a:ext>
              </a:extLst>
            </p:cNvPr>
            <p:cNvSpPr/>
            <p:nvPr/>
          </p:nvSpPr>
          <p:spPr>
            <a:xfrm>
              <a:off x="114788" y="969145"/>
              <a:ext cx="2425502" cy="57229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6D05570-C5F3-778C-9D40-7E7AF0FEB97F}"/>
                </a:ext>
              </a:extLst>
            </p:cNvPr>
            <p:cNvSpPr txBox="1"/>
            <p:nvPr/>
          </p:nvSpPr>
          <p:spPr>
            <a:xfrm>
              <a:off x="114787" y="1082888"/>
              <a:ext cx="2425501" cy="344811"/>
            </a:xfrm>
            <a:prstGeom prst="rect">
              <a:avLst/>
            </a:prstGeom>
            <a:grpFill/>
          </p:spPr>
          <p:txBody>
            <a:bodyPr wrap="square" anchor="ctr">
              <a:spAutoFit/>
            </a:bodyPr>
            <a:lstStyle/>
            <a:p>
              <a:pPr algn="ctr"/>
              <a:r>
                <a:rPr lang="en-US" sz="1400">
                  <a:solidFill>
                    <a:schemeClr val="bg1"/>
                  </a:solidFill>
                </a:rPr>
                <a:t>Blue represents a </a:t>
              </a:r>
              <a:r>
                <a:rPr lang="en-US" sz="1400" b="1">
                  <a:solidFill>
                    <a:schemeClr val="bg1"/>
                  </a:solidFill>
                </a:rPr>
                <a:t>Strong Correlation </a:t>
              </a:r>
              <a:r>
                <a:rPr lang="en-US" sz="1400">
                  <a:solidFill>
                    <a:schemeClr val="bg1"/>
                  </a:solidFill>
                </a:rPr>
                <a:t>between securities</a:t>
              </a:r>
            </a:p>
          </p:txBody>
        </p:sp>
      </p:grpSp>
      <p:grpSp>
        <p:nvGrpSpPr>
          <p:cNvPr id="33" name="Group 32">
            <a:extLst>
              <a:ext uri="{FF2B5EF4-FFF2-40B4-BE49-F238E27FC236}">
                <a16:creationId xmlns:a16="http://schemas.microsoft.com/office/drawing/2014/main" id="{62CF1EF0-AF7E-F7D6-9FCE-BB3A207802A5}"/>
              </a:ext>
            </a:extLst>
          </p:cNvPr>
          <p:cNvGrpSpPr/>
          <p:nvPr/>
        </p:nvGrpSpPr>
        <p:grpSpPr>
          <a:xfrm>
            <a:off x="4217306" y="1750063"/>
            <a:ext cx="2737978" cy="868407"/>
            <a:chOff x="114787" y="969145"/>
            <a:chExt cx="2425503" cy="572295"/>
          </a:xfrm>
          <a:solidFill>
            <a:schemeClr val="tx2"/>
          </a:solidFill>
        </p:grpSpPr>
        <p:sp>
          <p:nvSpPr>
            <p:cNvPr id="34" name="Rounded Rectangle 33">
              <a:extLst>
                <a:ext uri="{FF2B5EF4-FFF2-40B4-BE49-F238E27FC236}">
                  <a16:creationId xmlns:a16="http://schemas.microsoft.com/office/drawing/2014/main" id="{A3AF2E1F-991B-FEBB-4E64-97E990374CA4}"/>
                </a:ext>
              </a:extLst>
            </p:cNvPr>
            <p:cNvSpPr/>
            <p:nvPr/>
          </p:nvSpPr>
          <p:spPr>
            <a:xfrm>
              <a:off x="114788" y="969145"/>
              <a:ext cx="2425502" cy="57229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63AEAEA-7CDA-B1B2-5E0E-879987733605}"/>
                </a:ext>
              </a:extLst>
            </p:cNvPr>
            <p:cNvSpPr txBox="1"/>
            <p:nvPr/>
          </p:nvSpPr>
          <p:spPr>
            <a:xfrm>
              <a:off x="114787" y="1082886"/>
              <a:ext cx="2425501" cy="344811"/>
            </a:xfrm>
            <a:prstGeom prst="rect">
              <a:avLst/>
            </a:prstGeom>
            <a:grpFill/>
          </p:spPr>
          <p:txBody>
            <a:bodyPr wrap="square" anchor="ctr">
              <a:spAutoFit/>
            </a:bodyPr>
            <a:lstStyle/>
            <a:p>
              <a:pPr algn="ctr"/>
              <a:r>
                <a:rPr lang="en-US" sz="1400" b="1">
                  <a:solidFill>
                    <a:schemeClr val="bg1"/>
                  </a:solidFill>
                </a:rPr>
                <a:t>Strongest: </a:t>
              </a:r>
              <a:r>
                <a:rPr lang="en-US" sz="1400">
                  <a:solidFill>
                    <a:schemeClr val="bg1"/>
                  </a:solidFill>
                </a:rPr>
                <a:t>(NVDA &amp; TSM) (NVDA &amp; QCOM)</a:t>
              </a:r>
              <a:endParaRPr lang="en-US" sz="1400" b="1">
                <a:solidFill>
                  <a:schemeClr val="bg1"/>
                </a:solidFill>
              </a:endParaRPr>
            </a:p>
          </p:txBody>
        </p:sp>
      </p:grpSp>
    </p:spTree>
    <p:extLst>
      <p:ext uri="{BB962C8B-B14F-4D97-AF65-F5344CB8AC3E}">
        <p14:creationId xmlns:p14="http://schemas.microsoft.com/office/powerpoint/2010/main" val="257527713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458CD91-E983-40BB-8312-AD894D7B1298}"/>
              </a:ext>
            </a:extLst>
          </p:cNvPr>
          <p:cNvSpPr>
            <a:spLocks noGrp="1"/>
          </p:cNvSpPr>
          <p:nvPr>
            <p:ph type="ctrTitle"/>
          </p:nvPr>
        </p:nvSpPr>
        <p:spPr>
          <a:xfrm>
            <a:off x="1638783" y="-103728"/>
            <a:ext cx="5618747" cy="862265"/>
          </a:xfrm>
        </p:spPr>
        <p:txBody>
          <a:bodyPr lIns="91440" tIns="45720" rIns="91440" bIns="45720" anchor="ctr">
            <a:normAutofit/>
          </a:bodyPr>
          <a:lstStyle/>
          <a:p>
            <a:r>
              <a:rPr lang="en-US" sz="2800"/>
              <a:t>Covariance Matrix</a:t>
            </a:r>
          </a:p>
        </p:txBody>
      </p:sp>
      <p:grpSp>
        <p:nvGrpSpPr>
          <p:cNvPr id="6" name="Group 5">
            <a:extLst>
              <a:ext uri="{FF2B5EF4-FFF2-40B4-BE49-F238E27FC236}">
                <a16:creationId xmlns:a16="http://schemas.microsoft.com/office/drawing/2014/main" id="{4ABA7CC7-E722-E050-16B8-2C24BDAD7854}"/>
              </a:ext>
            </a:extLst>
          </p:cNvPr>
          <p:cNvGrpSpPr/>
          <p:nvPr/>
        </p:nvGrpSpPr>
        <p:grpSpPr>
          <a:xfrm>
            <a:off x="7258434" y="547277"/>
            <a:ext cx="3193250" cy="1382290"/>
            <a:chOff x="114787" y="905716"/>
            <a:chExt cx="2831612" cy="1763551"/>
          </a:xfrm>
        </p:grpSpPr>
        <p:sp>
          <p:nvSpPr>
            <p:cNvPr id="7" name="Rounded Rectangle 6">
              <a:extLst>
                <a:ext uri="{FF2B5EF4-FFF2-40B4-BE49-F238E27FC236}">
                  <a16:creationId xmlns:a16="http://schemas.microsoft.com/office/drawing/2014/main" id="{7F1DDF6E-39F7-D1A1-7C87-F7C1564A4C86}"/>
                </a:ext>
              </a:extLst>
            </p:cNvPr>
            <p:cNvSpPr/>
            <p:nvPr/>
          </p:nvSpPr>
          <p:spPr>
            <a:xfrm>
              <a:off x="114790" y="905716"/>
              <a:ext cx="2831609" cy="1763551"/>
            </a:xfrm>
            <a:prstGeom prst="roundRect">
              <a:avLst/>
            </a:prstGeom>
            <a:solidFill>
              <a:srgbClr val="01B3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693F1D66-3AC3-83C4-9CCD-0738EC515C99}"/>
                </a:ext>
              </a:extLst>
            </p:cNvPr>
            <p:cNvSpPr txBox="1"/>
            <p:nvPr/>
          </p:nvSpPr>
          <p:spPr>
            <a:xfrm>
              <a:off x="114787" y="1041424"/>
              <a:ext cx="2831609" cy="1295802"/>
            </a:xfrm>
            <a:prstGeom prst="rect">
              <a:avLst/>
            </a:prstGeom>
            <a:noFill/>
            <a:ln>
              <a:noFill/>
            </a:ln>
          </p:spPr>
          <p:txBody>
            <a:bodyPr wrap="square">
              <a:spAutoFit/>
            </a:bodyPr>
            <a:lstStyle/>
            <a:p>
              <a:pPr algn="ctr"/>
              <a:r>
                <a:rPr lang="en-US" sz="1200">
                  <a:solidFill>
                    <a:schemeClr val="bg1"/>
                  </a:solidFill>
                </a:rPr>
                <a:t>The Covariance Matrix assesses the relationship between two vectors (securities). Larger outputs simulate that these investments react similarly when the sample market condition is met..</a:t>
              </a:r>
            </a:p>
          </p:txBody>
        </p:sp>
      </p:grpSp>
      <p:grpSp>
        <p:nvGrpSpPr>
          <p:cNvPr id="9" name="Group 8">
            <a:extLst>
              <a:ext uri="{FF2B5EF4-FFF2-40B4-BE49-F238E27FC236}">
                <a16:creationId xmlns:a16="http://schemas.microsoft.com/office/drawing/2014/main" id="{8BFC6BE3-9EC3-C322-F6BD-0CD601553AED}"/>
              </a:ext>
            </a:extLst>
          </p:cNvPr>
          <p:cNvGrpSpPr/>
          <p:nvPr/>
        </p:nvGrpSpPr>
        <p:grpSpPr>
          <a:xfrm>
            <a:off x="7257530" y="1985486"/>
            <a:ext cx="3193247" cy="276999"/>
            <a:chOff x="114791" y="2017506"/>
            <a:chExt cx="2113402" cy="276999"/>
          </a:xfrm>
          <a:solidFill>
            <a:srgbClr val="01B385"/>
          </a:solidFill>
        </p:grpSpPr>
        <p:sp>
          <p:nvSpPr>
            <p:cNvPr id="10" name="Rounded Rectangle 9">
              <a:extLst>
                <a:ext uri="{FF2B5EF4-FFF2-40B4-BE49-F238E27FC236}">
                  <a16:creationId xmlns:a16="http://schemas.microsoft.com/office/drawing/2014/main" id="{FC4F34E5-D5F9-F7F2-72A8-AE0C46D2669C}"/>
                </a:ext>
              </a:extLst>
            </p:cNvPr>
            <p:cNvSpPr/>
            <p:nvPr/>
          </p:nvSpPr>
          <p:spPr>
            <a:xfrm>
              <a:off x="114791" y="2017506"/>
              <a:ext cx="2113401" cy="25391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CED0E15D-5B9D-1D5C-D839-3DD4AF8B5D57}"/>
                </a:ext>
              </a:extLst>
            </p:cNvPr>
            <p:cNvSpPr txBox="1"/>
            <p:nvPr/>
          </p:nvSpPr>
          <p:spPr>
            <a:xfrm>
              <a:off x="114791" y="2017506"/>
              <a:ext cx="2113402" cy="276999"/>
            </a:xfrm>
            <a:prstGeom prst="rect">
              <a:avLst/>
            </a:prstGeom>
            <a:grpFill/>
            <a:ln>
              <a:noFill/>
            </a:ln>
          </p:spPr>
          <p:txBody>
            <a:bodyPr wrap="square">
              <a:spAutoFit/>
            </a:bodyPr>
            <a:lstStyle/>
            <a:p>
              <a:pPr algn="ctr"/>
              <a:r>
                <a:rPr lang="en-US" sz="1200" b="1">
                  <a:solidFill>
                    <a:schemeClr val="bg1"/>
                  </a:solidFill>
                </a:rPr>
                <a:t>Date Range: 1/2/2024 - 4/26/2024</a:t>
              </a:r>
            </a:p>
          </p:txBody>
        </p:sp>
      </p:grpSp>
      <p:grpSp>
        <p:nvGrpSpPr>
          <p:cNvPr id="13" name="Group 12">
            <a:extLst>
              <a:ext uri="{FF2B5EF4-FFF2-40B4-BE49-F238E27FC236}">
                <a16:creationId xmlns:a16="http://schemas.microsoft.com/office/drawing/2014/main" id="{8BF9E96C-5B99-CE19-10B0-2E0181276DDF}"/>
              </a:ext>
            </a:extLst>
          </p:cNvPr>
          <p:cNvGrpSpPr/>
          <p:nvPr/>
        </p:nvGrpSpPr>
        <p:grpSpPr>
          <a:xfrm>
            <a:off x="1638781" y="547278"/>
            <a:ext cx="2425503" cy="862265"/>
            <a:chOff x="114787" y="969145"/>
            <a:chExt cx="2425503" cy="572295"/>
          </a:xfrm>
        </p:grpSpPr>
        <p:sp>
          <p:nvSpPr>
            <p:cNvPr id="14" name="Rounded Rectangle 13">
              <a:extLst>
                <a:ext uri="{FF2B5EF4-FFF2-40B4-BE49-F238E27FC236}">
                  <a16:creationId xmlns:a16="http://schemas.microsoft.com/office/drawing/2014/main" id="{92F0013A-6178-6D47-E782-FDD8C53CC695}"/>
                </a:ext>
              </a:extLst>
            </p:cNvPr>
            <p:cNvSpPr/>
            <p:nvPr/>
          </p:nvSpPr>
          <p:spPr>
            <a:xfrm>
              <a:off x="114788" y="969145"/>
              <a:ext cx="2425502" cy="57229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0011172B-645A-BDEF-9623-FD1AF12D1CFB}"/>
                </a:ext>
              </a:extLst>
            </p:cNvPr>
            <p:cNvSpPr txBox="1"/>
            <p:nvPr/>
          </p:nvSpPr>
          <p:spPr>
            <a:xfrm>
              <a:off x="114787" y="1102086"/>
              <a:ext cx="2425501" cy="306412"/>
            </a:xfrm>
            <a:prstGeom prst="rect">
              <a:avLst/>
            </a:prstGeom>
            <a:noFill/>
          </p:spPr>
          <p:txBody>
            <a:bodyPr wrap="square" anchor="ctr">
              <a:spAutoFit/>
            </a:bodyPr>
            <a:lstStyle/>
            <a:p>
              <a:pPr algn="ctr"/>
              <a:r>
                <a:rPr lang="en-US" sz="1200">
                  <a:solidFill>
                    <a:schemeClr val="bg1"/>
                  </a:solidFill>
                </a:rPr>
                <a:t>Red represents an </a:t>
              </a:r>
              <a:r>
                <a:rPr lang="en-US" sz="1200" b="1">
                  <a:solidFill>
                    <a:schemeClr val="bg1"/>
                  </a:solidFill>
                </a:rPr>
                <a:t>Inverse Correlation </a:t>
              </a:r>
              <a:r>
                <a:rPr lang="en-US" sz="1200">
                  <a:solidFill>
                    <a:schemeClr val="bg1"/>
                  </a:solidFill>
                </a:rPr>
                <a:t>between securities</a:t>
              </a:r>
            </a:p>
          </p:txBody>
        </p:sp>
      </p:grpSp>
      <p:sp>
        <p:nvSpPr>
          <p:cNvPr id="16" name="Rounded Rectangle 15">
            <a:extLst>
              <a:ext uri="{FF2B5EF4-FFF2-40B4-BE49-F238E27FC236}">
                <a16:creationId xmlns:a16="http://schemas.microsoft.com/office/drawing/2014/main" id="{31A38C4B-8193-AE3B-4938-91C956EAD3E0}"/>
              </a:ext>
            </a:extLst>
          </p:cNvPr>
          <p:cNvSpPr/>
          <p:nvPr/>
        </p:nvSpPr>
        <p:spPr>
          <a:xfrm>
            <a:off x="1637870" y="1444685"/>
            <a:ext cx="2425501" cy="88756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Weakest</a:t>
            </a:r>
            <a:r>
              <a:rPr lang="en-US" sz="1200"/>
              <a:t>: (NEE &amp; NVDA) (TSM &amp; NEE)</a:t>
            </a:r>
          </a:p>
        </p:txBody>
      </p:sp>
      <p:grpSp>
        <p:nvGrpSpPr>
          <p:cNvPr id="17" name="Group 16">
            <a:extLst>
              <a:ext uri="{FF2B5EF4-FFF2-40B4-BE49-F238E27FC236}">
                <a16:creationId xmlns:a16="http://schemas.microsoft.com/office/drawing/2014/main" id="{ACBF0178-F04D-CD6E-A154-493DFAD69E6F}"/>
              </a:ext>
            </a:extLst>
          </p:cNvPr>
          <p:cNvGrpSpPr/>
          <p:nvPr/>
        </p:nvGrpSpPr>
        <p:grpSpPr>
          <a:xfrm>
            <a:off x="4217300" y="535928"/>
            <a:ext cx="2737977" cy="868406"/>
            <a:chOff x="114787" y="969145"/>
            <a:chExt cx="2425503" cy="572295"/>
          </a:xfrm>
          <a:solidFill>
            <a:schemeClr val="tx2"/>
          </a:solidFill>
        </p:grpSpPr>
        <p:sp>
          <p:nvSpPr>
            <p:cNvPr id="18" name="Rounded Rectangle 17">
              <a:extLst>
                <a:ext uri="{FF2B5EF4-FFF2-40B4-BE49-F238E27FC236}">
                  <a16:creationId xmlns:a16="http://schemas.microsoft.com/office/drawing/2014/main" id="{38AC7EE7-D55E-5404-2D0F-90FD866E6218}"/>
                </a:ext>
              </a:extLst>
            </p:cNvPr>
            <p:cNvSpPr/>
            <p:nvPr/>
          </p:nvSpPr>
          <p:spPr>
            <a:xfrm>
              <a:off x="114788" y="969145"/>
              <a:ext cx="2425502" cy="57229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TextBox 18">
              <a:extLst>
                <a:ext uri="{FF2B5EF4-FFF2-40B4-BE49-F238E27FC236}">
                  <a16:creationId xmlns:a16="http://schemas.microsoft.com/office/drawing/2014/main" id="{8E0F3329-4108-F003-27B4-927C6126852D}"/>
                </a:ext>
              </a:extLst>
            </p:cNvPr>
            <p:cNvSpPr txBox="1"/>
            <p:nvPr/>
          </p:nvSpPr>
          <p:spPr>
            <a:xfrm>
              <a:off x="114787" y="1103170"/>
              <a:ext cx="2425501" cy="304245"/>
            </a:xfrm>
            <a:prstGeom prst="rect">
              <a:avLst/>
            </a:prstGeom>
            <a:grpFill/>
          </p:spPr>
          <p:txBody>
            <a:bodyPr wrap="square" anchor="ctr">
              <a:spAutoFit/>
            </a:bodyPr>
            <a:lstStyle/>
            <a:p>
              <a:pPr algn="ctr"/>
              <a:r>
                <a:rPr lang="en-US" sz="1200">
                  <a:solidFill>
                    <a:schemeClr val="bg1"/>
                  </a:solidFill>
                </a:rPr>
                <a:t>Blue represents a </a:t>
              </a:r>
              <a:r>
                <a:rPr lang="en-US" sz="1200" b="1">
                  <a:solidFill>
                    <a:schemeClr val="bg1"/>
                  </a:solidFill>
                </a:rPr>
                <a:t>Strong Correlation </a:t>
              </a:r>
              <a:r>
                <a:rPr lang="en-US" sz="1200">
                  <a:solidFill>
                    <a:schemeClr val="bg1"/>
                  </a:solidFill>
                </a:rPr>
                <a:t>between securities</a:t>
              </a:r>
            </a:p>
          </p:txBody>
        </p:sp>
      </p:grpSp>
      <p:grpSp>
        <p:nvGrpSpPr>
          <p:cNvPr id="20" name="Group 19">
            <a:extLst>
              <a:ext uri="{FF2B5EF4-FFF2-40B4-BE49-F238E27FC236}">
                <a16:creationId xmlns:a16="http://schemas.microsoft.com/office/drawing/2014/main" id="{80BD285B-778F-9C38-7264-DE85122CEA5F}"/>
              </a:ext>
            </a:extLst>
          </p:cNvPr>
          <p:cNvGrpSpPr/>
          <p:nvPr/>
        </p:nvGrpSpPr>
        <p:grpSpPr>
          <a:xfrm>
            <a:off x="4217296" y="1487052"/>
            <a:ext cx="2737978" cy="868407"/>
            <a:chOff x="114787" y="969145"/>
            <a:chExt cx="2425503" cy="572295"/>
          </a:xfrm>
          <a:solidFill>
            <a:schemeClr val="tx2"/>
          </a:solidFill>
        </p:grpSpPr>
        <p:sp>
          <p:nvSpPr>
            <p:cNvPr id="22" name="Rounded Rectangle 21">
              <a:extLst>
                <a:ext uri="{FF2B5EF4-FFF2-40B4-BE49-F238E27FC236}">
                  <a16:creationId xmlns:a16="http://schemas.microsoft.com/office/drawing/2014/main" id="{35A73C9B-B166-EC8B-69D9-13198A954D38}"/>
                </a:ext>
              </a:extLst>
            </p:cNvPr>
            <p:cNvSpPr/>
            <p:nvPr/>
          </p:nvSpPr>
          <p:spPr>
            <a:xfrm>
              <a:off x="114788" y="969145"/>
              <a:ext cx="2425502" cy="57229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a:extLst>
                <a:ext uri="{FF2B5EF4-FFF2-40B4-BE49-F238E27FC236}">
                  <a16:creationId xmlns:a16="http://schemas.microsoft.com/office/drawing/2014/main" id="{F60EA829-0012-CF04-1A66-4D6303F7D683}"/>
                </a:ext>
              </a:extLst>
            </p:cNvPr>
            <p:cNvSpPr txBox="1"/>
            <p:nvPr/>
          </p:nvSpPr>
          <p:spPr>
            <a:xfrm>
              <a:off x="114787" y="1103169"/>
              <a:ext cx="2425501" cy="304245"/>
            </a:xfrm>
            <a:prstGeom prst="rect">
              <a:avLst/>
            </a:prstGeom>
            <a:grpFill/>
          </p:spPr>
          <p:txBody>
            <a:bodyPr wrap="square" anchor="ctr">
              <a:spAutoFit/>
            </a:bodyPr>
            <a:lstStyle/>
            <a:p>
              <a:pPr algn="ctr"/>
              <a:r>
                <a:rPr lang="en-US" sz="1200" b="1">
                  <a:solidFill>
                    <a:schemeClr val="bg1"/>
                  </a:solidFill>
                </a:rPr>
                <a:t>Strongest: </a:t>
              </a:r>
              <a:r>
                <a:rPr lang="en-US" sz="1200">
                  <a:solidFill>
                    <a:schemeClr val="bg1"/>
                  </a:solidFill>
                </a:rPr>
                <a:t>(NVDA &amp; TSM) (NVDA &amp; META)</a:t>
              </a:r>
              <a:endParaRPr lang="en-US" sz="1200" b="1">
                <a:solidFill>
                  <a:schemeClr val="bg1"/>
                </a:solidFill>
              </a:endParaRPr>
            </a:p>
          </p:txBody>
        </p:sp>
      </p:grpSp>
      <p:graphicFrame>
        <p:nvGraphicFramePr>
          <p:cNvPr id="28" name="Table 27">
            <a:extLst>
              <a:ext uri="{FF2B5EF4-FFF2-40B4-BE49-F238E27FC236}">
                <a16:creationId xmlns:a16="http://schemas.microsoft.com/office/drawing/2014/main" id="{C085B096-5510-5801-16B4-3FD7D1DAA190}"/>
              </a:ext>
            </a:extLst>
          </p:cNvPr>
          <p:cNvGraphicFramePr>
            <a:graphicFrameLocks noGrp="1"/>
          </p:cNvGraphicFramePr>
          <p:nvPr>
            <p:extLst>
              <p:ext uri="{D42A27DB-BD31-4B8C-83A1-F6EECF244321}">
                <p14:modId xmlns:p14="http://schemas.microsoft.com/office/powerpoint/2010/main" val="926975833"/>
              </p:ext>
            </p:extLst>
          </p:nvPr>
        </p:nvGraphicFramePr>
        <p:xfrm>
          <a:off x="1637870" y="2355455"/>
          <a:ext cx="8812905" cy="3505200"/>
        </p:xfrm>
        <a:graphic>
          <a:graphicData uri="http://schemas.openxmlformats.org/drawingml/2006/table">
            <a:tbl>
              <a:tblPr/>
              <a:tblGrid>
                <a:gridCol w="1772247">
                  <a:extLst>
                    <a:ext uri="{9D8B030D-6E8A-4147-A177-3AD203B41FA5}">
                      <a16:colId xmlns:a16="http://schemas.microsoft.com/office/drawing/2014/main" val="3372599570"/>
                    </a:ext>
                  </a:extLst>
                </a:gridCol>
                <a:gridCol w="338338">
                  <a:extLst>
                    <a:ext uri="{9D8B030D-6E8A-4147-A177-3AD203B41FA5}">
                      <a16:colId xmlns:a16="http://schemas.microsoft.com/office/drawing/2014/main" val="872236298"/>
                    </a:ext>
                  </a:extLst>
                </a:gridCol>
                <a:gridCol w="338338">
                  <a:extLst>
                    <a:ext uri="{9D8B030D-6E8A-4147-A177-3AD203B41FA5}">
                      <a16:colId xmlns:a16="http://schemas.microsoft.com/office/drawing/2014/main" val="4107729629"/>
                    </a:ext>
                  </a:extLst>
                </a:gridCol>
                <a:gridCol w="338338">
                  <a:extLst>
                    <a:ext uri="{9D8B030D-6E8A-4147-A177-3AD203B41FA5}">
                      <a16:colId xmlns:a16="http://schemas.microsoft.com/office/drawing/2014/main" val="3610806297"/>
                    </a:ext>
                  </a:extLst>
                </a:gridCol>
                <a:gridCol w="338338">
                  <a:extLst>
                    <a:ext uri="{9D8B030D-6E8A-4147-A177-3AD203B41FA5}">
                      <a16:colId xmlns:a16="http://schemas.microsoft.com/office/drawing/2014/main" val="2535991566"/>
                    </a:ext>
                  </a:extLst>
                </a:gridCol>
                <a:gridCol w="338338">
                  <a:extLst>
                    <a:ext uri="{9D8B030D-6E8A-4147-A177-3AD203B41FA5}">
                      <a16:colId xmlns:a16="http://schemas.microsoft.com/office/drawing/2014/main" val="4184808973"/>
                    </a:ext>
                  </a:extLst>
                </a:gridCol>
                <a:gridCol w="338338">
                  <a:extLst>
                    <a:ext uri="{9D8B030D-6E8A-4147-A177-3AD203B41FA5}">
                      <a16:colId xmlns:a16="http://schemas.microsoft.com/office/drawing/2014/main" val="587956780"/>
                    </a:ext>
                  </a:extLst>
                </a:gridCol>
                <a:gridCol w="338338">
                  <a:extLst>
                    <a:ext uri="{9D8B030D-6E8A-4147-A177-3AD203B41FA5}">
                      <a16:colId xmlns:a16="http://schemas.microsoft.com/office/drawing/2014/main" val="1592119346"/>
                    </a:ext>
                  </a:extLst>
                </a:gridCol>
                <a:gridCol w="338338">
                  <a:extLst>
                    <a:ext uri="{9D8B030D-6E8A-4147-A177-3AD203B41FA5}">
                      <a16:colId xmlns:a16="http://schemas.microsoft.com/office/drawing/2014/main" val="2175899336"/>
                    </a:ext>
                  </a:extLst>
                </a:gridCol>
                <a:gridCol w="338338">
                  <a:extLst>
                    <a:ext uri="{9D8B030D-6E8A-4147-A177-3AD203B41FA5}">
                      <a16:colId xmlns:a16="http://schemas.microsoft.com/office/drawing/2014/main" val="2850833884"/>
                    </a:ext>
                  </a:extLst>
                </a:gridCol>
                <a:gridCol w="338338">
                  <a:extLst>
                    <a:ext uri="{9D8B030D-6E8A-4147-A177-3AD203B41FA5}">
                      <a16:colId xmlns:a16="http://schemas.microsoft.com/office/drawing/2014/main" val="996920914"/>
                    </a:ext>
                  </a:extLst>
                </a:gridCol>
                <a:gridCol w="338338">
                  <a:extLst>
                    <a:ext uri="{9D8B030D-6E8A-4147-A177-3AD203B41FA5}">
                      <a16:colId xmlns:a16="http://schemas.microsoft.com/office/drawing/2014/main" val="2527184163"/>
                    </a:ext>
                  </a:extLst>
                </a:gridCol>
                <a:gridCol w="338338">
                  <a:extLst>
                    <a:ext uri="{9D8B030D-6E8A-4147-A177-3AD203B41FA5}">
                      <a16:colId xmlns:a16="http://schemas.microsoft.com/office/drawing/2014/main" val="1843518860"/>
                    </a:ext>
                  </a:extLst>
                </a:gridCol>
                <a:gridCol w="338338">
                  <a:extLst>
                    <a:ext uri="{9D8B030D-6E8A-4147-A177-3AD203B41FA5}">
                      <a16:colId xmlns:a16="http://schemas.microsoft.com/office/drawing/2014/main" val="977106246"/>
                    </a:ext>
                  </a:extLst>
                </a:gridCol>
                <a:gridCol w="338338">
                  <a:extLst>
                    <a:ext uri="{9D8B030D-6E8A-4147-A177-3AD203B41FA5}">
                      <a16:colId xmlns:a16="http://schemas.microsoft.com/office/drawing/2014/main" val="1036037956"/>
                    </a:ext>
                  </a:extLst>
                </a:gridCol>
                <a:gridCol w="338338">
                  <a:extLst>
                    <a:ext uri="{9D8B030D-6E8A-4147-A177-3AD203B41FA5}">
                      <a16:colId xmlns:a16="http://schemas.microsoft.com/office/drawing/2014/main" val="3397533545"/>
                    </a:ext>
                  </a:extLst>
                </a:gridCol>
                <a:gridCol w="327598">
                  <a:extLst>
                    <a:ext uri="{9D8B030D-6E8A-4147-A177-3AD203B41FA5}">
                      <a16:colId xmlns:a16="http://schemas.microsoft.com/office/drawing/2014/main" val="1066103460"/>
                    </a:ext>
                  </a:extLst>
                </a:gridCol>
                <a:gridCol w="327598">
                  <a:extLst>
                    <a:ext uri="{9D8B030D-6E8A-4147-A177-3AD203B41FA5}">
                      <a16:colId xmlns:a16="http://schemas.microsoft.com/office/drawing/2014/main" val="4192050414"/>
                    </a:ext>
                  </a:extLst>
                </a:gridCol>
                <a:gridCol w="327598">
                  <a:extLst>
                    <a:ext uri="{9D8B030D-6E8A-4147-A177-3AD203B41FA5}">
                      <a16:colId xmlns:a16="http://schemas.microsoft.com/office/drawing/2014/main" val="346592936"/>
                    </a:ext>
                  </a:extLst>
                </a:gridCol>
                <a:gridCol w="327598">
                  <a:extLst>
                    <a:ext uri="{9D8B030D-6E8A-4147-A177-3AD203B41FA5}">
                      <a16:colId xmlns:a16="http://schemas.microsoft.com/office/drawing/2014/main" val="2733033061"/>
                    </a:ext>
                  </a:extLst>
                </a:gridCol>
                <a:gridCol w="327598">
                  <a:extLst>
                    <a:ext uri="{9D8B030D-6E8A-4147-A177-3AD203B41FA5}">
                      <a16:colId xmlns:a16="http://schemas.microsoft.com/office/drawing/2014/main" val="3885179624"/>
                    </a:ext>
                  </a:extLst>
                </a:gridCol>
                <a:gridCol w="327598">
                  <a:extLst>
                    <a:ext uri="{9D8B030D-6E8A-4147-A177-3AD203B41FA5}">
                      <a16:colId xmlns:a16="http://schemas.microsoft.com/office/drawing/2014/main" val="171524080"/>
                    </a:ext>
                  </a:extLst>
                </a:gridCol>
              </a:tblGrid>
              <a:tr h="119443">
                <a:tc>
                  <a:txBody>
                    <a:bodyPr/>
                    <a:lstStyle/>
                    <a:p>
                      <a:pPr algn="l" fontAlgn="b"/>
                      <a:r>
                        <a:rPr lang="en-US" sz="800" b="1" i="0" u="none" strike="noStrike">
                          <a:solidFill>
                            <a:srgbClr val="000000"/>
                          </a:solidFill>
                          <a:effectLst/>
                          <a:latin typeface="Calibri" panose="020F0502020204030204" pitchFamily="34" charset="0"/>
                        </a:rPr>
                        <a:t>Company Name</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BAC</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ULTA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SCHW</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NEE</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TSM</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PDD</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DIS</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TMUS</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NVDA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TOL</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QCOM</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FDX</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ELV</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PANW</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COST</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SPOK</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JPM</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META</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TXRH</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1" u="none" strike="noStrike">
                          <a:solidFill>
                            <a:srgbClr val="000000"/>
                          </a:solidFill>
                          <a:effectLst/>
                          <a:latin typeface="Calibri" panose="020F0502020204030204" pitchFamily="34" charset="0"/>
                        </a:rPr>
                        <a:t>MSFT</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164964"/>
                  </a:ext>
                </a:extLst>
              </a:tr>
              <a:tr h="119443">
                <a:tc>
                  <a:txBody>
                    <a:bodyPr/>
                    <a:lstStyle/>
                    <a:p>
                      <a:pPr algn="l" fontAlgn="b"/>
                      <a:r>
                        <a:rPr lang="en-US" sz="700" b="1" i="1" u="none" strike="noStrike">
                          <a:solidFill>
                            <a:srgbClr val="000000"/>
                          </a:solidFill>
                          <a:effectLst/>
                          <a:latin typeface="Calibri" panose="020F0502020204030204" pitchFamily="34" charset="0"/>
                        </a:rPr>
                        <a:t>BANK OF AMERICA CORPORATION (XNYS:BAC)</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800" b="1" i="0" u="none" strike="noStrike">
                          <a:solidFill>
                            <a:srgbClr val="000000"/>
                          </a:solidFill>
                          <a:effectLst/>
                          <a:latin typeface="Calibri" panose="020F0502020204030204" pitchFamily="34" charset="0"/>
                        </a:rPr>
                        <a:t>BAC</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0.000185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ECF1F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655838293"/>
                  </a:ext>
                </a:extLst>
              </a:tr>
              <a:tr h="119443">
                <a:tc>
                  <a:txBody>
                    <a:bodyPr/>
                    <a:lstStyle/>
                    <a:p>
                      <a:pPr algn="l" fontAlgn="b"/>
                      <a:r>
                        <a:rPr lang="en-US" sz="700" b="1" i="1" u="none" strike="noStrike">
                          <a:solidFill>
                            <a:srgbClr val="000000"/>
                          </a:solidFill>
                          <a:effectLst/>
                          <a:latin typeface="Calibri" panose="020F0502020204030204" pitchFamily="34" charset="0"/>
                        </a:rPr>
                        <a:t>ULTA BEAUTY, INC. (XNAS:ULTA)</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ULTA</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0.000024 </a:t>
                      </a:r>
                    </a:p>
                  </a:txBody>
                  <a:tcPr marL="0" marR="0" marT="0" marB="0" anchor="b">
                    <a:lnL>
                      <a:noFill/>
                    </a:lnL>
                    <a:lnR>
                      <a:noFill/>
                    </a:lnR>
                    <a:lnT>
                      <a:noFill/>
                    </a:lnT>
                    <a:lnB>
                      <a:noFill/>
                    </a:lnB>
                    <a:solidFill>
                      <a:srgbClr val="FBE9EC"/>
                    </a:solidFill>
                  </a:tcPr>
                </a:tc>
                <a:tc>
                  <a:txBody>
                    <a:bodyPr/>
                    <a:lstStyle/>
                    <a:p>
                      <a:pPr algn="l" fontAlgn="b"/>
                      <a:r>
                        <a:rPr lang="en-US" sz="600" b="0" i="0" u="none" strike="noStrike">
                          <a:solidFill>
                            <a:srgbClr val="000000"/>
                          </a:solidFill>
                          <a:effectLst/>
                          <a:latin typeface="Calibri" panose="020F0502020204030204" pitchFamily="34" charset="0"/>
                        </a:rPr>
                        <a:t>   0.000482 </a:t>
                      </a:r>
                    </a:p>
                  </a:txBody>
                  <a:tcPr marL="0" marR="0" marT="0" marB="0" anchor="b">
                    <a:lnL>
                      <a:noFill/>
                    </a:lnL>
                    <a:lnR>
                      <a:noFill/>
                    </a:lnR>
                    <a:lnT>
                      <a:noFill/>
                    </a:lnT>
                    <a:lnB>
                      <a:noFill/>
                    </a:lnB>
                    <a:solidFill>
                      <a:srgbClr val="CBDAE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no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65898474"/>
                  </a:ext>
                </a:extLst>
              </a:tr>
              <a:tr h="209024">
                <a:tc>
                  <a:txBody>
                    <a:bodyPr/>
                    <a:lstStyle/>
                    <a:p>
                      <a:pPr algn="l" fontAlgn="b"/>
                      <a:r>
                        <a:rPr lang="en-US" sz="700" b="1" i="1" u="none" strike="noStrike">
                          <a:solidFill>
                            <a:srgbClr val="000000"/>
                          </a:solidFill>
                          <a:effectLst/>
                          <a:latin typeface="Calibri" panose="020F0502020204030204" pitchFamily="34" charset="0"/>
                        </a:rPr>
                        <a:t>THE CHARLES SCHWAB CORPORATION (XNYS:SCHW)</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SCHW</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0.000057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0.000023 </a:t>
                      </a:r>
                    </a:p>
                  </a:txBody>
                  <a:tcPr marL="0" marR="0" marT="0" marB="0" anchor="b">
                    <a:lnL>
                      <a:noFill/>
                    </a:lnL>
                    <a:lnR>
                      <a:noFill/>
                    </a:lnR>
                    <a:lnT>
                      <a:noFill/>
                    </a:lnT>
                    <a:lnB>
                      <a:noFill/>
                    </a:lnB>
                    <a:solidFill>
                      <a:srgbClr val="FBE8EB"/>
                    </a:solidFill>
                  </a:tcPr>
                </a:tc>
                <a:tc>
                  <a:txBody>
                    <a:bodyPr/>
                    <a:lstStyle/>
                    <a:p>
                      <a:pPr algn="l" fontAlgn="b"/>
                      <a:r>
                        <a:rPr lang="en-US" sz="600" b="0" i="0" u="none" strike="noStrike">
                          <a:solidFill>
                            <a:srgbClr val="000000"/>
                          </a:solidFill>
                          <a:effectLst/>
                          <a:latin typeface="Calibri" panose="020F0502020204030204" pitchFamily="34" charset="0"/>
                        </a:rPr>
                        <a:t>   0.000041 </a:t>
                      </a:r>
                    </a:p>
                  </a:txBody>
                  <a:tcPr marL="0" marR="0" marT="0" marB="0" anchor="b">
                    <a:lnL>
                      <a:noFill/>
                    </a:lnL>
                    <a:lnR>
                      <a:noFill/>
                    </a:lnR>
                    <a:lnT>
                      <a:noFill/>
                    </a:lnT>
                    <a:lnB>
                      <a:noFill/>
                    </a:lnB>
                    <a:solidFill>
                      <a:srgbClr val="FBFAFD"/>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noFill/>
                      <a:prstDash val="solid"/>
                      <a:round/>
                      <a:headEnd type="none" w="med" len="med"/>
                      <a:tailEnd type="none" w="med" len="med"/>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44522395"/>
                  </a:ext>
                </a:extLst>
              </a:tr>
              <a:tr h="119443">
                <a:tc>
                  <a:txBody>
                    <a:bodyPr/>
                    <a:lstStyle/>
                    <a:p>
                      <a:pPr algn="l" fontAlgn="b"/>
                      <a:r>
                        <a:rPr lang="en-US" sz="700" b="1" i="1" u="none" strike="noStrike">
                          <a:solidFill>
                            <a:srgbClr val="000000"/>
                          </a:solidFill>
                          <a:effectLst/>
                          <a:latin typeface="Calibri" panose="020F0502020204030204" pitchFamily="34" charset="0"/>
                        </a:rPr>
                        <a:t>NEXTERA ENERGY, INC. (XNYS:NEE)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NEE</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0.000091 </a:t>
                      </a:r>
                    </a:p>
                  </a:txBody>
                  <a:tcPr marL="0" marR="0" marT="0" marB="0" anchor="b">
                    <a:lnL>
                      <a:noFill/>
                    </a:lnL>
                    <a:lnR>
                      <a:noFill/>
                    </a:lnR>
                    <a:lnT>
                      <a:noFill/>
                    </a:lnT>
                    <a:lnB>
                      <a:noFill/>
                    </a:lnB>
                    <a:solidFill>
                      <a:srgbClr val="F7F9FE"/>
                    </a:solidFill>
                  </a:tcPr>
                </a:tc>
                <a:tc>
                  <a:txBody>
                    <a:bodyPr/>
                    <a:lstStyle/>
                    <a:p>
                      <a:pPr algn="l" fontAlgn="b"/>
                      <a:r>
                        <a:rPr lang="en-US" sz="600" b="0" i="0" u="none" strike="noStrike">
                          <a:solidFill>
                            <a:srgbClr val="000000"/>
                          </a:solidFill>
                          <a:effectLst/>
                          <a:latin typeface="Calibri" panose="020F0502020204030204" pitchFamily="34" charset="0"/>
                        </a:rPr>
                        <a:t>   0.000028 </a:t>
                      </a:r>
                    </a:p>
                  </a:txBody>
                  <a:tcPr marL="0" marR="0" marT="0" marB="0" anchor="b">
                    <a:lnL>
                      <a:noFill/>
                    </a:lnL>
                    <a:lnR>
                      <a:noFill/>
                    </a:lnR>
                    <a:lnT>
                      <a:noFill/>
                    </a:lnT>
                    <a:lnB>
                      <a:noFill/>
                    </a:lnB>
                    <a:solidFill>
                      <a:srgbClr val="FBEDF0"/>
                    </a:solidFill>
                  </a:tcPr>
                </a:tc>
                <a:tc>
                  <a:txBody>
                    <a:bodyPr/>
                    <a:lstStyle/>
                    <a:p>
                      <a:pPr algn="l" fontAlgn="b"/>
                      <a:r>
                        <a:rPr lang="en-US" sz="600" b="0" i="0" u="none" strike="noStrike">
                          <a:solidFill>
                            <a:srgbClr val="000000"/>
                          </a:solidFill>
                          <a:effectLst/>
                          <a:latin typeface="Calibri" panose="020F0502020204030204" pitchFamily="34" charset="0"/>
                        </a:rPr>
                        <a:t>   0.000052 </a:t>
                      </a:r>
                    </a:p>
                  </a:txBody>
                  <a:tcPr marL="0" marR="0" marT="0" marB="0" anchor="b">
                    <a:lnL>
                      <a:noFill/>
                    </a:lnL>
                    <a:lnR>
                      <a:noFill/>
                    </a:lnR>
                    <a:lnT>
                      <a:noFill/>
                    </a:lnT>
                    <a:lnB>
                      <a:noFill/>
                    </a:lnB>
                    <a:solidFill>
                      <a:srgbClr val="FBFCFF"/>
                    </a:solidFill>
                  </a:tcPr>
                </a:tc>
                <a:tc>
                  <a:txBody>
                    <a:bodyPr/>
                    <a:lstStyle/>
                    <a:p>
                      <a:pPr algn="l" fontAlgn="b"/>
                      <a:r>
                        <a:rPr lang="en-US" sz="600" b="0" i="0" u="none" strike="noStrike">
                          <a:solidFill>
                            <a:srgbClr val="000000"/>
                          </a:solidFill>
                          <a:effectLst/>
                          <a:latin typeface="Calibri" panose="020F0502020204030204" pitchFamily="34" charset="0"/>
                        </a:rPr>
                        <a:t>   0.000240 </a:t>
                      </a:r>
                    </a:p>
                  </a:txBody>
                  <a:tcPr marL="0" marR="0" marT="0" marB="0" anchor="b">
                    <a:lnL>
                      <a:noFill/>
                    </a:lnL>
                    <a:lnR>
                      <a:noFill/>
                    </a:lnR>
                    <a:lnT>
                      <a:noFill/>
                    </a:lnT>
                    <a:lnB>
                      <a:noFill/>
                    </a:lnB>
                    <a:solidFill>
                      <a:srgbClr val="E6EDF8"/>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89603884"/>
                  </a:ext>
                </a:extLst>
              </a:tr>
              <a:tr h="209024">
                <a:tc>
                  <a:txBody>
                    <a:bodyPr/>
                    <a:lstStyle/>
                    <a:p>
                      <a:pPr algn="l" fontAlgn="b"/>
                      <a:r>
                        <a:rPr lang="en-US" sz="700" b="1" i="1" u="none" strike="noStrike">
                          <a:solidFill>
                            <a:srgbClr val="000000"/>
                          </a:solidFill>
                          <a:effectLst/>
                          <a:latin typeface="Calibri" panose="020F0502020204030204" pitchFamily="34" charset="0"/>
                        </a:rPr>
                        <a:t>Taiwan Semiconductor Manufacturing Co., Ltd. (XNYS:TSM)</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TSM</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(0.000011)</a:t>
                      </a:r>
                    </a:p>
                  </a:txBody>
                  <a:tcPr marL="0" marR="0" marT="0" marB="0" anchor="b">
                    <a:lnL>
                      <a:noFill/>
                    </a:lnL>
                    <a:lnR>
                      <a:noFill/>
                    </a:lnR>
                    <a:lnT>
                      <a:noFill/>
                    </a:lnT>
                    <a:lnB>
                      <a:noFill/>
                    </a:lnB>
                    <a:solidFill>
                      <a:srgbClr val="FAC6C9"/>
                    </a:solidFill>
                  </a:tcPr>
                </a:tc>
                <a:tc>
                  <a:txBody>
                    <a:bodyPr/>
                    <a:lstStyle/>
                    <a:p>
                      <a:pPr algn="l" fontAlgn="b"/>
                      <a:r>
                        <a:rPr lang="en-US" sz="600" b="0" i="0" u="none" strike="noStrike">
                          <a:solidFill>
                            <a:srgbClr val="000000"/>
                          </a:solidFill>
                          <a:effectLst/>
                          <a:latin typeface="Calibri" panose="020F0502020204030204" pitchFamily="34" charset="0"/>
                        </a:rPr>
                        <a:t>   0.000049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0.000032 </a:t>
                      </a:r>
                    </a:p>
                  </a:txBody>
                  <a:tcPr marL="0" marR="0" marT="0" marB="0" anchor="b">
                    <a:lnL>
                      <a:noFill/>
                    </a:lnL>
                    <a:lnR>
                      <a:noFill/>
                    </a:lnR>
                    <a:lnT>
                      <a:noFill/>
                    </a:lnT>
                    <a:lnB>
                      <a:noFill/>
                    </a:lnB>
                    <a:solidFill>
                      <a:srgbClr val="FBF1F4"/>
                    </a:solidFill>
                  </a:tcPr>
                </a:tc>
                <a:tc>
                  <a:txBody>
                    <a:bodyPr/>
                    <a:lstStyle/>
                    <a:p>
                      <a:pPr algn="l" fontAlgn="b"/>
                      <a:r>
                        <a:rPr lang="en-US" sz="600" b="0" i="0" u="none" strike="noStrike">
                          <a:solidFill>
                            <a:srgbClr val="000000"/>
                          </a:solidFill>
                          <a:effectLst/>
                          <a:latin typeface="Calibri" panose="020F0502020204030204" pitchFamily="34" charset="0"/>
                        </a:rPr>
                        <a:t> (0.000053)</a:t>
                      </a:r>
                    </a:p>
                  </a:txBody>
                  <a:tcPr marL="0" marR="0" marT="0" marB="0" anchor="b">
                    <a:lnL>
                      <a:noFill/>
                    </a:lnL>
                    <a:lnR>
                      <a:noFill/>
                    </a:lnR>
                    <a:lnT>
                      <a:noFill/>
                    </a:lnT>
                    <a:lnB>
                      <a:noFill/>
                    </a:lnB>
                    <a:solidFill>
                      <a:srgbClr val="F99C9E"/>
                    </a:solidFill>
                  </a:tcPr>
                </a:tc>
                <a:tc>
                  <a:txBody>
                    <a:bodyPr/>
                    <a:lstStyle/>
                    <a:p>
                      <a:pPr algn="l" fontAlgn="b"/>
                      <a:r>
                        <a:rPr lang="en-US" sz="600" b="0" i="0" u="none" strike="noStrike">
                          <a:solidFill>
                            <a:srgbClr val="000000"/>
                          </a:solidFill>
                          <a:effectLst/>
                          <a:latin typeface="Calibri" panose="020F0502020204030204" pitchFamily="34" charset="0"/>
                        </a:rPr>
                        <a:t>   0.000587 </a:t>
                      </a:r>
                    </a:p>
                  </a:txBody>
                  <a:tcPr marL="0" marR="0" marT="0" marB="0" anchor="b">
                    <a:lnL>
                      <a:noFill/>
                    </a:lnL>
                    <a:lnR>
                      <a:noFill/>
                    </a:lnR>
                    <a:lnT>
                      <a:noFill/>
                    </a:lnT>
                    <a:lnB>
                      <a:noFill/>
                    </a:lnB>
                    <a:solidFill>
                      <a:srgbClr val="BFD1E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04142715"/>
                  </a:ext>
                </a:extLst>
              </a:tr>
              <a:tr h="119443">
                <a:tc>
                  <a:txBody>
                    <a:bodyPr/>
                    <a:lstStyle/>
                    <a:p>
                      <a:pPr algn="l" fontAlgn="b"/>
                      <a:r>
                        <a:rPr lang="en-US" sz="700" b="1" i="1" u="none" strike="noStrike">
                          <a:solidFill>
                            <a:srgbClr val="000000"/>
                          </a:solidFill>
                          <a:effectLst/>
                          <a:latin typeface="Calibri" panose="020F0502020204030204" pitchFamily="34" charset="0"/>
                        </a:rPr>
                        <a:t>PDD Holdings Inc. (XNAS:PDD)</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PDD</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0.000045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0.000009 </a:t>
                      </a:r>
                    </a:p>
                  </a:txBody>
                  <a:tcPr marL="0" marR="0" marT="0" marB="0" anchor="b">
                    <a:lnL>
                      <a:noFill/>
                    </a:lnL>
                    <a:lnR>
                      <a:noFill/>
                    </a:lnR>
                    <a:lnT>
                      <a:noFill/>
                    </a:lnT>
                    <a:lnB>
                      <a:noFill/>
                    </a:lnB>
                    <a:solidFill>
                      <a:srgbClr val="FBDADD"/>
                    </a:solidFill>
                  </a:tcPr>
                </a:tc>
                <a:tc>
                  <a:txBody>
                    <a:bodyPr/>
                    <a:lstStyle/>
                    <a:p>
                      <a:pPr algn="l" fontAlgn="b"/>
                      <a:r>
                        <a:rPr lang="en-US" sz="600" b="0" i="0" u="none" strike="noStrike">
                          <a:solidFill>
                            <a:srgbClr val="000000"/>
                          </a:solidFill>
                          <a:effectLst/>
                          <a:latin typeface="Calibri" panose="020F0502020204030204" pitchFamily="34" charset="0"/>
                        </a:rPr>
                        <a:t>   0.000029 </a:t>
                      </a:r>
                    </a:p>
                  </a:txBody>
                  <a:tcPr marL="0" marR="0" marT="0" marB="0" anchor="b">
                    <a:lnL>
                      <a:noFill/>
                    </a:lnL>
                    <a:lnR>
                      <a:noFill/>
                    </a:lnR>
                    <a:lnT>
                      <a:noFill/>
                    </a:lnT>
                    <a:lnB>
                      <a:noFill/>
                    </a:lnB>
                    <a:solidFill>
                      <a:srgbClr val="FBEEF1"/>
                    </a:solidFill>
                  </a:tcPr>
                </a:tc>
                <a:tc>
                  <a:txBody>
                    <a:bodyPr/>
                    <a:lstStyle/>
                    <a:p>
                      <a:pPr algn="l" fontAlgn="b"/>
                      <a:r>
                        <a:rPr lang="en-US" sz="600" b="0" i="0" u="none" strike="noStrike">
                          <a:solidFill>
                            <a:srgbClr val="000000"/>
                          </a:solidFill>
                          <a:effectLst/>
                          <a:latin typeface="Calibri" panose="020F0502020204030204" pitchFamily="34" charset="0"/>
                        </a:rPr>
                        <a:t>   0.000054 </a:t>
                      </a:r>
                    </a:p>
                  </a:txBody>
                  <a:tcPr marL="0" marR="0" marT="0" marB="0" anchor="b">
                    <a:lnL>
                      <a:noFill/>
                    </a:lnL>
                    <a:lnR>
                      <a:noFill/>
                    </a:lnR>
                    <a:lnT>
                      <a:noFill/>
                    </a:lnT>
                    <a:lnB>
                      <a:noFill/>
                    </a:lnB>
                    <a:solidFill>
                      <a:srgbClr val="FBFCFF"/>
                    </a:solidFill>
                  </a:tcPr>
                </a:tc>
                <a:tc>
                  <a:txBody>
                    <a:bodyPr/>
                    <a:lstStyle/>
                    <a:p>
                      <a:pPr algn="l" fontAlgn="b"/>
                      <a:r>
                        <a:rPr lang="en-US" sz="600" b="0" i="0" u="none" strike="noStrike">
                          <a:solidFill>
                            <a:srgbClr val="000000"/>
                          </a:solidFill>
                          <a:effectLst/>
                          <a:latin typeface="Calibri" panose="020F0502020204030204" pitchFamily="34" charset="0"/>
                        </a:rPr>
                        <a:t>   0.000075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0.000729 </a:t>
                      </a:r>
                    </a:p>
                  </a:txBody>
                  <a:tcPr marL="0" marR="0" marT="0" marB="0" anchor="b">
                    <a:lnL>
                      <a:noFill/>
                    </a:lnL>
                    <a:lnR>
                      <a:noFill/>
                    </a:lnR>
                    <a:lnT>
                      <a:noFill/>
                    </a:lnT>
                    <a:lnB>
                      <a:noFill/>
                    </a:lnB>
                    <a:solidFill>
                      <a:srgbClr val="AFC6E4"/>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40448887"/>
                  </a:ext>
                </a:extLst>
              </a:tr>
              <a:tr h="179164">
                <a:tc>
                  <a:txBody>
                    <a:bodyPr/>
                    <a:lstStyle/>
                    <a:p>
                      <a:pPr algn="l" fontAlgn="b"/>
                      <a:r>
                        <a:rPr lang="en-US" sz="700" b="1" i="1" u="none" strike="noStrike">
                          <a:solidFill>
                            <a:srgbClr val="000000"/>
                          </a:solidFill>
                          <a:effectLst/>
                          <a:latin typeface="Calibri" panose="020F0502020204030204" pitchFamily="34" charset="0"/>
                        </a:rPr>
                        <a:t>THE WALT DISNEY COMPANY (XNYS:DIS)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DIS</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0.000028 </a:t>
                      </a:r>
                    </a:p>
                  </a:txBody>
                  <a:tcPr marL="0" marR="0" marT="0" marB="0" anchor="b">
                    <a:lnL>
                      <a:noFill/>
                    </a:lnL>
                    <a:lnR>
                      <a:noFill/>
                    </a:lnR>
                    <a:lnT>
                      <a:noFill/>
                    </a:lnT>
                    <a:lnB>
                      <a:noFill/>
                    </a:lnB>
                    <a:solidFill>
                      <a:srgbClr val="FBEDF0"/>
                    </a:solidFill>
                  </a:tcPr>
                </a:tc>
                <a:tc>
                  <a:txBody>
                    <a:bodyPr/>
                    <a:lstStyle/>
                    <a:p>
                      <a:pPr algn="l" fontAlgn="b"/>
                      <a:r>
                        <a:rPr lang="en-US" sz="600" b="0" i="0" u="none" strike="noStrike">
                          <a:solidFill>
                            <a:srgbClr val="000000"/>
                          </a:solidFill>
                          <a:effectLst/>
                          <a:latin typeface="Calibri" panose="020F0502020204030204" pitchFamily="34" charset="0"/>
                        </a:rPr>
                        <a:t>   0.000078 </a:t>
                      </a:r>
                    </a:p>
                  </a:txBody>
                  <a:tcPr marL="0" marR="0" marT="0" marB="0" anchor="b">
                    <a:lnL>
                      <a:noFill/>
                    </a:lnL>
                    <a:lnR>
                      <a:noFill/>
                    </a:lnR>
                    <a:lnT>
                      <a:noFill/>
                    </a:lnT>
                    <a:lnB>
                      <a:noFill/>
                    </a:lnB>
                    <a:solidFill>
                      <a:srgbClr val="F8FAFE"/>
                    </a:solidFill>
                  </a:tcPr>
                </a:tc>
                <a:tc>
                  <a:txBody>
                    <a:bodyPr/>
                    <a:lstStyle/>
                    <a:p>
                      <a:pPr algn="l" fontAlgn="b"/>
                      <a:r>
                        <a:rPr lang="en-US" sz="600" b="0" i="0" u="none" strike="noStrike">
                          <a:solidFill>
                            <a:srgbClr val="000000"/>
                          </a:solidFill>
                          <a:effectLst/>
                          <a:latin typeface="Calibri" panose="020F0502020204030204" pitchFamily="34" charset="0"/>
                        </a:rPr>
                        <a:t>   0.000035 </a:t>
                      </a:r>
                    </a:p>
                  </a:txBody>
                  <a:tcPr marL="0" marR="0" marT="0" marB="0" anchor="b">
                    <a:lnL>
                      <a:noFill/>
                    </a:lnL>
                    <a:lnR>
                      <a:noFill/>
                    </a:lnR>
                    <a:lnT>
                      <a:noFill/>
                    </a:lnT>
                    <a:lnB>
                      <a:noFill/>
                    </a:lnB>
                    <a:solidFill>
                      <a:srgbClr val="FBF4F7"/>
                    </a:solidFill>
                  </a:tcPr>
                </a:tc>
                <a:tc>
                  <a:txBody>
                    <a:bodyPr/>
                    <a:lstStyle/>
                    <a:p>
                      <a:pPr algn="l" fontAlgn="b"/>
                      <a:r>
                        <a:rPr lang="en-US" sz="600" b="0" i="0" u="none" strike="noStrike">
                          <a:solidFill>
                            <a:srgbClr val="000000"/>
                          </a:solidFill>
                          <a:effectLst/>
                          <a:latin typeface="Calibri" panose="020F0502020204030204" pitchFamily="34" charset="0"/>
                        </a:rPr>
                        <a:t>   0.000031 </a:t>
                      </a:r>
                    </a:p>
                  </a:txBody>
                  <a:tcPr marL="0" marR="0" marT="0" marB="0" anchor="b">
                    <a:lnL>
                      <a:noFill/>
                    </a:lnL>
                    <a:lnR>
                      <a:noFill/>
                    </a:lnR>
                    <a:lnT>
                      <a:noFill/>
                    </a:lnT>
                    <a:lnB>
                      <a:noFill/>
                    </a:lnB>
                    <a:solidFill>
                      <a:srgbClr val="FBF0F3"/>
                    </a:solidFill>
                  </a:tcPr>
                </a:tc>
                <a:tc>
                  <a:txBody>
                    <a:bodyPr/>
                    <a:lstStyle/>
                    <a:p>
                      <a:pPr algn="l" fontAlgn="b"/>
                      <a:r>
                        <a:rPr lang="en-US" sz="600" b="0" i="0" u="none" strike="noStrike">
                          <a:solidFill>
                            <a:srgbClr val="000000"/>
                          </a:solidFill>
                          <a:effectLst/>
                          <a:latin typeface="Calibri" panose="020F0502020204030204" pitchFamily="34" charset="0"/>
                        </a:rPr>
                        <a:t>   0.000106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(0.000008)</a:t>
                      </a:r>
                    </a:p>
                  </a:txBody>
                  <a:tcPr marL="0" marR="0" marT="0" marB="0" anchor="b">
                    <a:lnL>
                      <a:noFill/>
                    </a:lnL>
                    <a:lnR>
                      <a:noFill/>
                    </a:lnR>
                    <a:lnT>
                      <a:noFill/>
                    </a:lnT>
                    <a:lnB>
                      <a:noFill/>
                    </a:lnB>
                    <a:solidFill>
                      <a:srgbClr val="FAC9CB"/>
                    </a:solidFill>
                  </a:tcPr>
                </a:tc>
                <a:tc>
                  <a:txBody>
                    <a:bodyPr/>
                    <a:lstStyle/>
                    <a:p>
                      <a:pPr algn="l" fontAlgn="b"/>
                      <a:r>
                        <a:rPr lang="en-US" sz="600" b="0" i="0" u="none" strike="noStrike">
                          <a:solidFill>
                            <a:srgbClr val="000000"/>
                          </a:solidFill>
                          <a:effectLst/>
                          <a:latin typeface="Calibri" panose="020F0502020204030204" pitchFamily="34" charset="0"/>
                        </a:rPr>
                        <a:t>   0.000325 </a:t>
                      </a:r>
                    </a:p>
                  </a:txBody>
                  <a:tcPr marL="0" marR="0" marT="0" marB="0" anchor="b">
                    <a:lnL>
                      <a:noFill/>
                    </a:lnL>
                    <a:lnR>
                      <a:noFill/>
                    </a:lnR>
                    <a:lnT>
                      <a:noFill/>
                    </a:lnT>
                    <a:lnB>
                      <a:noFill/>
                    </a:lnB>
                    <a:solidFill>
                      <a:srgbClr val="DDE6F4"/>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98186504"/>
                  </a:ext>
                </a:extLst>
              </a:tr>
              <a:tr h="179164">
                <a:tc>
                  <a:txBody>
                    <a:bodyPr/>
                    <a:lstStyle/>
                    <a:p>
                      <a:pPr algn="l" fontAlgn="b"/>
                      <a:r>
                        <a:rPr lang="en-US" sz="700" b="1" i="1" u="none" strike="noStrike">
                          <a:solidFill>
                            <a:srgbClr val="000000"/>
                          </a:solidFill>
                          <a:effectLst/>
                          <a:latin typeface="Calibri" panose="020F0502020204030204" pitchFamily="34" charset="0"/>
                        </a:rPr>
                        <a:t>T-MOBILE US, INC. (XNAS:TMUS)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TMUS</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0.000010 </a:t>
                      </a:r>
                    </a:p>
                  </a:txBody>
                  <a:tcPr marL="0" marR="0" marT="0" marB="0" anchor="b">
                    <a:lnL>
                      <a:noFill/>
                    </a:lnL>
                    <a:lnR>
                      <a:noFill/>
                    </a:lnR>
                    <a:lnT>
                      <a:noFill/>
                    </a:lnT>
                    <a:lnB>
                      <a:noFill/>
                    </a:lnB>
                    <a:solidFill>
                      <a:srgbClr val="FBDBDE"/>
                    </a:solidFill>
                  </a:tcPr>
                </a:tc>
                <a:tc>
                  <a:txBody>
                    <a:bodyPr/>
                    <a:lstStyle/>
                    <a:p>
                      <a:pPr algn="l" fontAlgn="b"/>
                      <a:r>
                        <a:rPr lang="en-US" sz="600" b="0" i="0" u="none" strike="noStrike">
                          <a:solidFill>
                            <a:srgbClr val="000000"/>
                          </a:solidFill>
                          <a:effectLst/>
                          <a:latin typeface="Calibri" panose="020F0502020204030204" pitchFamily="34" charset="0"/>
                        </a:rPr>
                        <a:t> (0.000007)</a:t>
                      </a:r>
                    </a:p>
                  </a:txBody>
                  <a:tcPr marL="0" marR="0" marT="0" marB="0" anchor="b">
                    <a:lnL>
                      <a:noFill/>
                    </a:lnL>
                    <a:lnR>
                      <a:noFill/>
                    </a:lnR>
                    <a:lnT>
                      <a:noFill/>
                    </a:lnT>
                    <a:lnB>
                      <a:noFill/>
                    </a:lnB>
                    <a:solidFill>
                      <a:srgbClr val="FACACD"/>
                    </a:solidFill>
                  </a:tcPr>
                </a:tc>
                <a:tc>
                  <a:txBody>
                    <a:bodyPr/>
                    <a:lstStyle/>
                    <a:p>
                      <a:pPr algn="l" fontAlgn="b"/>
                      <a:r>
                        <a:rPr lang="en-US" sz="600" b="0" i="0" u="none" strike="noStrike">
                          <a:solidFill>
                            <a:srgbClr val="000000"/>
                          </a:solidFill>
                          <a:effectLst/>
                          <a:latin typeface="Calibri" panose="020F0502020204030204" pitchFamily="34" charset="0"/>
                        </a:rPr>
                        <a:t>   0.000010 </a:t>
                      </a:r>
                    </a:p>
                  </a:txBody>
                  <a:tcPr marL="0" marR="0" marT="0" marB="0" anchor="b">
                    <a:lnL>
                      <a:noFill/>
                    </a:lnL>
                    <a:lnR>
                      <a:noFill/>
                    </a:lnR>
                    <a:lnT>
                      <a:noFill/>
                    </a:lnT>
                    <a:lnB>
                      <a:noFill/>
                    </a:lnB>
                    <a:solidFill>
                      <a:srgbClr val="FBDBDE"/>
                    </a:solidFill>
                  </a:tcPr>
                </a:tc>
                <a:tc>
                  <a:txBody>
                    <a:bodyPr/>
                    <a:lstStyle/>
                    <a:p>
                      <a:pPr algn="l" fontAlgn="b"/>
                      <a:r>
                        <a:rPr lang="en-US" sz="600" b="0" i="0" u="none" strike="noStrike">
                          <a:solidFill>
                            <a:srgbClr val="000000"/>
                          </a:solidFill>
                          <a:effectLst/>
                          <a:latin typeface="Calibri" panose="020F0502020204030204" pitchFamily="34" charset="0"/>
                        </a:rPr>
                        <a:t>   0.000014 </a:t>
                      </a:r>
                    </a:p>
                  </a:txBody>
                  <a:tcPr marL="0" marR="0" marT="0" marB="0" anchor="b">
                    <a:lnL>
                      <a:noFill/>
                    </a:lnL>
                    <a:lnR>
                      <a:noFill/>
                    </a:lnR>
                    <a:lnT>
                      <a:noFill/>
                    </a:lnT>
                    <a:lnB>
                      <a:noFill/>
                    </a:lnB>
                    <a:solidFill>
                      <a:srgbClr val="FBDFE2"/>
                    </a:solidFill>
                  </a:tcPr>
                </a:tc>
                <a:tc>
                  <a:txBody>
                    <a:bodyPr/>
                    <a:lstStyle/>
                    <a:p>
                      <a:pPr algn="l" fontAlgn="b"/>
                      <a:r>
                        <a:rPr lang="en-US" sz="600" b="0" i="0" u="none" strike="noStrike">
                          <a:solidFill>
                            <a:srgbClr val="000000"/>
                          </a:solidFill>
                          <a:effectLst/>
                          <a:latin typeface="Calibri" panose="020F0502020204030204" pitchFamily="34" charset="0"/>
                        </a:rPr>
                        <a:t> (0.000017)</a:t>
                      </a:r>
                    </a:p>
                  </a:txBody>
                  <a:tcPr marL="0" marR="0" marT="0" marB="0" anchor="b">
                    <a:lnL>
                      <a:noFill/>
                    </a:lnL>
                    <a:lnR>
                      <a:noFill/>
                    </a:lnR>
                    <a:lnT>
                      <a:noFill/>
                    </a:lnT>
                    <a:lnB>
                      <a:noFill/>
                    </a:lnB>
                    <a:solidFill>
                      <a:srgbClr val="FAC1C3"/>
                    </a:solidFill>
                  </a:tcPr>
                </a:tc>
                <a:tc>
                  <a:txBody>
                    <a:bodyPr/>
                    <a:lstStyle/>
                    <a:p>
                      <a:pPr algn="l" fontAlgn="b"/>
                      <a:r>
                        <a:rPr lang="en-US" sz="600" b="0" i="0" u="none" strike="noStrike">
                          <a:solidFill>
                            <a:srgbClr val="000000"/>
                          </a:solidFill>
                          <a:effectLst/>
                          <a:latin typeface="Calibri" panose="020F0502020204030204" pitchFamily="34" charset="0"/>
                        </a:rPr>
                        <a:t> (0.000017)</a:t>
                      </a:r>
                    </a:p>
                  </a:txBody>
                  <a:tcPr marL="0" marR="0" marT="0" marB="0" anchor="b">
                    <a:lnL>
                      <a:noFill/>
                    </a:lnL>
                    <a:lnR>
                      <a:noFill/>
                    </a:lnR>
                    <a:lnT>
                      <a:noFill/>
                    </a:lnT>
                    <a:lnB>
                      <a:noFill/>
                    </a:lnB>
                    <a:solidFill>
                      <a:srgbClr val="FAC0C3"/>
                    </a:solidFill>
                  </a:tcPr>
                </a:tc>
                <a:tc>
                  <a:txBody>
                    <a:bodyPr/>
                    <a:lstStyle/>
                    <a:p>
                      <a:pPr algn="l" fontAlgn="b"/>
                      <a:r>
                        <a:rPr lang="en-US" sz="600" b="0" i="0" u="none" strike="noStrike">
                          <a:solidFill>
                            <a:srgbClr val="000000"/>
                          </a:solidFill>
                          <a:effectLst/>
                          <a:latin typeface="Calibri" panose="020F0502020204030204" pitchFamily="34" charset="0"/>
                        </a:rPr>
                        <a:t> (0.000012)</a:t>
                      </a:r>
                    </a:p>
                  </a:txBody>
                  <a:tcPr marL="0" marR="0" marT="0" marB="0" anchor="b">
                    <a:lnL>
                      <a:noFill/>
                    </a:lnL>
                    <a:lnR>
                      <a:noFill/>
                    </a:lnR>
                    <a:lnT>
                      <a:noFill/>
                    </a:lnT>
                    <a:lnB>
                      <a:noFill/>
                    </a:lnB>
                    <a:solidFill>
                      <a:srgbClr val="FAC5C8"/>
                    </a:solidFill>
                  </a:tcPr>
                </a:tc>
                <a:tc>
                  <a:txBody>
                    <a:bodyPr/>
                    <a:lstStyle/>
                    <a:p>
                      <a:pPr algn="l" fontAlgn="b"/>
                      <a:r>
                        <a:rPr lang="en-US" sz="600" b="0" i="0" u="none" strike="noStrike">
                          <a:solidFill>
                            <a:srgbClr val="000000"/>
                          </a:solidFill>
                          <a:effectLst/>
                          <a:latin typeface="Calibri" panose="020F0502020204030204" pitchFamily="34" charset="0"/>
                        </a:rPr>
                        <a:t>   0.000031 </a:t>
                      </a:r>
                    </a:p>
                  </a:txBody>
                  <a:tcPr marL="0" marR="0" marT="0" marB="0" anchor="b">
                    <a:lnL>
                      <a:noFill/>
                    </a:lnL>
                    <a:lnR>
                      <a:noFill/>
                    </a:lnR>
                    <a:lnT>
                      <a:noFill/>
                    </a:lnT>
                    <a:lnB>
                      <a:noFill/>
                    </a:lnB>
                    <a:solidFill>
                      <a:srgbClr val="FBF0F3"/>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50836615"/>
                  </a:ext>
                </a:extLst>
              </a:tr>
              <a:tr h="179164">
                <a:tc>
                  <a:txBody>
                    <a:bodyPr/>
                    <a:lstStyle/>
                    <a:p>
                      <a:pPr algn="l" fontAlgn="b"/>
                      <a:r>
                        <a:rPr lang="en-US" sz="700" b="1" i="1" u="none" strike="noStrike">
                          <a:solidFill>
                            <a:srgbClr val="000000"/>
                          </a:solidFill>
                          <a:effectLst/>
                          <a:latin typeface="Calibri" panose="020F0502020204030204" pitchFamily="34" charset="0"/>
                        </a:rPr>
                        <a:t>NVIDIA CORPORATION (XNAS:NVDA)</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NVDA</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(0.000052)</a:t>
                      </a:r>
                    </a:p>
                  </a:txBody>
                  <a:tcPr marL="0" marR="0" marT="0" marB="0" anchor="b">
                    <a:lnL>
                      <a:noFill/>
                    </a:lnL>
                    <a:lnR>
                      <a:noFill/>
                    </a:lnR>
                    <a:lnT>
                      <a:noFill/>
                    </a:lnT>
                    <a:lnB>
                      <a:noFill/>
                    </a:lnB>
                    <a:solidFill>
                      <a:srgbClr val="F99DA0"/>
                    </a:solidFill>
                  </a:tcPr>
                </a:tc>
                <a:tc>
                  <a:txBody>
                    <a:bodyPr/>
                    <a:lstStyle/>
                    <a:p>
                      <a:pPr algn="l" fontAlgn="b"/>
                      <a:r>
                        <a:rPr lang="en-US" sz="600" b="0" i="0" u="none" strike="noStrike">
                          <a:solidFill>
                            <a:srgbClr val="000000"/>
                          </a:solidFill>
                          <a:effectLst/>
                          <a:latin typeface="Calibri" panose="020F0502020204030204" pitchFamily="34" charset="0"/>
                        </a:rPr>
                        <a:t>   0.000107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0.000022 </a:t>
                      </a:r>
                    </a:p>
                  </a:txBody>
                  <a:tcPr marL="0" marR="0" marT="0" marB="0" anchor="b">
                    <a:lnL>
                      <a:noFill/>
                    </a:lnL>
                    <a:lnR>
                      <a:noFill/>
                    </a:lnR>
                    <a:lnT>
                      <a:noFill/>
                    </a:lnT>
                    <a:lnB>
                      <a:noFill/>
                    </a:lnB>
                    <a:solidFill>
                      <a:srgbClr val="FBE7EA"/>
                    </a:solidFill>
                  </a:tcPr>
                </a:tc>
                <a:tc>
                  <a:txBody>
                    <a:bodyPr/>
                    <a:lstStyle/>
                    <a:p>
                      <a:pPr algn="l" fontAlgn="b"/>
                      <a:r>
                        <a:rPr lang="en-US" sz="600" b="0" i="0" u="none" strike="noStrike">
                          <a:solidFill>
                            <a:srgbClr val="000000"/>
                          </a:solidFill>
                          <a:effectLst/>
                          <a:latin typeface="Calibri" panose="020F0502020204030204" pitchFamily="34" charset="0"/>
                        </a:rPr>
                        <a:t> (0.000105)</a:t>
                      </a:r>
                    </a:p>
                  </a:txBody>
                  <a:tcPr marL="0" marR="0" marT="0" marB="0" anchor="b">
                    <a:lnL>
                      <a:noFill/>
                    </a:lnL>
                    <a:lnR>
                      <a:noFill/>
                    </a:lnR>
                    <a:lnT>
                      <a:noFill/>
                    </a:lnT>
                    <a:lnB>
                      <a:noFill/>
                    </a:lnB>
                    <a:solidFill>
                      <a:srgbClr val="F8696B"/>
                    </a:solidFill>
                  </a:tcPr>
                </a:tc>
                <a:tc>
                  <a:txBody>
                    <a:bodyPr/>
                    <a:lstStyle/>
                    <a:p>
                      <a:pPr algn="l" fontAlgn="b"/>
                      <a:r>
                        <a:rPr lang="en-US" sz="600" b="0" i="0" u="none" strike="noStrike">
                          <a:solidFill>
                            <a:srgbClr val="000000"/>
                          </a:solidFill>
                          <a:effectLst/>
                          <a:latin typeface="Calibri" panose="020F0502020204030204" pitchFamily="34" charset="0"/>
                        </a:rPr>
                        <a:t>   0.000419 </a:t>
                      </a:r>
                    </a:p>
                  </a:txBody>
                  <a:tcPr marL="0" marR="0" marT="0" marB="0" anchor="b">
                    <a:lnL>
                      <a:noFill/>
                    </a:lnL>
                    <a:lnR>
                      <a:noFill/>
                    </a:lnR>
                    <a:lnT>
                      <a:noFill/>
                    </a:lnT>
                    <a:lnB>
                      <a:noFill/>
                    </a:lnB>
                    <a:solidFill>
                      <a:srgbClr val="D2DFF1"/>
                    </a:solidFill>
                  </a:tcPr>
                </a:tc>
                <a:tc>
                  <a:txBody>
                    <a:bodyPr/>
                    <a:lstStyle/>
                    <a:p>
                      <a:pPr algn="l" fontAlgn="b"/>
                      <a:r>
                        <a:rPr lang="en-US" sz="600" b="0" i="0" u="none" strike="noStrike">
                          <a:solidFill>
                            <a:srgbClr val="000000"/>
                          </a:solidFill>
                          <a:effectLst/>
                          <a:latin typeface="Calibri" panose="020F0502020204030204" pitchFamily="34" charset="0"/>
                        </a:rPr>
                        <a:t>   0.000184 </a:t>
                      </a:r>
                    </a:p>
                  </a:txBody>
                  <a:tcPr marL="0" marR="0" marT="0" marB="0" anchor="b">
                    <a:lnL>
                      <a:noFill/>
                    </a:lnL>
                    <a:lnR>
                      <a:noFill/>
                    </a:lnR>
                    <a:lnT>
                      <a:noFill/>
                    </a:lnT>
                    <a:lnB>
                      <a:noFill/>
                    </a:lnB>
                    <a:solidFill>
                      <a:srgbClr val="EDF1FA"/>
                    </a:solidFill>
                  </a:tcPr>
                </a:tc>
                <a:tc>
                  <a:txBody>
                    <a:bodyPr/>
                    <a:lstStyle/>
                    <a:p>
                      <a:pPr algn="l" fontAlgn="b"/>
                      <a:r>
                        <a:rPr lang="en-US" sz="600" b="0" i="0" u="none" strike="noStrike">
                          <a:solidFill>
                            <a:srgbClr val="000000"/>
                          </a:solidFill>
                          <a:effectLst/>
                          <a:latin typeface="Calibri" panose="020F0502020204030204" pitchFamily="34" charset="0"/>
                        </a:rPr>
                        <a:t>   0.000017 </a:t>
                      </a:r>
                    </a:p>
                  </a:txBody>
                  <a:tcPr marL="0" marR="0" marT="0" marB="0" anchor="b">
                    <a:lnL>
                      <a:noFill/>
                    </a:lnL>
                    <a:lnR>
                      <a:noFill/>
                    </a:lnR>
                    <a:lnT>
                      <a:noFill/>
                    </a:lnT>
                    <a:lnB>
                      <a:noFill/>
                    </a:lnB>
                    <a:solidFill>
                      <a:srgbClr val="FBE3E5"/>
                    </a:solidFill>
                  </a:tcPr>
                </a:tc>
                <a:tc>
                  <a:txBody>
                    <a:bodyPr/>
                    <a:lstStyle/>
                    <a:p>
                      <a:pPr algn="l" fontAlgn="b"/>
                      <a:r>
                        <a:rPr lang="en-US" sz="600" b="0" i="0" u="none" strike="noStrike">
                          <a:solidFill>
                            <a:srgbClr val="000000"/>
                          </a:solidFill>
                          <a:effectLst/>
                          <a:latin typeface="Calibri" panose="020F0502020204030204" pitchFamily="34" charset="0"/>
                        </a:rPr>
                        <a:t> (0.000025)</a:t>
                      </a:r>
                    </a:p>
                  </a:txBody>
                  <a:tcPr marL="0" marR="0" marT="0" marB="0" anchor="b">
                    <a:lnL>
                      <a:noFill/>
                    </a:lnL>
                    <a:lnR>
                      <a:noFill/>
                    </a:lnR>
                    <a:lnT>
                      <a:noFill/>
                    </a:lnT>
                    <a:lnB>
                      <a:noFill/>
                    </a:lnB>
                    <a:solidFill>
                      <a:srgbClr val="FAB8BB"/>
                    </a:solidFill>
                  </a:tcPr>
                </a:tc>
                <a:tc>
                  <a:txBody>
                    <a:bodyPr/>
                    <a:lstStyle/>
                    <a:p>
                      <a:pPr algn="l" fontAlgn="b"/>
                      <a:r>
                        <a:rPr lang="en-US" sz="600" b="0" i="0" u="none" strike="noStrike">
                          <a:solidFill>
                            <a:srgbClr val="000000"/>
                          </a:solidFill>
                          <a:effectLst/>
                          <a:latin typeface="Calibri" panose="020F0502020204030204" pitchFamily="34" charset="0"/>
                        </a:rPr>
                        <a:t>   0.001123 </a:t>
                      </a:r>
                    </a:p>
                  </a:txBody>
                  <a:tcPr marL="0" marR="0" marT="0" marB="0" anchor="b">
                    <a:lnL>
                      <a:noFill/>
                    </a:lnL>
                    <a:lnR>
                      <a:noFill/>
                    </a:lnR>
                    <a:lnT>
                      <a:noFill/>
                    </a:lnT>
                    <a:lnB>
                      <a:noFill/>
                    </a:lnB>
                    <a:solidFill>
                      <a:srgbClr val="83A7D5"/>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37549536"/>
                  </a:ext>
                </a:extLst>
              </a:tr>
              <a:tr h="119443">
                <a:tc>
                  <a:txBody>
                    <a:bodyPr/>
                    <a:lstStyle/>
                    <a:p>
                      <a:pPr algn="l" fontAlgn="b"/>
                      <a:r>
                        <a:rPr lang="en-US" sz="700" b="1" i="1" u="none" strike="noStrike">
                          <a:solidFill>
                            <a:srgbClr val="000000"/>
                          </a:solidFill>
                          <a:effectLst/>
                          <a:latin typeface="Calibri" panose="020F0502020204030204" pitchFamily="34" charset="0"/>
                        </a:rPr>
                        <a:t>TOLL BROTHERS, INC. (XNYS:TOL)</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TOL</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0.000106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0.000017 </a:t>
                      </a:r>
                    </a:p>
                  </a:txBody>
                  <a:tcPr marL="0" marR="0" marT="0" marB="0" anchor="b">
                    <a:lnL>
                      <a:noFill/>
                    </a:lnL>
                    <a:lnR>
                      <a:noFill/>
                    </a:lnR>
                    <a:lnT>
                      <a:noFill/>
                    </a:lnT>
                    <a:lnB>
                      <a:noFill/>
                    </a:lnB>
                    <a:solidFill>
                      <a:srgbClr val="FBE2E5"/>
                    </a:solidFill>
                  </a:tcPr>
                </a:tc>
                <a:tc>
                  <a:txBody>
                    <a:bodyPr/>
                    <a:lstStyle/>
                    <a:p>
                      <a:pPr algn="l" fontAlgn="b"/>
                      <a:r>
                        <a:rPr lang="en-US" sz="600" b="0" i="0" u="none" strike="noStrike">
                          <a:solidFill>
                            <a:srgbClr val="000000"/>
                          </a:solidFill>
                          <a:effectLst/>
                          <a:latin typeface="Calibri" panose="020F0502020204030204" pitchFamily="34" charset="0"/>
                        </a:rPr>
                        <a:t>   0.000076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0.000093 </a:t>
                      </a:r>
                    </a:p>
                  </a:txBody>
                  <a:tcPr marL="0" marR="0" marT="0" marB="0" anchor="b">
                    <a:lnL>
                      <a:noFill/>
                    </a:lnL>
                    <a:lnR>
                      <a:noFill/>
                    </a:lnR>
                    <a:lnT>
                      <a:noFill/>
                    </a:lnT>
                    <a:lnB>
                      <a:noFill/>
                    </a:lnB>
                    <a:solidFill>
                      <a:srgbClr val="F7F8FD"/>
                    </a:solidFill>
                  </a:tcPr>
                </a:tc>
                <a:tc>
                  <a:txBody>
                    <a:bodyPr/>
                    <a:lstStyle/>
                    <a:p>
                      <a:pPr algn="l" fontAlgn="b"/>
                      <a:r>
                        <a:rPr lang="en-US" sz="600" b="0" i="0" u="none" strike="noStrike">
                          <a:solidFill>
                            <a:srgbClr val="000000"/>
                          </a:solidFill>
                          <a:effectLst/>
                          <a:latin typeface="Calibri" panose="020F0502020204030204" pitchFamily="34" charset="0"/>
                        </a:rPr>
                        <a:t>   0.000122 </a:t>
                      </a:r>
                    </a:p>
                  </a:txBody>
                  <a:tcPr marL="0" marR="0" marT="0" marB="0" anchor="b">
                    <a:lnL>
                      <a:noFill/>
                    </a:lnL>
                    <a:lnR>
                      <a:noFill/>
                    </a:lnR>
                    <a:lnT>
                      <a:noFill/>
                    </a:lnT>
                    <a:lnB>
                      <a:noFill/>
                    </a:lnB>
                    <a:solidFill>
                      <a:srgbClr val="F3F6FC"/>
                    </a:solidFill>
                  </a:tcPr>
                </a:tc>
                <a:tc>
                  <a:txBody>
                    <a:bodyPr/>
                    <a:lstStyle/>
                    <a:p>
                      <a:pPr algn="l" fontAlgn="b"/>
                      <a:r>
                        <a:rPr lang="en-US" sz="600" b="0" i="0" u="none" strike="noStrike">
                          <a:solidFill>
                            <a:srgbClr val="000000"/>
                          </a:solidFill>
                          <a:effectLst/>
                          <a:latin typeface="Calibri" panose="020F0502020204030204" pitchFamily="34" charset="0"/>
                        </a:rPr>
                        <a:t>   0.000072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0.000034 </a:t>
                      </a:r>
                    </a:p>
                  </a:txBody>
                  <a:tcPr marL="0" marR="0" marT="0" marB="0" anchor="b">
                    <a:lnL>
                      <a:noFill/>
                    </a:lnL>
                    <a:lnR>
                      <a:noFill/>
                    </a:lnR>
                    <a:lnT>
                      <a:noFill/>
                    </a:lnT>
                    <a:lnB>
                      <a:noFill/>
                    </a:lnB>
                    <a:solidFill>
                      <a:srgbClr val="FBF3F6"/>
                    </a:solidFill>
                  </a:tcPr>
                </a:tc>
                <a:tc>
                  <a:txBody>
                    <a:bodyPr/>
                    <a:lstStyle/>
                    <a:p>
                      <a:pPr algn="l" fontAlgn="b"/>
                      <a:r>
                        <a:rPr lang="en-US" sz="600" b="0" i="0" u="none" strike="noStrike">
                          <a:solidFill>
                            <a:srgbClr val="000000"/>
                          </a:solidFill>
                          <a:effectLst/>
                          <a:latin typeface="Calibri" panose="020F0502020204030204" pitchFamily="34" charset="0"/>
                        </a:rPr>
                        <a:t>   0.000023 </a:t>
                      </a:r>
                    </a:p>
                  </a:txBody>
                  <a:tcPr marL="0" marR="0" marT="0" marB="0" anchor="b">
                    <a:lnL>
                      <a:noFill/>
                    </a:lnL>
                    <a:lnR>
                      <a:noFill/>
                    </a:lnR>
                    <a:lnT>
                      <a:noFill/>
                    </a:lnT>
                    <a:lnB>
                      <a:noFill/>
                    </a:lnB>
                    <a:solidFill>
                      <a:srgbClr val="FBE8EB"/>
                    </a:solidFill>
                  </a:tcPr>
                </a:tc>
                <a:tc>
                  <a:txBody>
                    <a:bodyPr/>
                    <a:lstStyle/>
                    <a:p>
                      <a:pPr algn="l" fontAlgn="b"/>
                      <a:r>
                        <a:rPr lang="en-US" sz="600" b="0" i="0" u="none" strike="noStrike">
                          <a:solidFill>
                            <a:srgbClr val="000000"/>
                          </a:solidFill>
                          <a:effectLst/>
                          <a:latin typeface="Calibri" panose="020F0502020204030204" pitchFamily="34" charset="0"/>
                        </a:rPr>
                        <a:t>   0.000192 </a:t>
                      </a:r>
                    </a:p>
                  </a:txBody>
                  <a:tcPr marL="0" marR="0" marT="0" marB="0" anchor="b">
                    <a:lnL>
                      <a:noFill/>
                    </a:lnL>
                    <a:lnR>
                      <a:noFill/>
                    </a:lnR>
                    <a:lnT>
                      <a:noFill/>
                    </a:lnT>
                    <a:lnB>
                      <a:noFill/>
                    </a:lnB>
                    <a:solidFill>
                      <a:srgbClr val="ECF1FA"/>
                    </a:solidFill>
                  </a:tcPr>
                </a:tc>
                <a:tc>
                  <a:txBody>
                    <a:bodyPr/>
                    <a:lstStyle/>
                    <a:p>
                      <a:pPr algn="l" fontAlgn="b"/>
                      <a:r>
                        <a:rPr lang="en-US" sz="600" b="0" i="0" u="none" strike="noStrike">
                          <a:solidFill>
                            <a:srgbClr val="000000"/>
                          </a:solidFill>
                          <a:effectLst/>
                          <a:latin typeface="Calibri" panose="020F0502020204030204" pitchFamily="34" charset="0"/>
                        </a:rPr>
                        <a:t>   0.000383 </a:t>
                      </a:r>
                    </a:p>
                  </a:txBody>
                  <a:tcPr marL="0" marR="0" marT="0" marB="0" anchor="b">
                    <a:lnL>
                      <a:noFill/>
                    </a:lnL>
                    <a:lnR>
                      <a:noFill/>
                    </a:lnR>
                    <a:lnT>
                      <a:noFill/>
                    </a:lnT>
                    <a:lnB>
                      <a:noFill/>
                    </a:lnB>
                    <a:solidFill>
                      <a:srgbClr val="D6E1F2"/>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44346487"/>
                  </a:ext>
                </a:extLst>
              </a:tr>
              <a:tr h="179164">
                <a:tc>
                  <a:txBody>
                    <a:bodyPr/>
                    <a:lstStyle/>
                    <a:p>
                      <a:pPr algn="l" fontAlgn="b"/>
                      <a:r>
                        <a:rPr lang="en-US" sz="700" b="1" i="1" u="none" strike="noStrike">
                          <a:solidFill>
                            <a:srgbClr val="000000"/>
                          </a:solidFill>
                          <a:effectLst/>
                          <a:latin typeface="Calibri" panose="020F0502020204030204" pitchFamily="34" charset="0"/>
                        </a:rPr>
                        <a:t>QUALCOMM INCORPORATED (XNAS:QCOM)</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QCOM</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0.000041 </a:t>
                      </a:r>
                    </a:p>
                  </a:txBody>
                  <a:tcPr marL="0" marR="0" marT="0" marB="0" anchor="b">
                    <a:lnL>
                      <a:noFill/>
                    </a:lnL>
                    <a:lnR>
                      <a:noFill/>
                    </a:lnR>
                    <a:lnT>
                      <a:noFill/>
                    </a:lnT>
                    <a:lnB>
                      <a:noFill/>
                    </a:lnB>
                    <a:solidFill>
                      <a:srgbClr val="FBFAFD"/>
                    </a:solidFill>
                  </a:tcPr>
                </a:tc>
                <a:tc>
                  <a:txBody>
                    <a:bodyPr/>
                    <a:lstStyle/>
                    <a:p>
                      <a:pPr algn="l" fontAlgn="b"/>
                      <a:r>
                        <a:rPr lang="en-US" sz="600" b="0" i="0" u="none" strike="noStrike">
                          <a:solidFill>
                            <a:srgbClr val="000000"/>
                          </a:solidFill>
                          <a:effectLst/>
                          <a:latin typeface="Calibri" panose="020F0502020204030204" pitchFamily="34" charset="0"/>
                        </a:rPr>
                        <a:t>   0.000003 </a:t>
                      </a:r>
                    </a:p>
                  </a:txBody>
                  <a:tcPr marL="0" marR="0" marT="0" marB="0" anchor="b">
                    <a:lnL>
                      <a:noFill/>
                    </a:lnL>
                    <a:lnR>
                      <a:noFill/>
                    </a:lnR>
                    <a:lnT>
                      <a:noFill/>
                    </a:lnT>
                    <a:lnB>
                      <a:noFill/>
                    </a:lnB>
                    <a:solidFill>
                      <a:srgbClr val="FAD4D7"/>
                    </a:solidFill>
                  </a:tcPr>
                </a:tc>
                <a:tc>
                  <a:txBody>
                    <a:bodyPr/>
                    <a:lstStyle/>
                    <a:p>
                      <a:pPr algn="l" fontAlgn="b"/>
                      <a:r>
                        <a:rPr lang="en-US" sz="600" b="0" i="0" u="none" strike="noStrike">
                          <a:solidFill>
                            <a:srgbClr val="000000"/>
                          </a:solidFill>
                          <a:effectLst/>
                          <a:latin typeface="Calibri" panose="020F0502020204030204" pitchFamily="34" charset="0"/>
                        </a:rPr>
                        <a:t>   0.000042 </a:t>
                      </a:r>
                    </a:p>
                  </a:txBody>
                  <a:tcPr marL="0" marR="0" marT="0" marB="0" anchor="b">
                    <a:lnL>
                      <a:noFill/>
                    </a:lnL>
                    <a:lnR>
                      <a:noFill/>
                    </a:lnR>
                    <a:lnT>
                      <a:noFill/>
                    </a:lnT>
                    <a:lnB>
                      <a:noFill/>
                    </a:lnB>
                    <a:solidFill>
                      <a:srgbClr val="FBFBFE"/>
                    </a:solidFill>
                  </a:tcPr>
                </a:tc>
                <a:tc>
                  <a:txBody>
                    <a:bodyPr/>
                    <a:lstStyle/>
                    <a:p>
                      <a:pPr algn="l" fontAlgn="b"/>
                      <a:r>
                        <a:rPr lang="en-US" sz="600" b="0" i="0" u="none" strike="noStrike">
                          <a:solidFill>
                            <a:srgbClr val="000000"/>
                          </a:solidFill>
                          <a:effectLst/>
                          <a:latin typeface="Calibri" panose="020F0502020204030204" pitchFamily="34" charset="0"/>
                        </a:rPr>
                        <a:t> (0.000032)</a:t>
                      </a:r>
                    </a:p>
                  </a:txBody>
                  <a:tcPr marL="0" marR="0" marT="0" marB="0" anchor="b">
                    <a:lnL>
                      <a:noFill/>
                    </a:lnL>
                    <a:lnR>
                      <a:noFill/>
                    </a:lnR>
                    <a:lnT>
                      <a:noFill/>
                    </a:lnT>
                    <a:lnB>
                      <a:noFill/>
                    </a:lnB>
                    <a:solidFill>
                      <a:srgbClr val="F9B1B4"/>
                    </a:solidFill>
                  </a:tcPr>
                </a:tc>
                <a:tc>
                  <a:txBody>
                    <a:bodyPr/>
                    <a:lstStyle/>
                    <a:p>
                      <a:pPr algn="l" fontAlgn="b"/>
                      <a:r>
                        <a:rPr lang="en-US" sz="600" b="0" i="0" u="none" strike="noStrike">
                          <a:solidFill>
                            <a:srgbClr val="000000"/>
                          </a:solidFill>
                          <a:effectLst/>
                          <a:latin typeface="Calibri" panose="020F0502020204030204" pitchFamily="34" charset="0"/>
                        </a:rPr>
                        <a:t>   0.000278 </a:t>
                      </a:r>
                    </a:p>
                  </a:txBody>
                  <a:tcPr marL="0" marR="0" marT="0" marB="0" anchor="b">
                    <a:lnL>
                      <a:noFill/>
                    </a:lnL>
                    <a:lnR>
                      <a:noFill/>
                    </a:lnR>
                    <a:lnT>
                      <a:noFill/>
                    </a:lnT>
                    <a:lnB>
                      <a:noFill/>
                    </a:lnB>
                    <a:solidFill>
                      <a:srgbClr val="E2EAF6"/>
                    </a:solidFill>
                  </a:tcPr>
                </a:tc>
                <a:tc>
                  <a:txBody>
                    <a:bodyPr/>
                    <a:lstStyle/>
                    <a:p>
                      <a:pPr algn="l" fontAlgn="b"/>
                      <a:r>
                        <a:rPr lang="en-US" sz="600" b="0" i="0" u="none" strike="noStrike">
                          <a:solidFill>
                            <a:srgbClr val="000000"/>
                          </a:solidFill>
                          <a:effectLst/>
                          <a:latin typeface="Calibri" panose="020F0502020204030204" pitchFamily="34" charset="0"/>
                        </a:rPr>
                        <a:t>   0.000120 </a:t>
                      </a:r>
                    </a:p>
                  </a:txBody>
                  <a:tcPr marL="0" marR="0" marT="0" marB="0" anchor="b">
                    <a:lnL>
                      <a:noFill/>
                    </a:lnL>
                    <a:lnR>
                      <a:noFill/>
                    </a:lnR>
                    <a:lnT>
                      <a:noFill/>
                    </a:lnT>
                    <a:lnB>
                      <a:noFill/>
                    </a:lnB>
                    <a:solidFill>
                      <a:srgbClr val="F4F6FC"/>
                    </a:solidFill>
                  </a:tcPr>
                </a:tc>
                <a:tc>
                  <a:txBody>
                    <a:bodyPr/>
                    <a:lstStyle/>
                    <a:p>
                      <a:pPr algn="l" fontAlgn="b"/>
                      <a:r>
                        <a:rPr lang="en-US" sz="600" b="0" i="0" u="none" strike="noStrike">
                          <a:solidFill>
                            <a:srgbClr val="000000"/>
                          </a:solidFill>
                          <a:effectLst/>
                          <a:latin typeface="Calibri" panose="020F0502020204030204" pitchFamily="34" charset="0"/>
                        </a:rPr>
                        <a:t>   0.000039 </a:t>
                      </a:r>
                    </a:p>
                  </a:txBody>
                  <a:tcPr marL="0" marR="0" marT="0" marB="0" anchor="b">
                    <a:lnL>
                      <a:noFill/>
                    </a:lnL>
                    <a:lnR>
                      <a:noFill/>
                    </a:lnR>
                    <a:lnT>
                      <a:noFill/>
                    </a:lnT>
                    <a:lnB>
                      <a:noFill/>
                    </a:lnB>
                    <a:solidFill>
                      <a:srgbClr val="FBF8FB"/>
                    </a:solidFill>
                  </a:tcPr>
                </a:tc>
                <a:tc>
                  <a:txBody>
                    <a:bodyPr/>
                    <a:lstStyle/>
                    <a:p>
                      <a:pPr algn="l" fontAlgn="b"/>
                      <a:r>
                        <a:rPr lang="en-US" sz="600" b="0" i="0" u="none" strike="noStrike">
                          <a:solidFill>
                            <a:srgbClr val="000000"/>
                          </a:solidFill>
                          <a:effectLst/>
                          <a:latin typeface="Calibri" panose="020F0502020204030204" pitchFamily="34" charset="0"/>
                        </a:rPr>
                        <a:t> (0.000005)</a:t>
                      </a:r>
                    </a:p>
                  </a:txBody>
                  <a:tcPr marL="0" marR="0" marT="0" marB="0" anchor="b">
                    <a:lnL>
                      <a:noFill/>
                    </a:lnL>
                    <a:lnR>
                      <a:noFill/>
                    </a:lnR>
                    <a:lnT>
                      <a:noFill/>
                    </a:lnT>
                    <a:lnB>
                      <a:noFill/>
                    </a:lnB>
                    <a:solidFill>
                      <a:srgbClr val="FACCCF"/>
                    </a:solidFill>
                  </a:tcPr>
                </a:tc>
                <a:tc>
                  <a:txBody>
                    <a:bodyPr/>
                    <a:lstStyle/>
                    <a:p>
                      <a:pPr algn="l" fontAlgn="b"/>
                      <a:r>
                        <a:rPr lang="en-US" sz="600" b="0" i="0" u="none" strike="noStrike">
                          <a:solidFill>
                            <a:srgbClr val="000000"/>
                          </a:solidFill>
                          <a:effectLst/>
                          <a:latin typeface="Calibri" panose="020F0502020204030204" pitchFamily="34" charset="0"/>
                        </a:rPr>
                        <a:t>   0.000269 </a:t>
                      </a:r>
                    </a:p>
                  </a:txBody>
                  <a:tcPr marL="0" marR="0" marT="0" marB="0" anchor="b">
                    <a:lnL>
                      <a:noFill/>
                    </a:lnL>
                    <a:lnR>
                      <a:noFill/>
                    </a:lnR>
                    <a:lnT>
                      <a:noFill/>
                    </a:lnT>
                    <a:lnB>
                      <a:noFill/>
                    </a:lnB>
                    <a:solidFill>
                      <a:srgbClr val="E3EBF7"/>
                    </a:solidFill>
                  </a:tcPr>
                </a:tc>
                <a:tc>
                  <a:txBody>
                    <a:bodyPr/>
                    <a:lstStyle/>
                    <a:p>
                      <a:pPr algn="l" fontAlgn="b"/>
                      <a:r>
                        <a:rPr lang="en-US" sz="600" b="0" i="0" u="none" strike="noStrike">
                          <a:solidFill>
                            <a:srgbClr val="000000"/>
                          </a:solidFill>
                          <a:effectLst/>
                          <a:latin typeface="Calibri" panose="020F0502020204030204" pitchFamily="34" charset="0"/>
                        </a:rPr>
                        <a:t>   0.000138 </a:t>
                      </a:r>
                    </a:p>
                  </a:txBody>
                  <a:tcPr marL="0" marR="0" marT="0" marB="0" anchor="b">
                    <a:lnL>
                      <a:noFill/>
                    </a:lnL>
                    <a:lnR>
                      <a:noFill/>
                    </a:lnR>
                    <a:lnT>
                      <a:noFill/>
                    </a:lnT>
                    <a:lnB>
                      <a:noFill/>
                    </a:lnB>
                    <a:solidFill>
                      <a:srgbClr val="F2F5FC"/>
                    </a:solidFill>
                  </a:tcPr>
                </a:tc>
                <a:tc>
                  <a:txBody>
                    <a:bodyPr/>
                    <a:lstStyle/>
                    <a:p>
                      <a:pPr algn="l" fontAlgn="b"/>
                      <a:r>
                        <a:rPr lang="en-US" sz="600" b="0" i="0" u="none" strike="noStrike">
                          <a:solidFill>
                            <a:srgbClr val="000000"/>
                          </a:solidFill>
                          <a:effectLst/>
                          <a:latin typeface="Calibri" panose="020F0502020204030204" pitchFamily="34" charset="0"/>
                        </a:rPr>
                        <a:t>   0.000346 </a:t>
                      </a:r>
                    </a:p>
                  </a:txBody>
                  <a:tcPr marL="0" marR="0" marT="0" marB="0" anchor="b">
                    <a:lnL>
                      <a:noFill/>
                    </a:lnL>
                    <a:lnR>
                      <a:noFill/>
                    </a:lnR>
                    <a:lnT>
                      <a:noFill/>
                    </a:lnT>
                    <a:lnB>
                      <a:noFill/>
                    </a:lnB>
                    <a:solidFill>
                      <a:srgbClr val="DAE4F3"/>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27670744"/>
                  </a:ext>
                </a:extLst>
              </a:tr>
              <a:tr h="119443">
                <a:tc>
                  <a:txBody>
                    <a:bodyPr/>
                    <a:lstStyle/>
                    <a:p>
                      <a:pPr algn="l" fontAlgn="b"/>
                      <a:r>
                        <a:rPr lang="en-US" sz="700" b="1" i="1" u="none" strike="noStrike">
                          <a:solidFill>
                            <a:srgbClr val="000000"/>
                          </a:solidFill>
                          <a:effectLst/>
                          <a:latin typeface="Calibri" panose="020F0502020204030204" pitchFamily="34" charset="0"/>
                        </a:rPr>
                        <a:t>FEDEX CORPORATION (XNYS:FDX)</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FDX</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0.000059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0.000009 </a:t>
                      </a:r>
                    </a:p>
                  </a:txBody>
                  <a:tcPr marL="0" marR="0" marT="0" marB="0" anchor="b">
                    <a:lnL>
                      <a:noFill/>
                    </a:lnL>
                    <a:lnR>
                      <a:noFill/>
                    </a:lnR>
                    <a:lnT>
                      <a:noFill/>
                    </a:lnT>
                    <a:lnB>
                      <a:noFill/>
                    </a:lnB>
                    <a:solidFill>
                      <a:srgbClr val="FBDADD"/>
                    </a:solidFill>
                  </a:tcPr>
                </a:tc>
                <a:tc>
                  <a:txBody>
                    <a:bodyPr/>
                    <a:lstStyle/>
                    <a:p>
                      <a:pPr algn="l" fontAlgn="b"/>
                      <a:r>
                        <a:rPr lang="en-US" sz="600" b="0" i="0" u="none" strike="noStrike">
                          <a:solidFill>
                            <a:srgbClr val="000000"/>
                          </a:solidFill>
                          <a:effectLst/>
                          <a:latin typeface="Calibri" panose="020F0502020204030204" pitchFamily="34" charset="0"/>
                        </a:rPr>
                        <a:t>   0.000034 </a:t>
                      </a:r>
                    </a:p>
                  </a:txBody>
                  <a:tcPr marL="0" marR="0" marT="0" marB="0" anchor="b">
                    <a:lnL>
                      <a:noFill/>
                    </a:lnL>
                    <a:lnR>
                      <a:noFill/>
                    </a:lnR>
                    <a:lnT>
                      <a:noFill/>
                    </a:lnT>
                    <a:lnB>
                      <a:noFill/>
                    </a:lnB>
                    <a:solidFill>
                      <a:srgbClr val="FBF3F6"/>
                    </a:solidFill>
                  </a:tcPr>
                </a:tc>
                <a:tc>
                  <a:txBody>
                    <a:bodyPr/>
                    <a:lstStyle/>
                    <a:p>
                      <a:pPr algn="l" fontAlgn="b"/>
                      <a:r>
                        <a:rPr lang="en-US" sz="600" b="0" i="0" u="none" strike="noStrike">
                          <a:solidFill>
                            <a:srgbClr val="000000"/>
                          </a:solidFill>
                          <a:effectLst/>
                          <a:latin typeface="Calibri" panose="020F0502020204030204" pitchFamily="34" charset="0"/>
                        </a:rPr>
                        <a:t>   0.000046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0.000007 </a:t>
                      </a:r>
                    </a:p>
                  </a:txBody>
                  <a:tcPr marL="0" marR="0" marT="0" marB="0" anchor="b">
                    <a:lnL>
                      <a:noFill/>
                    </a:lnL>
                    <a:lnR>
                      <a:noFill/>
                    </a:lnR>
                    <a:lnT>
                      <a:noFill/>
                    </a:lnT>
                    <a:lnB>
                      <a:noFill/>
                    </a:lnB>
                    <a:solidFill>
                      <a:srgbClr val="FBD8DB"/>
                    </a:solidFill>
                  </a:tcPr>
                </a:tc>
                <a:tc>
                  <a:txBody>
                    <a:bodyPr/>
                    <a:lstStyle/>
                    <a:p>
                      <a:pPr algn="l" fontAlgn="b"/>
                      <a:r>
                        <a:rPr lang="en-US" sz="600" b="0" i="0" u="none" strike="noStrike">
                          <a:solidFill>
                            <a:srgbClr val="000000"/>
                          </a:solidFill>
                          <a:effectLst/>
                          <a:latin typeface="Calibri" panose="020F0502020204030204" pitchFamily="34" charset="0"/>
                        </a:rPr>
                        <a:t>   0.000076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0.000006 </a:t>
                      </a:r>
                    </a:p>
                  </a:txBody>
                  <a:tcPr marL="0" marR="0" marT="0" marB="0" anchor="b">
                    <a:lnL>
                      <a:noFill/>
                    </a:lnL>
                    <a:lnR>
                      <a:noFill/>
                    </a:lnR>
                    <a:lnT>
                      <a:noFill/>
                    </a:lnT>
                    <a:lnB>
                      <a:noFill/>
                    </a:lnB>
                    <a:solidFill>
                      <a:srgbClr val="FBD7DA"/>
                    </a:solidFill>
                  </a:tcPr>
                </a:tc>
                <a:tc>
                  <a:txBody>
                    <a:bodyPr/>
                    <a:lstStyle/>
                    <a:p>
                      <a:pPr algn="l" fontAlgn="b"/>
                      <a:r>
                        <a:rPr lang="en-US" sz="600" b="0" i="0" u="none" strike="noStrike">
                          <a:solidFill>
                            <a:srgbClr val="000000"/>
                          </a:solidFill>
                          <a:effectLst/>
                          <a:latin typeface="Calibri" panose="020F0502020204030204" pitchFamily="34" charset="0"/>
                        </a:rPr>
                        <a:t>   0.000008 </a:t>
                      </a:r>
                    </a:p>
                  </a:txBody>
                  <a:tcPr marL="0" marR="0" marT="0" marB="0" anchor="b">
                    <a:lnL>
                      <a:noFill/>
                    </a:lnL>
                    <a:lnR>
                      <a:noFill/>
                    </a:lnR>
                    <a:lnT>
                      <a:noFill/>
                    </a:lnT>
                    <a:lnB>
                      <a:noFill/>
                    </a:lnB>
                    <a:solidFill>
                      <a:srgbClr val="FBD9DC"/>
                    </a:solidFill>
                  </a:tcPr>
                </a:tc>
                <a:tc>
                  <a:txBody>
                    <a:bodyPr/>
                    <a:lstStyle/>
                    <a:p>
                      <a:pPr algn="l" fontAlgn="b"/>
                      <a:r>
                        <a:rPr lang="en-US" sz="600" b="0" i="0" u="none" strike="noStrike">
                          <a:solidFill>
                            <a:srgbClr val="000000"/>
                          </a:solidFill>
                          <a:effectLst/>
                          <a:latin typeface="Calibri" panose="020F0502020204030204" pitchFamily="34" charset="0"/>
                        </a:rPr>
                        <a:t>   0.000058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0.000106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0.000039 </a:t>
                      </a:r>
                    </a:p>
                  </a:txBody>
                  <a:tcPr marL="0" marR="0" marT="0" marB="0" anchor="b">
                    <a:lnL>
                      <a:noFill/>
                    </a:lnL>
                    <a:lnR>
                      <a:noFill/>
                    </a:lnR>
                    <a:lnT>
                      <a:noFill/>
                    </a:lnT>
                    <a:lnB>
                      <a:noFill/>
                    </a:lnB>
                    <a:solidFill>
                      <a:srgbClr val="FBF8FB"/>
                    </a:solidFill>
                  </a:tcPr>
                </a:tc>
                <a:tc>
                  <a:txBody>
                    <a:bodyPr/>
                    <a:lstStyle/>
                    <a:p>
                      <a:pPr algn="l" fontAlgn="b"/>
                      <a:r>
                        <a:rPr lang="en-US" sz="600" b="0" i="0" u="none" strike="noStrike">
                          <a:solidFill>
                            <a:srgbClr val="000000"/>
                          </a:solidFill>
                          <a:effectLst/>
                          <a:latin typeface="Calibri" panose="020F0502020204030204" pitchFamily="34" charset="0"/>
                        </a:rPr>
                        <a:t>   0.000197 </a:t>
                      </a:r>
                    </a:p>
                  </a:txBody>
                  <a:tcPr marL="0" marR="0" marT="0" marB="0" anchor="b">
                    <a:lnL>
                      <a:noFill/>
                    </a:lnL>
                    <a:lnR>
                      <a:noFill/>
                    </a:lnR>
                    <a:lnT>
                      <a:noFill/>
                    </a:lnT>
                    <a:lnB>
                      <a:noFill/>
                    </a:lnB>
                    <a:solidFill>
                      <a:srgbClr val="EBF0F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27261167"/>
                  </a:ext>
                </a:extLst>
              </a:tr>
              <a:tr h="179164">
                <a:tc>
                  <a:txBody>
                    <a:bodyPr/>
                    <a:lstStyle/>
                    <a:p>
                      <a:pPr algn="l" fontAlgn="b"/>
                      <a:r>
                        <a:rPr lang="en-US" sz="700" b="1" i="1" u="none" strike="noStrike">
                          <a:solidFill>
                            <a:srgbClr val="000000"/>
                          </a:solidFill>
                          <a:effectLst/>
                          <a:latin typeface="Calibri" panose="020F0502020204030204" pitchFamily="34" charset="0"/>
                        </a:rPr>
                        <a:t>ELEVANCE HEALTH, INC. (XNYS:ELV)</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ELV</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0.000035 </a:t>
                      </a:r>
                    </a:p>
                  </a:txBody>
                  <a:tcPr marL="0" marR="0" marT="0" marB="0" anchor="b">
                    <a:lnL>
                      <a:noFill/>
                    </a:lnL>
                    <a:lnR>
                      <a:noFill/>
                    </a:lnR>
                    <a:lnT>
                      <a:noFill/>
                    </a:lnT>
                    <a:lnB>
                      <a:noFill/>
                    </a:lnB>
                    <a:solidFill>
                      <a:srgbClr val="FBF4F7"/>
                    </a:solidFill>
                  </a:tcPr>
                </a:tc>
                <a:tc>
                  <a:txBody>
                    <a:bodyPr/>
                    <a:lstStyle/>
                    <a:p>
                      <a:pPr algn="l" fontAlgn="b"/>
                      <a:r>
                        <a:rPr lang="en-US" sz="600" b="0" i="0" u="none" strike="noStrike">
                          <a:solidFill>
                            <a:srgbClr val="000000"/>
                          </a:solidFill>
                          <a:effectLst/>
                          <a:latin typeface="Calibri" panose="020F0502020204030204" pitchFamily="34" charset="0"/>
                        </a:rPr>
                        <a:t> (0.000012)</a:t>
                      </a:r>
                    </a:p>
                  </a:txBody>
                  <a:tcPr marL="0" marR="0" marT="0" marB="0" anchor="b">
                    <a:lnL>
                      <a:noFill/>
                    </a:lnL>
                    <a:lnR>
                      <a:noFill/>
                    </a:lnR>
                    <a:lnT>
                      <a:noFill/>
                    </a:lnT>
                    <a:lnB>
                      <a:noFill/>
                    </a:lnB>
                    <a:solidFill>
                      <a:srgbClr val="FAC5C8"/>
                    </a:solidFill>
                  </a:tcPr>
                </a:tc>
                <a:tc>
                  <a:txBody>
                    <a:bodyPr/>
                    <a:lstStyle/>
                    <a:p>
                      <a:pPr algn="l" fontAlgn="b"/>
                      <a:r>
                        <a:rPr lang="en-US" sz="600" b="0" i="0" u="none" strike="noStrike">
                          <a:solidFill>
                            <a:srgbClr val="000000"/>
                          </a:solidFill>
                          <a:effectLst/>
                          <a:latin typeface="Calibri" panose="020F0502020204030204" pitchFamily="34" charset="0"/>
                        </a:rPr>
                        <a:t>   0.000012 </a:t>
                      </a:r>
                    </a:p>
                  </a:txBody>
                  <a:tcPr marL="0" marR="0" marT="0" marB="0" anchor="b">
                    <a:lnL>
                      <a:noFill/>
                    </a:lnL>
                    <a:lnR>
                      <a:noFill/>
                    </a:lnR>
                    <a:lnT>
                      <a:noFill/>
                    </a:lnT>
                    <a:lnB>
                      <a:noFill/>
                    </a:lnB>
                    <a:solidFill>
                      <a:srgbClr val="FBDDE0"/>
                    </a:solidFill>
                  </a:tcPr>
                </a:tc>
                <a:tc>
                  <a:txBody>
                    <a:bodyPr/>
                    <a:lstStyle/>
                    <a:p>
                      <a:pPr algn="l" fontAlgn="b"/>
                      <a:r>
                        <a:rPr lang="en-US" sz="600" b="0" i="0" u="none" strike="noStrike">
                          <a:solidFill>
                            <a:srgbClr val="000000"/>
                          </a:solidFill>
                          <a:effectLst/>
                          <a:latin typeface="Calibri" panose="020F0502020204030204" pitchFamily="34" charset="0"/>
                        </a:rPr>
                        <a:t>   0.000025 </a:t>
                      </a:r>
                    </a:p>
                  </a:txBody>
                  <a:tcPr marL="0" marR="0" marT="0" marB="0" anchor="b">
                    <a:lnL>
                      <a:noFill/>
                    </a:lnL>
                    <a:lnR>
                      <a:noFill/>
                    </a:lnR>
                    <a:lnT>
                      <a:noFill/>
                    </a:lnT>
                    <a:lnB>
                      <a:noFill/>
                    </a:lnB>
                    <a:solidFill>
                      <a:srgbClr val="FBEAED"/>
                    </a:solidFill>
                  </a:tcPr>
                </a:tc>
                <a:tc>
                  <a:txBody>
                    <a:bodyPr/>
                    <a:lstStyle/>
                    <a:p>
                      <a:pPr algn="l" fontAlgn="b"/>
                      <a:r>
                        <a:rPr lang="en-US" sz="600" b="0" i="0" u="none" strike="noStrike">
                          <a:solidFill>
                            <a:srgbClr val="000000"/>
                          </a:solidFill>
                          <a:effectLst/>
                          <a:latin typeface="Calibri" panose="020F0502020204030204" pitchFamily="34" charset="0"/>
                        </a:rPr>
                        <a:t> (0.000032)</a:t>
                      </a:r>
                    </a:p>
                  </a:txBody>
                  <a:tcPr marL="0" marR="0" marT="0" marB="0" anchor="b">
                    <a:lnL>
                      <a:noFill/>
                    </a:lnL>
                    <a:lnR>
                      <a:noFill/>
                    </a:lnR>
                    <a:lnT>
                      <a:noFill/>
                    </a:lnT>
                    <a:lnB>
                      <a:noFill/>
                    </a:lnB>
                    <a:solidFill>
                      <a:srgbClr val="F9B1B3"/>
                    </a:solidFill>
                  </a:tcPr>
                </a:tc>
                <a:tc>
                  <a:txBody>
                    <a:bodyPr/>
                    <a:lstStyle/>
                    <a:p>
                      <a:pPr algn="l" fontAlgn="b"/>
                      <a:r>
                        <a:rPr lang="en-US" sz="600" b="0" i="0" u="none" strike="noStrike">
                          <a:solidFill>
                            <a:srgbClr val="000000"/>
                          </a:solidFill>
                          <a:effectLst/>
                          <a:latin typeface="Calibri" panose="020F0502020204030204" pitchFamily="34" charset="0"/>
                        </a:rPr>
                        <a:t>   0.000010 </a:t>
                      </a:r>
                    </a:p>
                  </a:txBody>
                  <a:tcPr marL="0" marR="0" marT="0" marB="0" anchor="b">
                    <a:lnL>
                      <a:noFill/>
                    </a:lnL>
                    <a:lnR>
                      <a:noFill/>
                    </a:lnR>
                    <a:lnT>
                      <a:noFill/>
                    </a:lnT>
                    <a:lnB>
                      <a:noFill/>
                    </a:lnB>
                    <a:solidFill>
                      <a:srgbClr val="FBDBDE"/>
                    </a:solidFill>
                  </a:tcPr>
                </a:tc>
                <a:tc>
                  <a:txBody>
                    <a:bodyPr/>
                    <a:lstStyle/>
                    <a:p>
                      <a:pPr algn="l" fontAlgn="b"/>
                      <a:r>
                        <a:rPr lang="en-US" sz="600" b="0" i="0" u="none" strike="noStrike">
                          <a:solidFill>
                            <a:srgbClr val="000000"/>
                          </a:solidFill>
                          <a:effectLst/>
                          <a:latin typeface="Calibri" panose="020F0502020204030204" pitchFamily="34" charset="0"/>
                        </a:rPr>
                        <a:t>   0.000001 </a:t>
                      </a:r>
                    </a:p>
                  </a:txBody>
                  <a:tcPr marL="0" marR="0" marT="0" marB="0" anchor="b">
                    <a:lnL>
                      <a:noFill/>
                    </a:lnL>
                    <a:lnR>
                      <a:noFill/>
                    </a:lnR>
                    <a:lnT>
                      <a:noFill/>
                    </a:lnT>
                    <a:lnB>
                      <a:noFill/>
                    </a:lnB>
                    <a:solidFill>
                      <a:srgbClr val="FAD2D5"/>
                    </a:solidFill>
                  </a:tcPr>
                </a:tc>
                <a:tc>
                  <a:txBody>
                    <a:bodyPr/>
                    <a:lstStyle/>
                    <a:p>
                      <a:pPr algn="l" fontAlgn="b"/>
                      <a:r>
                        <a:rPr lang="en-US" sz="600" b="0" i="0" u="none" strike="noStrike">
                          <a:solidFill>
                            <a:srgbClr val="000000"/>
                          </a:solidFill>
                          <a:effectLst/>
                          <a:latin typeface="Calibri" panose="020F0502020204030204" pitchFamily="34" charset="0"/>
                        </a:rPr>
                        <a:t>   0.000004 </a:t>
                      </a:r>
                    </a:p>
                  </a:txBody>
                  <a:tcPr marL="0" marR="0" marT="0" marB="0" anchor="b">
                    <a:lnL>
                      <a:noFill/>
                    </a:lnL>
                    <a:lnR>
                      <a:noFill/>
                    </a:lnR>
                    <a:lnT>
                      <a:noFill/>
                    </a:lnT>
                    <a:lnB>
                      <a:noFill/>
                    </a:lnB>
                    <a:solidFill>
                      <a:srgbClr val="FAD6D8"/>
                    </a:solidFill>
                  </a:tcPr>
                </a:tc>
                <a:tc>
                  <a:txBody>
                    <a:bodyPr/>
                    <a:lstStyle/>
                    <a:p>
                      <a:pPr algn="l" fontAlgn="b"/>
                      <a:r>
                        <a:rPr lang="en-US" sz="600" b="0" i="0" u="none" strike="noStrike">
                          <a:solidFill>
                            <a:srgbClr val="000000"/>
                          </a:solidFill>
                          <a:effectLst/>
                          <a:latin typeface="Calibri" panose="020F0502020204030204" pitchFamily="34" charset="0"/>
                        </a:rPr>
                        <a:t> (0.000024)</a:t>
                      </a:r>
                    </a:p>
                  </a:txBody>
                  <a:tcPr marL="0" marR="0" marT="0" marB="0" anchor="b">
                    <a:lnL>
                      <a:noFill/>
                    </a:lnL>
                    <a:lnR>
                      <a:noFill/>
                    </a:lnR>
                    <a:lnT>
                      <a:noFill/>
                    </a:lnT>
                    <a:lnB>
                      <a:noFill/>
                    </a:lnB>
                    <a:solidFill>
                      <a:srgbClr val="FABABC"/>
                    </a:solidFill>
                  </a:tcPr>
                </a:tc>
                <a:tc>
                  <a:txBody>
                    <a:bodyPr/>
                    <a:lstStyle/>
                    <a:p>
                      <a:pPr algn="l" fontAlgn="b"/>
                      <a:r>
                        <a:rPr lang="en-US" sz="600" b="0" i="0" u="none" strike="noStrike">
                          <a:solidFill>
                            <a:srgbClr val="000000"/>
                          </a:solidFill>
                          <a:effectLst/>
                          <a:latin typeface="Calibri" panose="020F0502020204030204" pitchFamily="34" charset="0"/>
                        </a:rPr>
                        <a:t>   0.000024 </a:t>
                      </a:r>
                    </a:p>
                  </a:txBody>
                  <a:tcPr marL="0" marR="0" marT="0" marB="0" anchor="b">
                    <a:lnL>
                      <a:noFill/>
                    </a:lnL>
                    <a:lnR>
                      <a:noFill/>
                    </a:lnR>
                    <a:lnT>
                      <a:noFill/>
                    </a:lnT>
                    <a:lnB>
                      <a:noFill/>
                    </a:lnB>
                    <a:solidFill>
                      <a:srgbClr val="FBEAEC"/>
                    </a:solidFill>
                  </a:tcPr>
                </a:tc>
                <a:tc>
                  <a:txBody>
                    <a:bodyPr/>
                    <a:lstStyle/>
                    <a:p>
                      <a:pPr algn="l" fontAlgn="b"/>
                      <a:r>
                        <a:rPr lang="en-US" sz="600" b="0" i="0" u="none" strike="noStrike">
                          <a:solidFill>
                            <a:srgbClr val="000000"/>
                          </a:solidFill>
                          <a:effectLst/>
                          <a:latin typeface="Calibri" panose="020F0502020204030204" pitchFamily="34" charset="0"/>
                        </a:rPr>
                        <a:t> (0.000021)</a:t>
                      </a:r>
                    </a:p>
                  </a:txBody>
                  <a:tcPr marL="0" marR="0" marT="0" marB="0" anchor="b">
                    <a:lnL>
                      <a:noFill/>
                    </a:lnL>
                    <a:lnR>
                      <a:noFill/>
                    </a:lnR>
                    <a:lnT>
                      <a:noFill/>
                    </a:lnT>
                    <a:lnB>
                      <a:noFill/>
                    </a:lnB>
                    <a:solidFill>
                      <a:srgbClr val="FABDBF"/>
                    </a:solidFill>
                  </a:tcPr>
                </a:tc>
                <a:tc>
                  <a:txBody>
                    <a:bodyPr/>
                    <a:lstStyle/>
                    <a:p>
                      <a:pPr algn="l" fontAlgn="b"/>
                      <a:r>
                        <a:rPr lang="en-US" sz="600" b="0" i="0" u="none" strike="noStrike">
                          <a:solidFill>
                            <a:srgbClr val="000000"/>
                          </a:solidFill>
                          <a:effectLst/>
                          <a:latin typeface="Calibri" panose="020F0502020204030204" pitchFamily="34" charset="0"/>
                        </a:rPr>
                        <a:t>   0.000020 </a:t>
                      </a:r>
                    </a:p>
                  </a:txBody>
                  <a:tcPr marL="0" marR="0" marT="0" marB="0" anchor="b">
                    <a:lnL>
                      <a:noFill/>
                    </a:lnL>
                    <a:lnR>
                      <a:noFill/>
                    </a:lnR>
                    <a:lnT>
                      <a:noFill/>
                    </a:lnT>
                    <a:lnB>
                      <a:noFill/>
                    </a:lnB>
                    <a:solidFill>
                      <a:srgbClr val="FBE5E8"/>
                    </a:solidFill>
                  </a:tcPr>
                </a:tc>
                <a:tc>
                  <a:txBody>
                    <a:bodyPr/>
                    <a:lstStyle/>
                    <a:p>
                      <a:pPr algn="l" fontAlgn="b"/>
                      <a:r>
                        <a:rPr lang="en-US" sz="600" b="0" i="0" u="none" strike="noStrike">
                          <a:solidFill>
                            <a:srgbClr val="000000"/>
                          </a:solidFill>
                          <a:effectLst/>
                          <a:latin typeface="Calibri" panose="020F0502020204030204" pitchFamily="34" charset="0"/>
                        </a:rPr>
                        <a:t>   0.000088 </a:t>
                      </a:r>
                    </a:p>
                  </a:txBody>
                  <a:tcPr marL="0" marR="0" marT="0" marB="0" anchor="b">
                    <a:lnL>
                      <a:noFill/>
                    </a:lnL>
                    <a:lnR>
                      <a:noFill/>
                    </a:lnR>
                    <a:lnT>
                      <a:noFill/>
                    </a:lnT>
                    <a:lnB>
                      <a:noFill/>
                    </a:lnB>
                    <a:solidFill>
                      <a:srgbClr val="F7F9F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53935107"/>
                  </a:ext>
                </a:extLst>
              </a:tr>
              <a:tr h="179164">
                <a:tc>
                  <a:txBody>
                    <a:bodyPr/>
                    <a:lstStyle/>
                    <a:p>
                      <a:pPr algn="l" fontAlgn="b"/>
                      <a:r>
                        <a:rPr lang="en-US" sz="700" b="1" i="1" u="none" strike="noStrike">
                          <a:solidFill>
                            <a:srgbClr val="000000"/>
                          </a:solidFill>
                          <a:effectLst/>
                          <a:latin typeface="Calibri" panose="020F0502020204030204" pitchFamily="34" charset="0"/>
                        </a:rPr>
                        <a:t>PALO ALTO NETWORKS, INC. (XNAS:PANW)</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PANW</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0.000049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0.000153 </a:t>
                      </a:r>
                    </a:p>
                  </a:txBody>
                  <a:tcPr marL="0" marR="0" marT="0" marB="0" anchor="b">
                    <a:lnL>
                      <a:noFill/>
                    </a:lnL>
                    <a:lnR>
                      <a:noFill/>
                    </a:lnR>
                    <a:lnT>
                      <a:noFill/>
                    </a:lnT>
                    <a:lnB>
                      <a:noFill/>
                    </a:lnB>
                    <a:solidFill>
                      <a:srgbClr val="F0F4FB"/>
                    </a:solidFill>
                  </a:tcPr>
                </a:tc>
                <a:tc>
                  <a:txBody>
                    <a:bodyPr/>
                    <a:lstStyle/>
                    <a:p>
                      <a:pPr algn="l" fontAlgn="b"/>
                      <a:r>
                        <a:rPr lang="en-US" sz="600" b="0" i="0" u="none" strike="noStrike">
                          <a:solidFill>
                            <a:srgbClr val="000000"/>
                          </a:solidFill>
                          <a:effectLst/>
                          <a:latin typeface="Calibri" panose="020F0502020204030204" pitchFamily="34" charset="0"/>
                        </a:rPr>
                        <a:t>   0.000005 </a:t>
                      </a:r>
                    </a:p>
                  </a:txBody>
                  <a:tcPr marL="0" marR="0" marT="0" marB="0" anchor="b">
                    <a:lnL>
                      <a:noFill/>
                    </a:lnL>
                    <a:lnR>
                      <a:noFill/>
                    </a:lnR>
                    <a:lnT>
                      <a:noFill/>
                    </a:lnT>
                    <a:lnB>
                      <a:noFill/>
                    </a:lnB>
                    <a:solidFill>
                      <a:srgbClr val="FAD6D9"/>
                    </a:solidFill>
                  </a:tcPr>
                </a:tc>
                <a:tc>
                  <a:txBody>
                    <a:bodyPr/>
                    <a:lstStyle/>
                    <a:p>
                      <a:pPr algn="l" fontAlgn="b"/>
                      <a:r>
                        <a:rPr lang="en-US" sz="600" b="0" i="0" u="none" strike="noStrike">
                          <a:solidFill>
                            <a:srgbClr val="000000"/>
                          </a:solidFill>
                          <a:effectLst/>
                          <a:latin typeface="Calibri" panose="020F0502020204030204" pitchFamily="34" charset="0"/>
                        </a:rPr>
                        <a:t> (0.000060)</a:t>
                      </a:r>
                    </a:p>
                  </a:txBody>
                  <a:tcPr marL="0" marR="0" marT="0" marB="0" anchor="b">
                    <a:lnL>
                      <a:noFill/>
                    </a:lnL>
                    <a:lnR>
                      <a:noFill/>
                    </a:lnR>
                    <a:lnT>
                      <a:noFill/>
                    </a:lnT>
                    <a:lnB>
                      <a:noFill/>
                    </a:lnB>
                    <a:solidFill>
                      <a:srgbClr val="F99598"/>
                    </a:solidFill>
                  </a:tcPr>
                </a:tc>
                <a:tc>
                  <a:txBody>
                    <a:bodyPr/>
                    <a:lstStyle/>
                    <a:p>
                      <a:pPr algn="l" fontAlgn="b"/>
                      <a:r>
                        <a:rPr lang="en-US" sz="600" b="0" i="0" u="none" strike="noStrike">
                          <a:solidFill>
                            <a:srgbClr val="000000"/>
                          </a:solidFill>
                          <a:effectLst/>
                          <a:latin typeface="Calibri" panose="020F0502020204030204" pitchFamily="34" charset="0"/>
                        </a:rPr>
                        <a:t>   0.000109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0.000127 </a:t>
                      </a:r>
                    </a:p>
                  </a:txBody>
                  <a:tcPr marL="0" marR="0" marT="0" marB="0" anchor="b">
                    <a:lnL>
                      <a:noFill/>
                    </a:lnL>
                    <a:lnR>
                      <a:noFill/>
                    </a:lnR>
                    <a:lnT>
                      <a:noFill/>
                    </a:lnT>
                    <a:lnB>
                      <a:noFill/>
                    </a:lnB>
                    <a:solidFill>
                      <a:srgbClr val="F3F6FC"/>
                    </a:solidFill>
                  </a:tcPr>
                </a:tc>
                <a:tc>
                  <a:txBody>
                    <a:bodyPr/>
                    <a:lstStyle/>
                    <a:p>
                      <a:pPr algn="l" fontAlgn="b"/>
                      <a:r>
                        <a:rPr lang="en-US" sz="600" b="0" i="0" u="none" strike="noStrike">
                          <a:solidFill>
                            <a:srgbClr val="000000"/>
                          </a:solidFill>
                          <a:effectLst/>
                          <a:latin typeface="Calibri" panose="020F0502020204030204" pitchFamily="34" charset="0"/>
                        </a:rPr>
                        <a:t>   0.000123 </a:t>
                      </a:r>
                    </a:p>
                  </a:txBody>
                  <a:tcPr marL="0" marR="0" marT="0" marB="0" anchor="b">
                    <a:lnL>
                      <a:noFill/>
                    </a:lnL>
                    <a:lnR>
                      <a:noFill/>
                    </a:lnR>
                    <a:lnT>
                      <a:noFill/>
                    </a:lnT>
                    <a:lnB>
                      <a:noFill/>
                    </a:lnB>
                    <a:solidFill>
                      <a:srgbClr val="F3F6FC"/>
                    </a:solidFill>
                  </a:tcPr>
                </a:tc>
                <a:tc>
                  <a:txBody>
                    <a:bodyPr/>
                    <a:lstStyle/>
                    <a:p>
                      <a:pPr algn="l" fontAlgn="b"/>
                      <a:r>
                        <a:rPr lang="en-US" sz="600" b="0" i="0" u="none" strike="noStrike">
                          <a:solidFill>
                            <a:srgbClr val="000000"/>
                          </a:solidFill>
                          <a:effectLst/>
                          <a:latin typeface="Calibri" panose="020F0502020204030204" pitchFamily="34" charset="0"/>
                        </a:rPr>
                        <a:t> (0.000043)</a:t>
                      </a:r>
                    </a:p>
                  </a:txBody>
                  <a:tcPr marL="0" marR="0" marT="0" marB="0" anchor="b">
                    <a:lnL>
                      <a:noFill/>
                    </a:lnL>
                    <a:lnR>
                      <a:noFill/>
                    </a:lnR>
                    <a:lnT>
                      <a:noFill/>
                    </a:lnT>
                    <a:lnB>
                      <a:noFill/>
                    </a:lnB>
                    <a:solidFill>
                      <a:srgbClr val="F9A7A9"/>
                    </a:solidFill>
                  </a:tcPr>
                </a:tc>
                <a:tc>
                  <a:txBody>
                    <a:bodyPr/>
                    <a:lstStyle/>
                    <a:p>
                      <a:pPr algn="l" fontAlgn="b"/>
                      <a:r>
                        <a:rPr lang="en-US" sz="600" b="0" i="0" u="none" strike="noStrike">
                          <a:solidFill>
                            <a:srgbClr val="000000"/>
                          </a:solidFill>
                          <a:effectLst/>
                          <a:latin typeface="Calibri" panose="020F0502020204030204" pitchFamily="34" charset="0"/>
                        </a:rPr>
                        <a:t>   0.000314 </a:t>
                      </a:r>
                    </a:p>
                  </a:txBody>
                  <a:tcPr marL="0" marR="0" marT="0" marB="0" anchor="b">
                    <a:lnL>
                      <a:noFill/>
                    </a:lnL>
                    <a:lnR>
                      <a:noFill/>
                    </a:lnR>
                    <a:lnT>
                      <a:noFill/>
                    </a:lnT>
                    <a:lnB>
                      <a:noFill/>
                    </a:lnB>
                    <a:solidFill>
                      <a:srgbClr val="DEE7F5"/>
                    </a:solidFill>
                  </a:tcPr>
                </a:tc>
                <a:tc>
                  <a:txBody>
                    <a:bodyPr/>
                    <a:lstStyle/>
                    <a:p>
                      <a:pPr algn="l" fontAlgn="b"/>
                      <a:r>
                        <a:rPr lang="en-US" sz="600" b="0" i="0" u="none" strike="noStrike">
                          <a:solidFill>
                            <a:srgbClr val="000000"/>
                          </a:solidFill>
                          <a:effectLst/>
                          <a:latin typeface="Calibri" panose="020F0502020204030204" pitchFamily="34" charset="0"/>
                        </a:rPr>
                        <a:t> (0.000042)</a:t>
                      </a:r>
                    </a:p>
                  </a:txBody>
                  <a:tcPr marL="0" marR="0" marT="0" marB="0" anchor="b">
                    <a:lnL>
                      <a:noFill/>
                    </a:lnL>
                    <a:lnR>
                      <a:noFill/>
                    </a:lnR>
                    <a:lnT>
                      <a:noFill/>
                    </a:lnT>
                    <a:lnB>
                      <a:noFill/>
                    </a:lnB>
                    <a:solidFill>
                      <a:srgbClr val="F9A8AA"/>
                    </a:solidFill>
                  </a:tcPr>
                </a:tc>
                <a:tc>
                  <a:txBody>
                    <a:bodyPr/>
                    <a:lstStyle/>
                    <a:p>
                      <a:pPr algn="l" fontAlgn="b"/>
                      <a:r>
                        <a:rPr lang="en-US" sz="600" b="0" i="0" u="none" strike="noStrike">
                          <a:solidFill>
                            <a:srgbClr val="000000"/>
                          </a:solidFill>
                          <a:effectLst/>
                          <a:latin typeface="Calibri" panose="020F0502020204030204" pitchFamily="34" charset="0"/>
                        </a:rPr>
                        <a:t>   0.000075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0.000014 </a:t>
                      </a:r>
                    </a:p>
                  </a:txBody>
                  <a:tcPr marL="0" marR="0" marT="0" marB="0" anchor="b">
                    <a:lnL>
                      <a:noFill/>
                    </a:lnL>
                    <a:lnR>
                      <a:noFill/>
                    </a:lnR>
                    <a:lnT>
                      <a:noFill/>
                    </a:lnT>
                    <a:lnB>
                      <a:noFill/>
                    </a:lnB>
                    <a:solidFill>
                      <a:srgbClr val="FBDFE2"/>
                    </a:solidFill>
                  </a:tcPr>
                </a:tc>
                <a:tc>
                  <a:txBody>
                    <a:bodyPr/>
                    <a:lstStyle/>
                    <a:p>
                      <a:pPr algn="l" fontAlgn="b"/>
                      <a:r>
                        <a:rPr lang="en-US" sz="600" b="0" i="0" u="none" strike="noStrike">
                          <a:solidFill>
                            <a:srgbClr val="000000"/>
                          </a:solidFill>
                          <a:effectLst/>
                          <a:latin typeface="Calibri" panose="020F0502020204030204" pitchFamily="34" charset="0"/>
                        </a:rPr>
                        <a:t>   0.000007 </a:t>
                      </a:r>
                    </a:p>
                  </a:txBody>
                  <a:tcPr marL="0" marR="0" marT="0" marB="0" anchor="b">
                    <a:lnL>
                      <a:noFill/>
                    </a:lnL>
                    <a:lnR>
                      <a:noFill/>
                    </a:lnR>
                    <a:lnT>
                      <a:noFill/>
                    </a:lnT>
                    <a:lnB>
                      <a:noFill/>
                    </a:lnB>
                    <a:solidFill>
                      <a:srgbClr val="FBD9DB"/>
                    </a:solidFill>
                  </a:tcPr>
                </a:tc>
                <a:tc>
                  <a:txBody>
                    <a:bodyPr/>
                    <a:lstStyle/>
                    <a:p>
                      <a:pPr algn="l" fontAlgn="b"/>
                      <a:r>
                        <a:rPr lang="en-US" sz="600" b="0" i="0" u="none" strike="noStrike">
                          <a:solidFill>
                            <a:srgbClr val="000000"/>
                          </a:solidFill>
                          <a:effectLst/>
                          <a:latin typeface="Calibri" panose="020F0502020204030204" pitchFamily="34" charset="0"/>
                        </a:rPr>
                        <a:t>   0.001480 </a:t>
                      </a:r>
                    </a:p>
                  </a:txBody>
                  <a:tcPr marL="0" marR="0" marT="0" marB="0" anchor="b">
                    <a:lnL>
                      <a:noFill/>
                    </a:lnL>
                    <a:lnR>
                      <a:noFill/>
                    </a:lnR>
                    <a:lnT>
                      <a:noFill/>
                    </a:lnT>
                    <a:lnB>
                      <a:noFill/>
                    </a:lnB>
                    <a:solidFill>
                      <a:srgbClr val="5A8AC6"/>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9390851"/>
                  </a:ext>
                </a:extLst>
              </a:tr>
              <a:tr h="209024">
                <a:tc>
                  <a:txBody>
                    <a:bodyPr/>
                    <a:lstStyle/>
                    <a:p>
                      <a:pPr algn="l" fontAlgn="b"/>
                      <a:r>
                        <a:rPr lang="en-US" sz="700" b="1" i="1" u="none" strike="noStrike">
                          <a:solidFill>
                            <a:srgbClr val="000000"/>
                          </a:solidFill>
                          <a:effectLst/>
                          <a:latin typeface="Calibri" panose="020F0502020204030204" pitchFamily="34" charset="0"/>
                        </a:rPr>
                        <a:t>COSTCO WHOLESALE CORPORATION (XNAS:COST)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COST</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0.000024 </a:t>
                      </a:r>
                    </a:p>
                  </a:txBody>
                  <a:tcPr marL="0" marR="0" marT="0" marB="0" anchor="b">
                    <a:lnL>
                      <a:noFill/>
                    </a:lnL>
                    <a:lnR>
                      <a:noFill/>
                    </a:lnR>
                    <a:lnT>
                      <a:noFill/>
                    </a:lnT>
                    <a:lnB>
                      <a:noFill/>
                    </a:lnB>
                    <a:solidFill>
                      <a:srgbClr val="FBE9EC"/>
                    </a:solidFill>
                  </a:tcPr>
                </a:tc>
                <a:tc>
                  <a:txBody>
                    <a:bodyPr/>
                    <a:lstStyle/>
                    <a:p>
                      <a:pPr algn="l" fontAlgn="b"/>
                      <a:r>
                        <a:rPr lang="en-US" sz="600" b="0" i="0" u="none" strike="noStrike">
                          <a:solidFill>
                            <a:srgbClr val="000000"/>
                          </a:solidFill>
                          <a:effectLst/>
                          <a:latin typeface="Calibri" panose="020F0502020204030204" pitchFamily="34" charset="0"/>
                        </a:rPr>
                        <a:t>   0.000057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0.000023 </a:t>
                      </a:r>
                    </a:p>
                  </a:txBody>
                  <a:tcPr marL="0" marR="0" marT="0" marB="0" anchor="b">
                    <a:lnL>
                      <a:noFill/>
                    </a:lnL>
                    <a:lnR>
                      <a:noFill/>
                    </a:lnR>
                    <a:lnT>
                      <a:noFill/>
                    </a:lnT>
                    <a:lnB>
                      <a:noFill/>
                    </a:lnB>
                    <a:solidFill>
                      <a:srgbClr val="FBE8EB"/>
                    </a:solidFill>
                  </a:tcPr>
                </a:tc>
                <a:tc>
                  <a:txBody>
                    <a:bodyPr/>
                    <a:lstStyle/>
                    <a:p>
                      <a:pPr algn="l" fontAlgn="b"/>
                      <a:r>
                        <a:rPr lang="en-US" sz="600" b="0" i="0" u="none" strike="noStrike">
                          <a:solidFill>
                            <a:srgbClr val="000000"/>
                          </a:solidFill>
                          <a:effectLst/>
                          <a:latin typeface="Calibri" panose="020F0502020204030204" pitchFamily="34" charset="0"/>
                        </a:rPr>
                        <a:t> (0.000025)</a:t>
                      </a:r>
                    </a:p>
                  </a:txBody>
                  <a:tcPr marL="0" marR="0" marT="0" marB="0" anchor="b">
                    <a:lnL>
                      <a:noFill/>
                    </a:lnL>
                    <a:lnR>
                      <a:noFill/>
                    </a:lnR>
                    <a:lnT>
                      <a:noFill/>
                    </a:lnT>
                    <a:lnB>
                      <a:noFill/>
                    </a:lnB>
                    <a:solidFill>
                      <a:srgbClr val="FAB8BB"/>
                    </a:solidFill>
                  </a:tcPr>
                </a:tc>
                <a:tc>
                  <a:txBody>
                    <a:bodyPr/>
                    <a:lstStyle/>
                    <a:p>
                      <a:pPr algn="l" fontAlgn="b"/>
                      <a:r>
                        <a:rPr lang="en-US" sz="600" b="0" i="0" u="none" strike="noStrike">
                          <a:solidFill>
                            <a:srgbClr val="000000"/>
                          </a:solidFill>
                          <a:effectLst/>
                          <a:latin typeface="Calibri" panose="020F0502020204030204" pitchFamily="34" charset="0"/>
                        </a:rPr>
                        <a:t>   0.000124 </a:t>
                      </a:r>
                    </a:p>
                  </a:txBody>
                  <a:tcPr marL="0" marR="0" marT="0" marB="0" anchor="b">
                    <a:lnL>
                      <a:noFill/>
                    </a:lnL>
                    <a:lnR>
                      <a:noFill/>
                    </a:lnR>
                    <a:lnT>
                      <a:noFill/>
                    </a:lnT>
                    <a:lnB>
                      <a:noFill/>
                    </a:lnB>
                    <a:solidFill>
                      <a:srgbClr val="F3F6FC"/>
                    </a:solidFill>
                  </a:tcPr>
                </a:tc>
                <a:tc>
                  <a:txBody>
                    <a:bodyPr/>
                    <a:lstStyle/>
                    <a:p>
                      <a:pPr algn="l" fontAlgn="b"/>
                      <a:r>
                        <a:rPr lang="en-US" sz="600" b="0" i="0" u="none" strike="noStrike">
                          <a:solidFill>
                            <a:srgbClr val="000000"/>
                          </a:solidFill>
                          <a:effectLst/>
                          <a:latin typeface="Calibri" panose="020F0502020204030204" pitchFamily="34" charset="0"/>
                        </a:rPr>
                        <a:t>   0.000074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0.000014 </a:t>
                      </a:r>
                    </a:p>
                  </a:txBody>
                  <a:tcPr marL="0" marR="0" marT="0" marB="0" anchor="b">
                    <a:lnL>
                      <a:noFill/>
                    </a:lnL>
                    <a:lnR>
                      <a:noFill/>
                    </a:lnR>
                    <a:lnT>
                      <a:noFill/>
                    </a:lnT>
                    <a:lnB>
                      <a:noFill/>
                    </a:lnB>
                    <a:solidFill>
                      <a:srgbClr val="FBDFE2"/>
                    </a:solidFill>
                  </a:tcPr>
                </a:tc>
                <a:tc>
                  <a:txBody>
                    <a:bodyPr/>
                    <a:lstStyle/>
                    <a:p>
                      <a:pPr algn="l" fontAlgn="b"/>
                      <a:r>
                        <a:rPr lang="en-US" sz="600" b="0" i="0" u="none" strike="noStrike">
                          <a:solidFill>
                            <a:srgbClr val="000000"/>
                          </a:solidFill>
                          <a:effectLst/>
                          <a:latin typeface="Calibri" panose="020F0502020204030204" pitchFamily="34" charset="0"/>
                        </a:rPr>
                        <a:t>   0.000001 </a:t>
                      </a:r>
                    </a:p>
                  </a:txBody>
                  <a:tcPr marL="0" marR="0" marT="0" marB="0" anchor="b">
                    <a:lnL>
                      <a:noFill/>
                    </a:lnL>
                    <a:lnR>
                      <a:noFill/>
                    </a:lnR>
                    <a:lnT>
                      <a:noFill/>
                    </a:lnT>
                    <a:lnB>
                      <a:noFill/>
                    </a:lnB>
                    <a:solidFill>
                      <a:srgbClr val="FAD3D5"/>
                    </a:solidFill>
                  </a:tcPr>
                </a:tc>
                <a:tc>
                  <a:txBody>
                    <a:bodyPr/>
                    <a:lstStyle/>
                    <a:p>
                      <a:pPr algn="l" fontAlgn="b"/>
                      <a:r>
                        <a:rPr lang="en-US" sz="600" b="0" i="0" u="none" strike="noStrike">
                          <a:solidFill>
                            <a:srgbClr val="000000"/>
                          </a:solidFill>
                          <a:effectLst/>
                          <a:latin typeface="Calibri" panose="020F0502020204030204" pitchFamily="34" charset="0"/>
                        </a:rPr>
                        <a:t>   0.000207 </a:t>
                      </a:r>
                    </a:p>
                  </a:txBody>
                  <a:tcPr marL="0" marR="0" marT="0" marB="0" anchor="b">
                    <a:lnL>
                      <a:noFill/>
                    </a:lnL>
                    <a:lnR>
                      <a:noFill/>
                    </a:lnR>
                    <a:lnT>
                      <a:noFill/>
                    </a:lnT>
                    <a:lnB>
                      <a:noFill/>
                    </a:lnB>
                    <a:solidFill>
                      <a:srgbClr val="EAEFF9"/>
                    </a:solidFill>
                  </a:tcPr>
                </a:tc>
                <a:tc>
                  <a:txBody>
                    <a:bodyPr/>
                    <a:lstStyle/>
                    <a:p>
                      <a:pPr algn="l" fontAlgn="b"/>
                      <a:r>
                        <a:rPr lang="en-US" sz="600" b="0" i="0" u="none" strike="noStrike">
                          <a:solidFill>
                            <a:srgbClr val="000000"/>
                          </a:solidFill>
                          <a:effectLst/>
                          <a:latin typeface="Calibri" panose="020F0502020204030204" pitchFamily="34" charset="0"/>
                        </a:rPr>
                        <a:t>   0.000071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0.000080 </a:t>
                      </a:r>
                    </a:p>
                  </a:txBody>
                  <a:tcPr marL="0" marR="0" marT="0" marB="0" anchor="b">
                    <a:lnL>
                      <a:noFill/>
                    </a:lnL>
                    <a:lnR>
                      <a:noFill/>
                    </a:lnR>
                    <a:lnT>
                      <a:noFill/>
                    </a:lnT>
                    <a:lnB>
                      <a:noFill/>
                    </a:lnB>
                    <a:solidFill>
                      <a:srgbClr val="F8F9FE"/>
                    </a:solidFill>
                  </a:tcPr>
                </a:tc>
                <a:tc>
                  <a:txBody>
                    <a:bodyPr/>
                    <a:lstStyle/>
                    <a:p>
                      <a:pPr algn="l" fontAlgn="b"/>
                      <a:r>
                        <a:rPr lang="en-US" sz="600" b="0" i="0" u="none" strike="noStrike">
                          <a:solidFill>
                            <a:srgbClr val="000000"/>
                          </a:solidFill>
                          <a:effectLst/>
                          <a:latin typeface="Calibri" panose="020F0502020204030204" pitchFamily="34" charset="0"/>
                        </a:rPr>
                        <a:t>   0.000010 </a:t>
                      </a:r>
                    </a:p>
                  </a:txBody>
                  <a:tcPr marL="0" marR="0" marT="0" marB="0" anchor="b">
                    <a:lnL>
                      <a:noFill/>
                    </a:lnL>
                    <a:lnR>
                      <a:noFill/>
                    </a:lnR>
                    <a:lnT>
                      <a:noFill/>
                    </a:lnT>
                    <a:lnB>
                      <a:noFill/>
                    </a:lnB>
                    <a:solidFill>
                      <a:srgbClr val="FBDBDE"/>
                    </a:solidFill>
                  </a:tcPr>
                </a:tc>
                <a:tc>
                  <a:txBody>
                    <a:bodyPr/>
                    <a:lstStyle/>
                    <a:p>
                      <a:pPr algn="l" fontAlgn="b"/>
                      <a:r>
                        <a:rPr lang="en-US" sz="600" b="0" i="0" u="none" strike="noStrike">
                          <a:solidFill>
                            <a:srgbClr val="000000"/>
                          </a:solidFill>
                          <a:effectLst/>
                          <a:latin typeface="Calibri" panose="020F0502020204030204" pitchFamily="34" charset="0"/>
                        </a:rPr>
                        <a:t> (0.000008)</a:t>
                      </a:r>
                    </a:p>
                  </a:txBody>
                  <a:tcPr marL="0" marR="0" marT="0" marB="0" anchor="b">
                    <a:lnL>
                      <a:noFill/>
                    </a:lnL>
                    <a:lnR>
                      <a:noFill/>
                    </a:lnR>
                    <a:lnT>
                      <a:noFill/>
                    </a:lnT>
                    <a:lnB>
                      <a:noFill/>
                    </a:lnB>
                    <a:solidFill>
                      <a:srgbClr val="FAC9CC"/>
                    </a:solidFill>
                  </a:tcPr>
                </a:tc>
                <a:tc>
                  <a:txBody>
                    <a:bodyPr/>
                    <a:lstStyle/>
                    <a:p>
                      <a:pPr algn="l" fontAlgn="b"/>
                      <a:r>
                        <a:rPr lang="en-US" sz="600" b="0" i="0" u="none" strike="noStrike">
                          <a:solidFill>
                            <a:srgbClr val="000000"/>
                          </a:solidFill>
                          <a:effectLst/>
                          <a:latin typeface="Calibri" panose="020F0502020204030204" pitchFamily="34" charset="0"/>
                        </a:rPr>
                        <a:t>   0.000110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0.000154 </a:t>
                      </a:r>
                    </a:p>
                  </a:txBody>
                  <a:tcPr marL="0" marR="0" marT="0" marB="0" anchor="b">
                    <a:lnL>
                      <a:noFill/>
                    </a:lnL>
                    <a:lnR>
                      <a:noFill/>
                    </a:lnR>
                    <a:lnT>
                      <a:noFill/>
                    </a:lnT>
                    <a:lnB>
                      <a:noFill/>
                    </a:lnB>
                    <a:solidFill>
                      <a:srgbClr val="F0F4FB"/>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17507056"/>
                  </a:ext>
                </a:extLst>
              </a:tr>
              <a:tr h="179164">
                <a:tc>
                  <a:txBody>
                    <a:bodyPr/>
                    <a:lstStyle/>
                    <a:p>
                      <a:pPr algn="l" fontAlgn="b"/>
                      <a:r>
                        <a:rPr lang="en-US" sz="700" b="1" i="1" u="none" strike="noStrike">
                          <a:solidFill>
                            <a:srgbClr val="000000"/>
                          </a:solidFill>
                          <a:effectLst/>
                          <a:latin typeface="Calibri" panose="020F0502020204030204" pitchFamily="34" charset="0"/>
                        </a:rPr>
                        <a:t>Spok Holdings, Inc. (XNAS:SPOK)</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SPOK</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0.000054 </a:t>
                      </a:r>
                    </a:p>
                  </a:txBody>
                  <a:tcPr marL="0" marR="0" marT="0" marB="0" anchor="b">
                    <a:lnL>
                      <a:noFill/>
                    </a:lnL>
                    <a:lnR>
                      <a:noFill/>
                    </a:lnR>
                    <a:lnT>
                      <a:noFill/>
                    </a:lnT>
                    <a:lnB>
                      <a:noFill/>
                    </a:lnB>
                    <a:solidFill>
                      <a:srgbClr val="FBFCFF"/>
                    </a:solidFill>
                  </a:tcPr>
                </a:tc>
                <a:tc>
                  <a:txBody>
                    <a:bodyPr/>
                    <a:lstStyle/>
                    <a:p>
                      <a:pPr algn="l" fontAlgn="b"/>
                      <a:r>
                        <a:rPr lang="en-US" sz="600" b="0" i="0" u="none" strike="noStrike">
                          <a:solidFill>
                            <a:srgbClr val="000000"/>
                          </a:solidFill>
                          <a:effectLst/>
                          <a:latin typeface="Calibri" panose="020F0502020204030204" pitchFamily="34" charset="0"/>
                        </a:rPr>
                        <a:t> (0.000002)</a:t>
                      </a:r>
                    </a:p>
                  </a:txBody>
                  <a:tcPr marL="0" marR="0" marT="0" marB="0" anchor="b">
                    <a:lnL>
                      <a:noFill/>
                    </a:lnL>
                    <a:lnR>
                      <a:noFill/>
                    </a:lnR>
                    <a:lnT>
                      <a:noFill/>
                    </a:lnT>
                    <a:lnB>
                      <a:noFill/>
                    </a:lnB>
                    <a:solidFill>
                      <a:srgbClr val="FACFD2"/>
                    </a:solidFill>
                  </a:tcPr>
                </a:tc>
                <a:tc>
                  <a:txBody>
                    <a:bodyPr/>
                    <a:lstStyle/>
                    <a:p>
                      <a:pPr algn="l" fontAlgn="b"/>
                      <a:r>
                        <a:rPr lang="en-US" sz="600" b="0" i="0" u="none" strike="noStrike">
                          <a:solidFill>
                            <a:srgbClr val="000000"/>
                          </a:solidFill>
                          <a:effectLst/>
                          <a:latin typeface="Calibri" panose="020F0502020204030204" pitchFamily="34" charset="0"/>
                        </a:rPr>
                        <a:t>   0.000059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0.000058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0.000106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0.000018 </a:t>
                      </a:r>
                    </a:p>
                  </a:txBody>
                  <a:tcPr marL="0" marR="0" marT="0" marB="0" anchor="b">
                    <a:lnL>
                      <a:noFill/>
                    </a:lnL>
                    <a:lnR>
                      <a:noFill/>
                    </a:lnR>
                    <a:lnT>
                      <a:noFill/>
                    </a:lnT>
                    <a:lnB>
                      <a:noFill/>
                    </a:lnB>
                    <a:solidFill>
                      <a:srgbClr val="FBE3E6"/>
                    </a:solidFill>
                  </a:tcPr>
                </a:tc>
                <a:tc>
                  <a:txBody>
                    <a:bodyPr/>
                    <a:lstStyle/>
                    <a:p>
                      <a:pPr algn="l" fontAlgn="b"/>
                      <a:r>
                        <a:rPr lang="en-US" sz="600" b="0" i="0" u="none" strike="noStrike">
                          <a:solidFill>
                            <a:srgbClr val="000000"/>
                          </a:solidFill>
                          <a:effectLst/>
                          <a:latin typeface="Calibri" panose="020F0502020204030204" pitchFamily="34" charset="0"/>
                        </a:rPr>
                        <a:t>   0.000057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0.000013 </a:t>
                      </a:r>
                    </a:p>
                  </a:txBody>
                  <a:tcPr marL="0" marR="0" marT="0" marB="0" anchor="b">
                    <a:lnL>
                      <a:noFill/>
                    </a:lnL>
                    <a:lnR>
                      <a:noFill/>
                    </a:lnR>
                    <a:lnT>
                      <a:noFill/>
                    </a:lnT>
                    <a:lnB>
                      <a:noFill/>
                    </a:lnB>
                    <a:solidFill>
                      <a:srgbClr val="FBDFE1"/>
                    </a:solidFill>
                  </a:tcPr>
                </a:tc>
                <a:tc>
                  <a:txBody>
                    <a:bodyPr/>
                    <a:lstStyle/>
                    <a:p>
                      <a:pPr algn="l" fontAlgn="b"/>
                      <a:r>
                        <a:rPr lang="en-US" sz="600" b="0" i="0" u="none" strike="noStrike">
                          <a:solidFill>
                            <a:srgbClr val="000000"/>
                          </a:solidFill>
                          <a:effectLst/>
                          <a:latin typeface="Calibri" panose="020F0502020204030204" pitchFamily="34" charset="0"/>
                        </a:rPr>
                        <a:t>   0.000261 </a:t>
                      </a:r>
                    </a:p>
                  </a:txBody>
                  <a:tcPr marL="0" marR="0" marT="0" marB="0" anchor="b">
                    <a:lnL>
                      <a:noFill/>
                    </a:lnL>
                    <a:lnR>
                      <a:noFill/>
                    </a:lnR>
                    <a:lnT>
                      <a:noFill/>
                    </a:lnT>
                    <a:lnB>
                      <a:noFill/>
                    </a:lnB>
                    <a:solidFill>
                      <a:srgbClr val="E4EBF7"/>
                    </a:solidFill>
                  </a:tcPr>
                </a:tc>
                <a:tc>
                  <a:txBody>
                    <a:bodyPr/>
                    <a:lstStyle/>
                    <a:p>
                      <a:pPr algn="l" fontAlgn="b"/>
                      <a:r>
                        <a:rPr lang="en-US" sz="600" b="0" i="0" u="none" strike="noStrike">
                          <a:solidFill>
                            <a:srgbClr val="000000"/>
                          </a:solidFill>
                          <a:effectLst/>
                          <a:latin typeface="Calibri" panose="020F0502020204030204" pitchFamily="34" charset="0"/>
                        </a:rPr>
                        <a:t>   0.000203 </a:t>
                      </a:r>
                    </a:p>
                  </a:txBody>
                  <a:tcPr marL="0" marR="0" marT="0" marB="0" anchor="b">
                    <a:lnL>
                      <a:noFill/>
                    </a:lnL>
                    <a:lnR>
                      <a:noFill/>
                    </a:lnR>
                    <a:lnT>
                      <a:noFill/>
                    </a:lnT>
                    <a:lnB>
                      <a:noFill/>
                    </a:lnB>
                    <a:solidFill>
                      <a:srgbClr val="EAF0F9"/>
                    </a:solidFill>
                  </a:tcPr>
                </a:tc>
                <a:tc>
                  <a:txBody>
                    <a:bodyPr/>
                    <a:lstStyle/>
                    <a:p>
                      <a:pPr algn="l" fontAlgn="b"/>
                      <a:r>
                        <a:rPr lang="en-US" sz="600" b="0" i="0" u="none" strike="noStrike">
                          <a:solidFill>
                            <a:srgbClr val="000000"/>
                          </a:solidFill>
                          <a:effectLst/>
                          <a:latin typeface="Calibri" panose="020F0502020204030204" pitchFamily="34" charset="0"/>
                        </a:rPr>
                        <a:t>   0.000105 </a:t>
                      </a:r>
                    </a:p>
                  </a:txBody>
                  <a:tcPr marL="0" marR="0" marT="0" marB="0" anchor="b">
                    <a:lnL>
                      <a:noFill/>
                    </a:lnL>
                    <a:lnR>
                      <a:noFill/>
                    </a:lnR>
                    <a:lnT>
                      <a:noFill/>
                    </a:lnT>
                    <a:lnB>
                      <a:noFill/>
                    </a:lnB>
                    <a:solidFill>
                      <a:srgbClr val="F5F8FD"/>
                    </a:solidFill>
                  </a:tcPr>
                </a:tc>
                <a:tc>
                  <a:txBody>
                    <a:bodyPr/>
                    <a:lstStyle/>
                    <a:p>
                      <a:pPr algn="l" fontAlgn="b"/>
                      <a:r>
                        <a:rPr lang="en-US" sz="600" b="0" i="0" u="none" strike="noStrike">
                          <a:solidFill>
                            <a:srgbClr val="000000"/>
                          </a:solidFill>
                          <a:effectLst/>
                          <a:latin typeface="Calibri" panose="020F0502020204030204" pitchFamily="34" charset="0"/>
                        </a:rPr>
                        <a:t>   0.000036 </a:t>
                      </a:r>
                    </a:p>
                  </a:txBody>
                  <a:tcPr marL="0" marR="0" marT="0" marB="0" anchor="b">
                    <a:lnL>
                      <a:noFill/>
                    </a:lnL>
                    <a:lnR>
                      <a:noFill/>
                    </a:lnR>
                    <a:lnT>
                      <a:noFill/>
                    </a:lnT>
                    <a:lnB>
                      <a:noFill/>
                    </a:lnB>
                    <a:solidFill>
                      <a:srgbClr val="FBF5F8"/>
                    </a:solidFill>
                  </a:tcPr>
                </a:tc>
                <a:tc>
                  <a:txBody>
                    <a:bodyPr/>
                    <a:lstStyle/>
                    <a:p>
                      <a:pPr algn="l" fontAlgn="b"/>
                      <a:r>
                        <a:rPr lang="en-US" sz="600" b="0" i="0" u="none" strike="noStrike">
                          <a:solidFill>
                            <a:srgbClr val="000000"/>
                          </a:solidFill>
                          <a:effectLst/>
                          <a:latin typeface="Calibri" panose="020F0502020204030204" pitchFamily="34" charset="0"/>
                        </a:rPr>
                        <a:t>   0.000021 </a:t>
                      </a:r>
                    </a:p>
                  </a:txBody>
                  <a:tcPr marL="0" marR="0" marT="0" marB="0" anchor="b">
                    <a:lnL>
                      <a:noFill/>
                    </a:lnL>
                    <a:lnR>
                      <a:noFill/>
                    </a:lnR>
                    <a:lnT>
                      <a:noFill/>
                    </a:lnT>
                    <a:lnB>
                      <a:noFill/>
                    </a:lnB>
                    <a:solidFill>
                      <a:srgbClr val="FBE6E9"/>
                    </a:solidFill>
                  </a:tcPr>
                </a:tc>
                <a:tc>
                  <a:txBody>
                    <a:bodyPr/>
                    <a:lstStyle/>
                    <a:p>
                      <a:pPr algn="l" fontAlgn="b"/>
                      <a:r>
                        <a:rPr lang="en-US" sz="600" b="0" i="0" u="none" strike="noStrike">
                          <a:solidFill>
                            <a:srgbClr val="000000"/>
                          </a:solidFill>
                          <a:effectLst/>
                          <a:latin typeface="Calibri" panose="020F0502020204030204" pitchFamily="34" charset="0"/>
                        </a:rPr>
                        <a:t>   0.000071 </a:t>
                      </a:r>
                    </a:p>
                  </a:txBody>
                  <a:tcPr marL="0" marR="0" marT="0" marB="0" anchor="b">
                    <a:lnL>
                      <a:noFill/>
                    </a:lnL>
                    <a:lnR>
                      <a:noFill/>
                    </a:lnR>
                    <a:lnT>
                      <a:noFill/>
                    </a:lnT>
                    <a:lnB>
                      <a:noFill/>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0.000049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0.000424 </a:t>
                      </a:r>
                    </a:p>
                  </a:txBody>
                  <a:tcPr marL="0" marR="0" marT="0" marB="0" anchor="b">
                    <a:lnL>
                      <a:noFill/>
                    </a:lnL>
                    <a:lnR>
                      <a:noFill/>
                    </a:lnR>
                    <a:lnT>
                      <a:noFill/>
                    </a:lnT>
                    <a:lnB>
                      <a:noFill/>
                    </a:lnB>
                    <a:solidFill>
                      <a:srgbClr val="D2DE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26173565"/>
                  </a:ext>
                </a:extLst>
              </a:tr>
              <a:tr h="179164">
                <a:tc>
                  <a:txBody>
                    <a:bodyPr/>
                    <a:lstStyle/>
                    <a:p>
                      <a:pPr algn="l" fontAlgn="b"/>
                      <a:r>
                        <a:rPr lang="en-US" sz="700" b="1" i="1" u="none" strike="noStrike">
                          <a:solidFill>
                            <a:srgbClr val="000000"/>
                          </a:solidFill>
                          <a:effectLst/>
                          <a:latin typeface="Calibri" panose="020F0502020204030204" pitchFamily="34" charset="0"/>
                        </a:rPr>
                        <a:t>JPMORGAN CHASE &amp; CO. (XNYS:JPM)</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JPM</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0.000102 </a:t>
                      </a:r>
                    </a:p>
                  </a:txBody>
                  <a:tcPr marL="0" marR="0" marT="0" marB="0" anchor="b">
                    <a:lnL>
                      <a:noFill/>
                    </a:lnL>
                    <a:lnR>
                      <a:noFill/>
                    </a:lnR>
                    <a:lnT>
                      <a:noFill/>
                    </a:lnT>
                    <a:lnB>
                      <a:noFill/>
                    </a:lnB>
                    <a:solidFill>
                      <a:srgbClr val="F6F8FD"/>
                    </a:solidFill>
                  </a:tcPr>
                </a:tc>
                <a:tc>
                  <a:txBody>
                    <a:bodyPr/>
                    <a:lstStyle/>
                    <a:p>
                      <a:pPr algn="l" fontAlgn="b"/>
                      <a:r>
                        <a:rPr lang="en-US" sz="600" b="0" i="0" u="none" strike="noStrike">
                          <a:solidFill>
                            <a:srgbClr val="000000"/>
                          </a:solidFill>
                          <a:effectLst/>
                          <a:latin typeface="Calibri" panose="020F0502020204030204" pitchFamily="34" charset="0"/>
                        </a:rPr>
                        <a:t>   0.000017 </a:t>
                      </a:r>
                    </a:p>
                  </a:txBody>
                  <a:tcPr marL="0" marR="0" marT="0" marB="0" anchor="b">
                    <a:lnL>
                      <a:noFill/>
                    </a:lnL>
                    <a:lnR>
                      <a:noFill/>
                    </a:lnR>
                    <a:lnT>
                      <a:noFill/>
                    </a:lnT>
                    <a:lnB>
                      <a:noFill/>
                    </a:lnB>
                    <a:solidFill>
                      <a:srgbClr val="FBE2E5"/>
                    </a:solidFill>
                  </a:tcPr>
                </a:tc>
                <a:tc>
                  <a:txBody>
                    <a:bodyPr/>
                    <a:lstStyle/>
                    <a:p>
                      <a:pPr algn="l" fontAlgn="b"/>
                      <a:r>
                        <a:rPr lang="en-US" sz="600" b="0" i="0" u="none" strike="noStrike">
                          <a:solidFill>
                            <a:srgbClr val="000000"/>
                          </a:solidFill>
                          <a:effectLst/>
                          <a:latin typeface="Calibri" panose="020F0502020204030204" pitchFamily="34" charset="0"/>
                        </a:rPr>
                        <a:t>   0.000045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0.000048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0.000024 </a:t>
                      </a:r>
                    </a:p>
                  </a:txBody>
                  <a:tcPr marL="0" marR="0" marT="0" marB="0" anchor="b">
                    <a:lnL>
                      <a:noFill/>
                    </a:lnL>
                    <a:lnR>
                      <a:noFill/>
                    </a:lnR>
                    <a:lnT>
                      <a:noFill/>
                    </a:lnT>
                    <a:lnB>
                      <a:noFill/>
                    </a:lnB>
                    <a:solidFill>
                      <a:srgbClr val="FBE9EC"/>
                    </a:solidFill>
                  </a:tcPr>
                </a:tc>
                <a:tc>
                  <a:txBody>
                    <a:bodyPr/>
                    <a:lstStyle/>
                    <a:p>
                      <a:pPr algn="l" fontAlgn="b"/>
                      <a:r>
                        <a:rPr lang="en-US" sz="600" b="0" i="0" u="none" strike="noStrike">
                          <a:solidFill>
                            <a:srgbClr val="000000"/>
                          </a:solidFill>
                          <a:effectLst/>
                          <a:latin typeface="Calibri" panose="020F0502020204030204" pitchFamily="34" charset="0"/>
                        </a:rPr>
                        <a:t>   0.000065 </a:t>
                      </a:r>
                    </a:p>
                  </a:txBody>
                  <a:tcPr marL="0" marR="0" marT="0" marB="0" anchor="b">
                    <a:lnL>
                      <a:noFill/>
                    </a:lnL>
                    <a:lnR>
                      <a:noFill/>
                    </a:lnR>
                    <a:lnT>
                      <a:noFill/>
                    </a:lnT>
                    <a:lnB>
                      <a:noFill/>
                    </a:lnB>
                    <a:solidFill>
                      <a:srgbClr val="FAFBFF"/>
                    </a:solidFill>
                  </a:tcPr>
                </a:tc>
                <a:tc>
                  <a:txBody>
                    <a:bodyPr/>
                    <a:lstStyle/>
                    <a:p>
                      <a:pPr algn="l" fontAlgn="b"/>
                      <a:r>
                        <a:rPr lang="en-US" sz="600" b="0" i="0" u="none" strike="noStrike">
                          <a:solidFill>
                            <a:srgbClr val="000000"/>
                          </a:solidFill>
                          <a:effectLst/>
                          <a:latin typeface="Calibri" panose="020F0502020204030204" pitchFamily="34" charset="0"/>
                        </a:rPr>
                        <a:t>   0.000033 </a:t>
                      </a:r>
                    </a:p>
                  </a:txBody>
                  <a:tcPr marL="0" marR="0" marT="0" marB="0" anchor="b">
                    <a:lnL>
                      <a:noFill/>
                    </a:lnL>
                    <a:lnR>
                      <a:noFill/>
                    </a:lnR>
                    <a:lnT>
                      <a:noFill/>
                    </a:lnT>
                    <a:lnB>
                      <a:noFill/>
                    </a:lnB>
                    <a:solidFill>
                      <a:srgbClr val="FBF3F6"/>
                    </a:solidFill>
                  </a:tcPr>
                </a:tc>
                <a:tc>
                  <a:txBody>
                    <a:bodyPr/>
                    <a:lstStyle/>
                    <a:p>
                      <a:pPr algn="l" fontAlgn="b"/>
                      <a:r>
                        <a:rPr lang="en-US" sz="600" b="0" i="0" u="none" strike="noStrike">
                          <a:solidFill>
                            <a:srgbClr val="000000"/>
                          </a:solidFill>
                          <a:effectLst/>
                          <a:latin typeface="Calibri" panose="020F0502020204030204" pitchFamily="34" charset="0"/>
                        </a:rPr>
                        <a:t>   0.000015 </a:t>
                      </a:r>
                    </a:p>
                  </a:txBody>
                  <a:tcPr marL="0" marR="0" marT="0" marB="0" anchor="b">
                    <a:lnL>
                      <a:noFill/>
                    </a:lnL>
                    <a:lnR>
                      <a:noFill/>
                    </a:lnR>
                    <a:lnT>
                      <a:noFill/>
                    </a:lnT>
                    <a:lnB>
                      <a:noFill/>
                    </a:lnB>
                    <a:solidFill>
                      <a:srgbClr val="FBE0E3"/>
                    </a:solidFill>
                  </a:tcPr>
                </a:tc>
                <a:tc>
                  <a:txBody>
                    <a:bodyPr/>
                    <a:lstStyle/>
                    <a:p>
                      <a:pPr algn="l" fontAlgn="b"/>
                      <a:r>
                        <a:rPr lang="en-US" sz="600" b="0" i="0" u="none" strike="noStrike">
                          <a:solidFill>
                            <a:srgbClr val="000000"/>
                          </a:solidFill>
                          <a:effectLst/>
                          <a:latin typeface="Calibri" panose="020F0502020204030204" pitchFamily="34" charset="0"/>
                        </a:rPr>
                        <a:t>   0.000044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0.000090 </a:t>
                      </a:r>
                    </a:p>
                  </a:txBody>
                  <a:tcPr marL="0" marR="0" marT="0" marB="0" anchor="b">
                    <a:lnL>
                      <a:noFill/>
                    </a:lnL>
                    <a:lnR>
                      <a:noFill/>
                    </a:lnR>
                    <a:lnT>
                      <a:noFill/>
                    </a:lnT>
                    <a:lnB>
                      <a:noFill/>
                    </a:lnB>
                    <a:solidFill>
                      <a:srgbClr val="F7F9FE"/>
                    </a:solidFill>
                  </a:tcPr>
                </a:tc>
                <a:tc>
                  <a:txBody>
                    <a:bodyPr/>
                    <a:lstStyle/>
                    <a:p>
                      <a:pPr algn="l" fontAlgn="b"/>
                      <a:r>
                        <a:rPr lang="en-US" sz="600" b="0" i="0" u="none" strike="noStrike">
                          <a:solidFill>
                            <a:srgbClr val="000000"/>
                          </a:solidFill>
                          <a:effectLst/>
                          <a:latin typeface="Calibri" panose="020F0502020204030204" pitchFamily="34" charset="0"/>
                        </a:rPr>
                        <a:t>   0.000042 </a:t>
                      </a:r>
                    </a:p>
                  </a:txBody>
                  <a:tcPr marL="0" marR="0" marT="0" marB="0" anchor="b">
                    <a:lnL>
                      <a:noFill/>
                    </a:lnL>
                    <a:lnR>
                      <a:noFill/>
                    </a:lnR>
                    <a:lnT>
                      <a:noFill/>
                    </a:lnT>
                    <a:lnB>
                      <a:noFill/>
                    </a:lnB>
                    <a:solidFill>
                      <a:srgbClr val="FBFBFE"/>
                    </a:solidFill>
                  </a:tcPr>
                </a:tc>
                <a:tc>
                  <a:txBody>
                    <a:bodyPr/>
                    <a:lstStyle/>
                    <a:p>
                      <a:pPr algn="l" fontAlgn="b"/>
                      <a:r>
                        <a:rPr lang="en-US" sz="600" b="0" i="0" u="none" strike="noStrike">
                          <a:solidFill>
                            <a:srgbClr val="000000"/>
                          </a:solidFill>
                          <a:effectLst/>
                          <a:latin typeface="Calibri" panose="020F0502020204030204" pitchFamily="34" charset="0"/>
                        </a:rPr>
                        <a:t>   0.000038 </a:t>
                      </a:r>
                    </a:p>
                  </a:txBody>
                  <a:tcPr marL="0" marR="0" marT="0" marB="0" anchor="b">
                    <a:lnL>
                      <a:noFill/>
                    </a:lnL>
                    <a:lnR>
                      <a:noFill/>
                    </a:lnR>
                    <a:lnT>
                      <a:noFill/>
                    </a:lnT>
                    <a:lnB>
                      <a:noFill/>
                    </a:lnB>
                    <a:solidFill>
                      <a:srgbClr val="FBF7FA"/>
                    </a:solidFill>
                  </a:tcPr>
                </a:tc>
                <a:tc>
                  <a:txBody>
                    <a:bodyPr/>
                    <a:lstStyle/>
                    <a:p>
                      <a:pPr algn="l" fontAlgn="b"/>
                      <a:r>
                        <a:rPr lang="en-US" sz="600" b="0" i="0" u="none" strike="noStrike">
                          <a:solidFill>
                            <a:srgbClr val="000000"/>
                          </a:solidFill>
                          <a:effectLst/>
                          <a:latin typeface="Calibri" panose="020F0502020204030204" pitchFamily="34" charset="0"/>
                        </a:rPr>
                        <a:t>   0.000024 </a:t>
                      </a:r>
                    </a:p>
                  </a:txBody>
                  <a:tcPr marL="0" marR="0" marT="0" marB="0" anchor="b">
                    <a:lnL>
                      <a:noFill/>
                    </a:lnL>
                    <a:lnR>
                      <a:noFill/>
                    </a:lnR>
                    <a:lnT>
                      <a:noFill/>
                    </a:lnT>
                    <a:lnB>
                      <a:noFill/>
                    </a:lnB>
                    <a:solidFill>
                      <a:srgbClr val="FBE9EC"/>
                    </a:solidFill>
                  </a:tcPr>
                </a:tc>
                <a:tc>
                  <a:txBody>
                    <a:bodyPr/>
                    <a:lstStyle/>
                    <a:p>
                      <a:pPr algn="l" fontAlgn="b"/>
                      <a:r>
                        <a:rPr lang="en-US" sz="600" b="0" i="0" u="none" strike="noStrike">
                          <a:solidFill>
                            <a:srgbClr val="000000"/>
                          </a:solidFill>
                          <a:effectLst/>
                          <a:latin typeface="Calibri" panose="020F0502020204030204" pitchFamily="34" charset="0"/>
                        </a:rPr>
                        <a:t> (0.000006)</a:t>
                      </a:r>
                    </a:p>
                  </a:txBody>
                  <a:tcPr marL="0" marR="0" marT="0" marB="0" anchor="b">
                    <a:lnL>
                      <a:noFill/>
                    </a:lnL>
                    <a:lnR>
                      <a:noFill/>
                    </a:lnR>
                    <a:lnT>
                      <a:noFill/>
                    </a:lnT>
                    <a:lnB>
                      <a:noFill/>
                    </a:lnB>
                    <a:solidFill>
                      <a:srgbClr val="FACBCE"/>
                    </a:solidFill>
                  </a:tcPr>
                </a:tc>
                <a:tc>
                  <a:txBody>
                    <a:bodyPr/>
                    <a:lstStyle/>
                    <a:p>
                      <a:pPr algn="l" fontAlgn="b"/>
                      <a:r>
                        <a:rPr lang="en-US" sz="600" b="0" i="0" u="none" strike="noStrike">
                          <a:solidFill>
                            <a:srgbClr val="000000"/>
                          </a:solidFill>
                          <a:effectLst/>
                          <a:latin typeface="Calibri" panose="020F0502020204030204" pitchFamily="34" charset="0"/>
                        </a:rPr>
                        <a:t>  0.000020 </a:t>
                      </a:r>
                    </a:p>
                  </a:txBody>
                  <a:tcPr marL="0" marR="0" marT="0" marB="0" anchor="b">
                    <a:lnL>
                      <a:noFill/>
                    </a:lnL>
                    <a:lnR>
                      <a:noFill/>
                    </a:lnR>
                    <a:lnT>
                      <a:noFill/>
                    </a:lnT>
                    <a:lnB>
                      <a:noFill/>
                    </a:lnB>
                    <a:solidFill>
                      <a:srgbClr val="FBE5E8"/>
                    </a:solidFill>
                  </a:tcPr>
                </a:tc>
                <a:tc>
                  <a:txBody>
                    <a:bodyPr/>
                    <a:lstStyle/>
                    <a:p>
                      <a:pPr algn="l" fontAlgn="b"/>
                      <a:r>
                        <a:rPr lang="en-US" sz="600" b="0" i="0" u="none" strike="noStrike">
                          <a:solidFill>
                            <a:srgbClr val="000000"/>
                          </a:solidFill>
                          <a:effectLst/>
                          <a:latin typeface="Calibri" panose="020F0502020204030204" pitchFamily="34" charset="0"/>
                        </a:rPr>
                        <a:t>  0.000065 </a:t>
                      </a:r>
                    </a:p>
                  </a:txBody>
                  <a:tcPr marL="0" marR="0" marT="0" marB="0" anchor="b">
                    <a:lnL>
                      <a:noFill/>
                    </a:lnL>
                    <a:lnR>
                      <a:noFill/>
                    </a:lnR>
                    <a:lnT>
                      <a:noFill/>
                    </a:lnT>
                    <a:lnB>
                      <a:noFill/>
                    </a:lnB>
                    <a:solidFill>
                      <a:srgbClr val="FAFBFF"/>
                    </a:solidFill>
                  </a:tcPr>
                </a:tc>
                <a:tc>
                  <a:txBody>
                    <a:bodyPr/>
                    <a:lstStyle/>
                    <a:p>
                      <a:pPr algn="l" fontAlgn="b"/>
                      <a:r>
                        <a:rPr lang="en-US" sz="600" b="0" i="0" u="none" strike="noStrike">
                          <a:solidFill>
                            <a:srgbClr val="000000"/>
                          </a:solidFill>
                          <a:effectLst/>
                          <a:latin typeface="Calibri" panose="020F0502020204030204" pitchFamily="34" charset="0"/>
                        </a:rPr>
                        <a:t>  0.000132 </a:t>
                      </a:r>
                    </a:p>
                  </a:txBody>
                  <a:tcPr marL="0" marR="0" marT="0" marB="0" anchor="b">
                    <a:lnL>
                      <a:noFill/>
                    </a:lnL>
                    <a:lnR>
                      <a:noFill/>
                    </a:lnR>
                    <a:lnT>
                      <a:noFill/>
                    </a:lnT>
                    <a:lnB>
                      <a:noFill/>
                    </a:lnB>
                    <a:solidFill>
                      <a:srgbClr val="F2F5F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30885873"/>
                  </a:ext>
                </a:extLst>
              </a:tr>
              <a:tr h="179164">
                <a:tc>
                  <a:txBody>
                    <a:bodyPr/>
                    <a:lstStyle/>
                    <a:p>
                      <a:pPr algn="l" fontAlgn="b"/>
                      <a:r>
                        <a:rPr lang="en-US" sz="700" b="1" i="1" u="none" strike="noStrike">
                          <a:solidFill>
                            <a:srgbClr val="000000"/>
                          </a:solidFill>
                          <a:effectLst/>
                          <a:latin typeface="Calibri" panose="020F0502020204030204" pitchFamily="34" charset="0"/>
                        </a:rPr>
                        <a:t>Meta Platforms, Inc. (XNAS:META)</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META</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0.000041 </a:t>
                      </a:r>
                    </a:p>
                  </a:txBody>
                  <a:tcPr marL="0" marR="0" marT="0" marB="0" anchor="b">
                    <a:lnL>
                      <a:noFill/>
                    </a:lnL>
                    <a:lnR>
                      <a:noFill/>
                    </a:lnR>
                    <a:lnT>
                      <a:noFill/>
                    </a:lnT>
                    <a:lnB>
                      <a:noFill/>
                    </a:lnB>
                    <a:solidFill>
                      <a:srgbClr val="FBFAFD"/>
                    </a:solidFill>
                  </a:tcPr>
                </a:tc>
                <a:tc>
                  <a:txBody>
                    <a:bodyPr/>
                    <a:lstStyle/>
                    <a:p>
                      <a:pPr algn="l" fontAlgn="b"/>
                      <a:r>
                        <a:rPr lang="en-US" sz="600" b="0" i="0" u="none" strike="noStrike">
                          <a:solidFill>
                            <a:srgbClr val="000000"/>
                          </a:solidFill>
                          <a:effectLst/>
                          <a:latin typeface="Calibri" panose="020F0502020204030204" pitchFamily="34" charset="0"/>
                        </a:rPr>
                        <a:t>   0.000035 </a:t>
                      </a:r>
                    </a:p>
                  </a:txBody>
                  <a:tcPr marL="0" marR="0" marT="0" marB="0" anchor="b">
                    <a:lnL>
                      <a:noFill/>
                    </a:lnL>
                    <a:lnR>
                      <a:noFill/>
                    </a:lnR>
                    <a:lnT>
                      <a:noFill/>
                    </a:lnT>
                    <a:lnB>
                      <a:noFill/>
                    </a:lnB>
                    <a:solidFill>
                      <a:srgbClr val="FBF5F7"/>
                    </a:solidFill>
                  </a:tcPr>
                </a:tc>
                <a:tc>
                  <a:txBody>
                    <a:bodyPr/>
                    <a:lstStyle/>
                    <a:p>
                      <a:pPr algn="l" fontAlgn="b"/>
                      <a:r>
                        <a:rPr lang="en-US" sz="600" b="0" i="0" u="none" strike="noStrike">
                          <a:solidFill>
                            <a:srgbClr val="000000"/>
                          </a:solidFill>
                          <a:effectLst/>
                          <a:latin typeface="Calibri" panose="020F0502020204030204" pitchFamily="34" charset="0"/>
                        </a:rPr>
                        <a:t>   0.000041 </a:t>
                      </a:r>
                    </a:p>
                  </a:txBody>
                  <a:tcPr marL="0" marR="0" marT="0" marB="0" anchor="b">
                    <a:lnL>
                      <a:noFill/>
                    </a:lnL>
                    <a:lnR>
                      <a:noFill/>
                    </a:lnR>
                    <a:lnT>
                      <a:noFill/>
                    </a:lnT>
                    <a:lnB>
                      <a:noFill/>
                    </a:lnB>
                    <a:solidFill>
                      <a:srgbClr val="FBFBFE"/>
                    </a:solidFill>
                  </a:tcPr>
                </a:tc>
                <a:tc>
                  <a:txBody>
                    <a:bodyPr/>
                    <a:lstStyle/>
                    <a:p>
                      <a:pPr algn="l" fontAlgn="b"/>
                      <a:r>
                        <a:rPr lang="en-US" sz="600" b="0" i="0" u="none" strike="noStrike">
                          <a:solidFill>
                            <a:srgbClr val="000000"/>
                          </a:solidFill>
                          <a:effectLst/>
                          <a:latin typeface="Calibri" panose="020F0502020204030204" pitchFamily="34" charset="0"/>
                        </a:rPr>
                        <a:t> (0.000033)</a:t>
                      </a:r>
                    </a:p>
                  </a:txBody>
                  <a:tcPr marL="0" marR="0" marT="0" marB="0" anchor="b">
                    <a:lnL>
                      <a:noFill/>
                    </a:lnL>
                    <a:lnR>
                      <a:noFill/>
                    </a:lnR>
                    <a:lnT>
                      <a:noFill/>
                    </a:lnT>
                    <a:lnB>
                      <a:noFill/>
                    </a:lnB>
                    <a:solidFill>
                      <a:srgbClr val="F9B0B3"/>
                    </a:solidFill>
                  </a:tcPr>
                </a:tc>
                <a:tc>
                  <a:txBody>
                    <a:bodyPr/>
                    <a:lstStyle/>
                    <a:p>
                      <a:pPr algn="l" fontAlgn="b"/>
                      <a:r>
                        <a:rPr lang="en-US" sz="600" b="0" i="0" u="none" strike="noStrike">
                          <a:solidFill>
                            <a:srgbClr val="000000"/>
                          </a:solidFill>
                          <a:effectLst/>
                          <a:latin typeface="Calibri" panose="020F0502020204030204" pitchFamily="34" charset="0"/>
                        </a:rPr>
                        <a:t>   0.000232 </a:t>
                      </a:r>
                    </a:p>
                  </a:txBody>
                  <a:tcPr marL="0" marR="0" marT="0" marB="0" anchor="b">
                    <a:lnL>
                      <a:noFill/>
                    </a:lnL>
                    <a:lnR>
                      <a:noFill/>
                    </a:lnR>
                    <a:lnT>
                      <a:noFill/>
                    </a:lnT>
                    <a:lnB>
                      <a:noFill/>
                    </a:lnB>
                    <a:solidFill>
                      <a:srgbClr val="E7EDF8"/>
                    </a:solidFill>
                  </a:tcPr>
                </a:tc>
                <a:tc>
                  <a:txBody>
                    <a:bodyPr/>
                    <a:lstStyle/>
                    <a:p>
                      <a:pPr algn="l" fontAlgn="b"/>
                      <a:r>
                        <a:rPr lang="en-US" sz="600" b="0" i="0" u="none" strike="noStrike">
                          <a:solidFill>
                            <a:srgbClr val="000000"/>
                          </a:solidFill>
                          <a:effectLst/>
                          <a:latin typeface="Calibri" panose="020F0502020204030204" pitchFamily="34" charset="0"/>
                        </a:rPr>
                        <a:t>   0.000103 </a:t>
                      </a:r>
                    </a:p>
                  </a:txBody>
                  <a:tcPr marL="0" marR="0" marT="0" marB="0" anchor="b">
                    <a:lnL>
                      <a:noFill/>
                    </a:lnL>
                    <a:lnR>
                      <a:noFill/>
                    </a:lnR>
                    <a:lnT>
                      <a:noFill/>
                    </a:lnT>
                    <a:lnB>
                      <a:noFill/>
                    </a:lnB>
                    <a:solidFill>
                      <a:srgbClr val="F6F8FD"/>
                    </a:solidFill>
                  </a:tcPr>
                </a:tc>
                <a:tc>
                  <a:txBody>
                    <a:bodyPr/>
                    <a:lstStyle/>
                    <a:p>
                      <a:pPr algn="l" fontAlgn="b"/>
                      <a:r>
                        <a:rPr lang="en-US" sz="600" b="0" i="0" u="none" strike="noStrike">
                          <a:solidFill>
                            <a:srgbClr val="000000"/>
                          </a:solidFill>
                          <a:effectLst/>
                          <a:latin typeface="Calibri" panose="020F0502020204030204" pitchFamily="34" charset="0"/>
                        </a:rPr>
                        <a:t>   0.000025 </a:t>
                      </a:r>
                    </a:p>
                  </a:txBody>
                  <a:tcPr marL="0" marR="0" marT="0" marB="0" anchor="b">
                    <a:lnL>
                      <a:noFill/>
                    </a:lnL>
                    <a:lnR>
                      <a:noFill/>
                    </a:lnR>
                    <a:lnT>
                      <a:noFill/>
                    </a:lnT>
                    <a:lnB>
                      <a:noFill/>
                    </a:lnB>
                    <a:solidFill>
                      <a:srgbClr val="FBEAED"/>
                    </a:solidFill>
                  </a:tcPr>
                </a:tc>
                <a:tc>
                  <a:txBody>
                    <a:bodyPr/>
                    <a:lstStyle/>
                    <a:p>
                      <a:pPr algn="l" fontAlgn="b"/>
                      <a:r>
                        <a:rPr lang="en-US" sz="600" b="0" i="0" u="none" strike="noStrike">
                          <a:solidFill>
                            <a:srgbClr val="000000"/>
                          </a:solidFill>
                          <a:effectLst/>
                          <a:latin typeface="Calibri" panose="020F0502020204030204" pitchFamily="34" charset="0"/>
                        </a:rPr>
                        <a:t> (0.000022)</a:t>
                      </a:r>
                    </a:p>
                  </a:txBody>
                  <a:tcPr marL="0" marR="0" marT="0" marB="0" anchor="b">
                    <a:lnL>
                      <a:noFill/>
                    </a:lnL>
                    <a:lnR>
                      <a:noFill/>
                    </a:lnR>
                    <a:lnT>
                      <a:noFill/>
                    </a:lnT>
                    <a:lnB>
                      <a:noFill/>
                    </a:lnB>
                    <a:solidFill>
                      <a:srgbClr val="FABBBE"/>
                    </a:solidFill>
                  </a:tcPr>
                </a:tc>
                <a:tc>
                  <a:txBody>
                    <a:bodyPr/>
                    <a:lstStyle/>
                    <a:p>
                      <a:pPr algn="l" fontAlgn="b"/>
                      <a:r>
                        <a:rPr lang="en-US" sz="600" b="0" i="0" u="none" strike="noStrike">
                          <a:solidFill>
                            <a:srgbClr val="000000"/>
                          </a:solidFill>
                          <a:effectLst/>
                          <a:latin typeface="Calibri" panose="020F0502020204030204" pitchFamily="34" charset="0"/>
                        </a:rPr>
                        <a:t>   0.000388 </a:t>
                      </a:r>
                    </a:p>
                  </a:txBody>
                  <a:tcPr marL="0" marR="0" marT="0" marB="0" anchor="b">
                    <a:lnL>
                      <a:noFill/>
                    </a:lnL>
                    <a:lnR>
                      <a:noFill/>
                    </a:lnR>
                    <a:lnT>
                      <a:noFill/>
                    </a:lnT>
                    <a:lnB>
                      <a:noFill/>
                    </a:lnB>
                    <a:solidFill>
                      <a:srgbClr val="D6E1F2"/>
                    </a:solidFill>
                  </a:tcPr>
                </a:tc>
                <a:tc>
                  <a:txBody>
                    <a:bodyPr/>
                    <a:lstStyle/>
                    <a:p>
                      <a:pPr algn="l" fontAlgn="b"/>
                      <a:r>
                        <a:rPr lang="en-US" sz="600" b="0" i="0" u="none" strike="noStrike">
                          <a:solidFill>
                            <a:srgbClr val="000000"/>
                          </a:solidFill>
                          <a:effectLst/>
                          <a:latin typeface="Calibri" panose="020F0502020204030204" pitchFamily="34" charset="0"/>
                        </a:rPr>
                        <a:t>   0.000117 </a:t>
                      </a:r>
                    </a:p>
                  </a:txBody>
                  <a:tcPr marL="0" marR="0" marT="0" marB="0" anchor="b">
                    <a:lnL>
                      <a:noFill/>
                    </a:lnL>
                    <a:lnR>
                      <a:noFill/>
                    </a:lnR>
                    <a:lnT>
                      <a:noFill/>
                    </a:lnT>
                    <a:lnB>
                      <a:noFill/>
                    </a:lnB>
                    <a:solidFill>
                      <a:srgbClr val="F4F7FD"/>
                    </a:solidFill>
                  </a:tcPr>
                </a:tc>
                <a:tc>
                  <a:txBody>
                    <a:bodyPr/>
                    <a:lstStyle/>
                    <a:p>
                      <a:pPr algn="l" fontAlgn="b"/>
                      <a:r>
                        <a:rPr lang="en-US" sz="600" b="0" i="0" u="none" strike="noStrike">
                          <a:solidFill>
                            <a:srgbClr val="000000"/>
                          </a:solidFill>
                          <a:effectLst/>
                          <a:latin typeface="Calibri" panose="020F0502020204030204" pitchFamily="34" charset="0"/>
                        </a:rPr>
                        <a:t>   0.000137 </a:t>
                      </a:r>
                    </a:p>
                  </a:txBody>
                  <a:tcPr marL="0" marR="0" marT="0" marB="0" anchor="b">
                    <a:lnL>
                      <a:noFill/>
                    </a:lnL>
                    <a:lnR>
                      <a:noFill/>
                    </a:lnR>
                    <a:lnT>
                      <a:noFill/>
                    </a:lnT>
                    <a:lnB>
                      <a:noFill/>
                    </a:lnB>
                    <a:solidFill>
                      <a:srgbClr val="F2F5FC"/>
                    </a:solidFill>
                  </a:tcPr>
                </a:tc>
                <a:tc>
                  <a:txBody>
                    <a:bodyPr/>
                    <a:lstStyle/>
                    <a:p>
                      <a:pPr algn="l" fontAlgn="b"/>
                      <a:r>
                        <a:rPr lang="en-US" sz="600" b="0" i="0" u="none" strike="noStrike">
                          <a:solidFill>
                            <a:srgbClr val="000000"/>
                          </a:solidFill>
                          <a:effectLst/>
                          <a:latin typeface="Calibri" panose="020F0502020204030204" pitchFamily="34" charset="0"/>
                        </a:rPr>
                        <a:t>   0.000026 </a:t>
                      </a:r>
                    </a:p>
                  </a:txBody>
                  <a:tcPr marL="0" marR="0" marT="0" marB="0" anchor="b">
                    <a:lnL>
                      <a:noFill/>
                    </a:lnL>
                    <a:lnR>
                      <a:noFill/>
                    </a:lnR>
                    <a:lnT>
                      <a:noFill/>
                    </a:lnT>
                    <a:lnB>
                      <a:noFill/>
                    </a:lnB>
                    <a:solidFill>
                      <a:srgbClr val="FBEBEE"/>
                    </a:solidFill>
                  </a:tcPr>
                </a:tc>
                <a:tc>
                  <a:txBody>
                    <a:bodyPr/>
                    <a:lstStyle/>
                    <a:p>
                      <a:pPr algn="l" fontAlgn="b"/>
                      <a:r>
                        <a:rPr lang="en-US" sz="600" b="0" i="0" u="none" strike="noStrike">
                          <a:solidFill>
                            <a:srgbClr val="000000"/>
                          </a:solidFill>
                          <a:effectLst/>
                          <a:latin typeface="Calibri" panose="020F0502020204030204" pitchFamily="34" charset="0"/>
                        </a:rPr>
                        <a:t> (0.000033)</a:t>
                      </a:r>
                    </a:p>
                  </a:txBody>
                  <a:tcPr marL="0" marR="0" marT="0" marB="0" anchor="b">
                    <a:lnL>
                      <a:noFill/>
                    </a:lnL>
                    <a:lnR>
                      <a:noFill/>
                    </a:lnR>
                    <a:lnT>
                      <a:noFill/>
                    </a:lnT>
                    <a:lnB>
                      <a:noFill/>
                    </a:lnB>
                    <a:solidFill>
                      <a:srgbClr val="F9B0B3"/>
                    </a:solidFill>
                  </a:tcPr>
                </a:tc>
                <a:tc>
                  <a:txBody>
                    <a:bodyPr/>
                    <a:lstStyle/>
                    <a:p>
                      <a:pPr algn="l" fontAlgn="b"/>
                      <a:r>
                        <a:rPr lang="en-US" sz="600" b="0" i="0" u="none" strike="noStrike">
                          <a:solidFill>
                            <a:srgbClr val="000000"/>
                          </a:solidFill>
                          <a:effectLst/>
                          <a:latin typeface="Calibri" panose="020F0502020204030204" pitchFamily="34" charset="0"/>
                        </a:rPr>
                        <a:t>   0.000194 </a:t>
                      </a:r>
                    </a:p>
                  </a:txBody>
                  <a:tcPr marL="0" marR="0" marT="0" marB="0" anchor="b">
                    <a:lnL>
                      <a:noFill/>
                    </a:lnL>
                    <a:lnR>
                      <a:noFill/>
                    </a:lnR>
                    <a:lnT>
                      <a:noFill/>
                    </a:lnT>
                    <a:lnB>
                      <a:noFill/>
                    </a:lnB>
                    <a:solidFill>
                      <a:srgbClr val="EBF0F9"/>
                    </a:solidFill>
                  </a:tcPr>
                </a:tc>
                <a:tc>
                  <a:txBody>
                    <a:bodyPr/>
                    <a:lstStyle/>
                    <a:p>
                      <a:pPr algn="l" fontAlgn="b"/>
                      <a:r>
                        <a:rPr lang="en-US" sz="600" b="0" i="0" u="none" strike="noStrike">
                          <a:solidFill>
                            <a:srgbClr val="000000"/>
                          </a:solidFill>
                          <a:effectLst/>
                          <a:latin typeface="Calibri" panose="020F0502020204030204" pitchFamily="34" charset="0"/>
                        </a:rPr>
                        <a:t>  0.000117 </a:t>
                      </a:r>
                    </a:p>
                  </a:txBody>
                  <a:tcPr marL="0" marR="0" marT="0" marB="0" anchor="b">
                    <a:lnL>
                      <a:noFill/>
                    </a:lnL>
                    <a:lnR>
                      <a:noFill/>
                    </a:lnR>
                    <a:lnT>
                      <a:noFill/>
                    </a:lnT>
                    <a:lnB>
                      <a:noFill/>
                    </a:lnB>
                    <a:solidFill>
                      <a:srgbClr val="F4F7FD"/>
                    </a:solidFill>
                  </a:tcPr>
                </a:tc>
                <a:tc>
                  <a:txBody>
                    <a:bodyPr/>
                    <a:lstStyle/>
                    <a:p>
                      <a:pPr algn="l" fontAlgn="b"/>
                      <a:r>
                        <a:rPr lang="en-US" sz="600" b="0" i="0" u="none" strike="noStrike">
                          <a:solidFill>
                            <a:srgbClr val="000000"/>
                          </a:solidFill>
                          <a:effectLst/>
                          <a:latin typeface="Calibri" panose="020F0502020204030204" pitchFamily="34" charset="0"/>
                        </a:rPr>
                        <a:t>  0.000126 </a:t>
                      </a:r>
                    </a:p>
                  </a:txBody>
                  <a:tcPr marL="0" marR="0" marT="0" marB="0" anchor="b">
                    <a:lnL>
                      <a:noFill/>
                    </a:lnL>
                    <a:lnR>
                      <a:noFill/>
                    </a:lnR>
                    <a:lnT>
                      <a:noFill/>
                    </a:lnT>
                    <a:lnB>
                      <a:noFill/>
                    </a:lnB>
                    <a:solidFill>
                      <a:srgbClr val="F3F6FC"/>
                    </a:solidFill>
                  </a:tcPr>
                </a:tc>
                <a:tc>
                  <a:txBody>
                    <a:bodyPr/>
                    <a:lstStyle/>
                    <a:p>
                      <a:pPr algn="l" fontAlgn="b"/>
                      <a:r>
                        <a:rPr lang="en-US" sz="600" b="0" i="0" u="none" strike="noStrike">
                          <a:solidFill>
                            <a:srgbClr val="000000"/>
                          </a:solidFill>
                          <a:effectLst/>
                          <a:latin typeface="Calibri" panose="020F0502020204030204" pitchFamily="34" charset="0"/>
                        </a:rPr>
                        <a:t>  0.000051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0.000951 </a:t>
                      </a:r>
                    </a:p>
                  </a:txBody>
                  <a:tcPr marL="0" marR="0" marT="0" marB="0" anchor="b">
                    <a:lnL>
                      <a:noFill/>
                    </a:lnL>
                    <a:lnR>
                      <a:noFill/>
                    </a:lnR>
                    <a:lnT>
                      <a:noFill/>
                    </a:lnT>
                    <a:lnB>
                      <a:noFill/>
                    </a:lnB>
                    <a:solidFill>
                      <a:srgbClr val="96B4DB"/>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82059192"/>
                  </a:ext>
                </a:extLst>
              </a:tr>
              <a:tr h="179164">
                <a:tc>
                  <a:txBody>
                    <a:bodyPr/>
                    <a:lstStyle/>
                    <a:p>
                      <a:pPr algn="l" fontAlgn="b"/>
                      <a:r>
                        <a:rPr lang="en-US" sz="700" b="1" i="1" u="none" strike="noStrike">
                          <a:solidFill>
                            <a:srgbClr val="000000"/>
                          </a:solidFill>
                          <a:effectLst/>
                          <a:latin typeface="Calibri" panose="020F0502020204030204" pitchFamily="34" charset="0"/>
                        </a:rPr>
                        <a:t>TEXAS ROADHOUSE, INC. (XNAS:TXRH)</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TXRH</a:t>
                      </a:r>
                    </a:p>
                  </a:txBody>
                  <a:tcPr marL="0" marR="0" marT="0" marB="0">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0.000031 </a:t>
                      </a:r>
                    </a:p>
                  </a:txBody>
                  <a:tcPr marL="0" marR="0" marT="0" marB="0" anchor="b">
                    <a:lnL>
                      <a:noFill/>
                    </a:lnL>
                    <a:lnR>
                      <a:noFill/>
                    </a:lnR>
                    <a:lnT>
                      <a:noFill/>
                    </a:lnT>
                    <a:lnB>
                      <a:noFill/>
                    </a:lnB>
                    <a:solidFill>
                      <a:srgbClr val="FBF0F3"/>
                    </a:solidFill>
                  </a:tcPr>
                </a:tc>
                <a:tc>
                  <a:txBody>
                    <a:bodyPr/>
                    <a:lstStyle/>
                    <a:p>
                      <a:pPr algn="l" fontAlgn="b"/>
                      <a:r>
                        <a:rPr lang="en-US" sz="600" b="0" i="0" u="none" strike="noStrike">
                          <a:solidFill>
                            <a:srgbClr val="000000"/>
                          </a:solidFill>
                          <a:effectLst/>
                          <a:latin typeface="Calibri" panose="020F0502020204030204" pitchFamily="34" charset="0"/>
                        </a:rPr>
                        <a:t>   0.000059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0.000023 </a:t>
                      </a:r>
                    </a:p>
                  </a:txBody>
                  <a:tcPr marL="0" marR="0" marT="0" marB="0" anchor="b">
                    <a:lnL>
                      <a:noFill/>
                    </a:lnL>
                    <a:lnR>
                      <a:noFill/>
                    </a:lnR>
                    <a:lnT>
                      <a:noFill/>
                    </a:lnT>
                    <a:lnB>
                      <a:noFill/>
                    </a:lnB>
                    <a:solidFill>
                      <a:srgbClr val="FBE9EB"/>
                    </a:solidFill>
                  </a:tcPr>
                </a:tc>
                <a:tc>
                  <a:txBody>
                    <a:bodyPr/>
                    <a:lstStyle/>
                    <a:p>
                      <a:pPr algn="l" fontAlgn="b"/>
                      <a:r>
                        <a:rPr lang="en-US" sz="600" b="0" i="0" u="none" strike="noStrike">
                          <a:solidFill>
                            <a:srgbClr val="000000"/>
                          </a:solidFill>
                          <a:effectLst/>
                          <a:latin typeface="Calibri" panose="020F0502020204030204" pitchFamily="34" charset="0"/>
                        </a:rPr>
                        <a:t>   0.000016 </a:t>
                      </a:r>
                    </a:p>
                  </a:txBody>
                  <a:tcPr marL="0" marR="0" marT="0" marB="0" anchor="b">
                    <a:lnL>
                      <a:noFill/>
                    </a:lnL>
                    <a:lnR>
                      <a:noFill/>
                    </a:lnR>
                    <a:lnT>
                      <a:noFill/>
                    </a:lnT>
                    <a:lnB>
                      <a:noFill/>
                    </a:lnB>
                    <a:solidFill>
                      <a:srgbClr val="FBE1E4"/>
                    </a:solidFill>
                  </a:tcPr>
                </a:tc>
                <a:tc>
                  <a:txBody>
                    <a:bodyPr/>
                    <a:lstStyle/>
                    <a:p>
                      <a:pPr algn="l" fontAlgn="b"/>
                      <a:r>
                        <a:rPr lang="en-US" sz="600" b="0" i="0" u="none" strike="noStrike">
                          <a:solidFill>
                            <a:srgbClr val="000000"/>
                          </a:solidFill>
                          <a:effectLst/>
                          <a:latin typeface="Calibri" panose="020F0502020204030204" pitchFamily="34" charset="0"/>
                        </a:rPr>
                        <a:t>   0.000049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0.000046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0.000043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0.000002 </a:t>
                      </a:r>
                    </a:p>
                  </a:txBody>
                  <a:tcPr marL="0" marR="0" marT="0" marB="0" anchor="b">
                    <a:lnL>
                      <a:noFill/>
                    </a:lnL>
                    <a:lnR>
                      <a:noFill/>
                    </a:lnR>
                    <a:lnT>
                      <a:noFill/>
                    </a:lnT>
                    <a:lnB>
                      <a:noFill/>
                    </a:lnB>
                    <a:solidFill>
                      <a:srgbClr val="FAD3D6"/>
                    </a:solidFill>
                  </a:tcPr>
                </a:tc>
                <a:tc>
                  <a:txBody>
                    <a:bodyPr/>
                    <a:lstStyle/>
                    <a:p>
                      <a:pPr algn="l" fontAlgn="b"/>
                      <a:r>
                        <a:rPr lang="en-US" sz="600" b="0" i="0" u="none" strike="noStrike">
                          <a:solidFill>
                            <a:srgbClr val="000000"/>
                          </a:solidFill>
                          <a:effectLst/>
                          <a:latin typeface="Calibri" panose="020F0502020204030204" pitchFamily="34" charset="0"/>
                        </a:rPr>
                        <a:t>   0.000136 </a:t>
                      </a:r>
                    </a:p>
                  </a:txBody>
                  <a:tcPr marL="0" marR="0" marT="0" marB="0" anchor="b">
                    <a:lnL>
                      <a:noFill/>
                    </a:lnL>
                    <a:lnR>
                      <a:noFill/>
                    </a:lnR>
                    <a:lnT>
                      <a:noFill/>
                    </a:lnT>
                    <a:lnB>
                      <a:noFill/>
                    </a:lnB>
                    <a:solidFill>
                      <a:srgbClr val="F2F5FC"/>
                    </a:solidFill>
                  </a:tcPr>
                </a:tc>
                <a:tc>
                  <a:txBody>
                    <a:bodyPr/>
                    <a:lstStyle/>
                    <a:p>
                      <a:pPr algn="l" fontAlgn="b"/>
                      <a:r>
                        <a:rPr lang="en-US" sz="600" b="0" i="0" u="none" strike="noStrike">
                          <a:solidFill>
                            <a:srgbClr val="000000"/>
                          </a:solidFill>
                          <a:effectLst/>
                          <a:latin typeface="Calibri" panose="020F0502020204030204" pitchFamily="34" charset="0"/>
                        </a:rPr>
                        <a:t>   0.000046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(0.000018)</a:t>
                      </a:r>
                    </a:p>
                  </a:txBody>
                  <a:tcPr marL="0" marR="0" marT="0" marB="0" anchor="b">
                    <a:lnL>
                      <a:noFill/>
                    </a:lnL>
                    <a:lnR>
                      <a:noFill/>
                    </a:lnR>
                    <a:lnT>
                      <a:noFill/>
                    </a:lnT>
                    <a:lnB>
                      <a:noFill/>
                    </a:lnB>
                    <a:solidFill>
                      <a:srgbClr val="FAC0C2"/>
                    </a:solidFill>
                  </a:tcPr>
                </a:tc>
                <a:tc>
                  <a:txBody>
                    <a:bodyPr/>
                    <a:lstStyle/>
                    <a:p>
                      <a:pPr algn="l" fontAlgn="b"/>
                      <a:r>
                        <a:rPr lang="en-US" sz="600" b="0" i="0" u="none" strike="noStrike">
                          <a:solidFill>
                            <a:srgbClr val="000000"/>
                          </a:solidFill>
                          <a:effectLst/>
                          <a:latin typeface="Calibri" panose="020F0502020204030204" pitchFamily="34" charset="0"/>
                        </a:rPr>
                        <a:t>   0.000028 </a:t>
                      </a:r>
                    </a:p>
                  </a:txBody>
                  <a:tcPr marL="0" marR="0" marT="0" marB="0" anchor="b">
                    <a:lnL>
                      <a:noFill/>
                    </a:lnL>
                    <a:lnR>
                      <a:noFill/>
                    </a:lnR>
                    <a:lnT>
                      <a:noFill/>
                    </a:lnT>
                    <a:lnB>
                      <a:noFill/>
                    </a:lnB>
                    <a:solidFill>
                      <a:srgbClr val="FBEDF0"/>
                    </a:solidFill>
                  </a:tcPr>
                </a:tc>
                <a:tc>
                  <a:txBody>
                    <a:bodyPr/>
                    <a:lstStyle/>
                    <a:p>
                      <a:pPr algn="l" fontAlgn="b"/>
                      <a:r>
                        <a:rPr lang="en-US" sz="600" b="0" i="0" u="none" strike="noStrike">
                          <a:solidFill>
                            <a:srgbClr val="000000"/>
                          </a:solidFill>
                          <a:effectLst/>
                          <a:latin typeface="Calibri" panose="020F0502020204030204" pitchFamily="34" charset="0"/>
                        </a:rPr>
                        <a:t>   0.000045 </a:t>
                      </a:r>
                    </a:p>
                  </a:txBody>
                  <a:tcPr marL="0" marR="0" marT="0" marB="0" anchor="b">
                    <a:lnL>
                      <a:noFill/>
                    </a:lnL>
                    <a:lnR>
                      <a:noFill/>
                    </a:lnR>
                    <a:lnT>
                      <a:noFill/>
                    </a:lnT>
                    <a:lnB>
                      <a:noFill/>
                    </a:lnB>
                    <a:solidFill>
                      <a:srgbClr val="FCFCFF"/>
                    </a:solidFill>
                  </a:tcPr>
                </a:tc>
                <a:tc>
                  <a:txBody>
                    <a:bodyPr/>
                    <a:lstStyle/>
                    <a:p>
                      <a:pPr algn="l" fontAlgn="b"/>
                      <a:r>
                        <a:rPr lang="en-US" sz="600" b="0" i="0" u="none" strike="noStrike">
                          <a:solidFill>
                            <a:srgbClr val="000000"/>
                          </a:solidFill>
                          <a:effectLst/>
                          <a:latin typeface="Calibri" panose="020F0502020204030204" pitchFamily="34" charset="0"/>
                        </a:rPr>
                        <a:t>   0.000110 </a:t>
                      </a:r>
                    </a:p>
                  </a:txBody>
                  <a:tcPr marL="0" marR="0" marT="0" marB="0" anchor="b">
                    <a:lnL>
                      <a:noFill/>
                    </a:lnL>
                    <a:lnR>
                      <a:noFill/>
                    </a:lnR>
                    <a:lnT>
                      <a:noFill/>
                    </a:lnT>
                    <a:lnB>
                      <a:noFill/>
                    </a:lnB>
                    <a:solidFill>
                      <a:srgbClr val="F5F7FD"/>
                    </a:solidFill>
                  </a:tcPr>
                </a:tc>
                <a:tc>
                  <a:txBody>
                    <a:bodyPr/>
                    <a:lstStyle/>
                    <a:p>
                      <a:pPr algn="l" fontAlgn="b"/>
                      <a:r>
                        <a:rPr lang="en-US" sz="600" b="0" i="0" u="none" strike="noStrike">
                          <a:solidFill>
                            <a:srgbClr val="000000"/>
                          </a:solidFill>
                          <a:effectLst/>
                          <a:latin typeface="Calibri" panose="020F0502020204030204" pitchFamily="34" charset="0"/>
                        </a:rPr>
                        <a:t>  0.000042 </a:t>
                      </a:r>
                    </a:p>
                  </a:txBody>
                  <a:tcPr marL="0" marR="0" marT="0" marB="0" anchor="b">
                    <a:lnL>
                      <a:noFill/>
                    </a:lnL>
                    <a:lnR>
                      <a:noFill/>
                    </a:lnR>
                    <a:lnT>
                      <a:noFill/>
                    </a:lnT>
                    <a:lnB>
                      <a:noFill/>
                    </a:lnB>
                    <a:solidFill>
                      <a:srgbClr val="FBFBFE"/>
                    </a:solidFill>
                  </a:tcPr>
                </a:tc>
                <a:tc>
                  <a:txBody>
                    <a:bodyPr/>
                    <a:lstStyle/>
                    <a:p>
                      <a:pPr algn="l" fontAlgn="b"/>
                      <a:r>
                        <a:rPr lang="en-US" sz="600" b="0" i="0" u="none" strike="noStrike">
                          <a:solidFill>
                            <a:srgbClr val="000000"/>
                          </a:solidFill>
                          <a:effectLst/>
                          <a:latin typeface="Calibri" panose="020F0502020204030204" pitchFamily="34" charset="0"/>
                        </a:rPr>
                        <a:t>  0.000060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0.000029 </a:t>
                      </a:r>
                    </a:p>
                  </a:txBody>
                  <a:tcPr marL="0" marR="0" marT="0" marB="0" anchor="b">
                    <a:lnL>
                      <a:noFill/>
                    </a:lnL>
                    <a:lnR>
                      <a:noFill/>
                    </a:lnR>
                    <a:lnT>
                      <a:noFill/>
                    </a:lnT>
                    <a:lnB>
                      <a:noFill/>
                    </a:lnB>
                    <a:solidFill>
                      <a:srgbClr val="FBEEF1"/>
                    </a:solidFill>
                  </a:tcPr>
                </a:tc>
                <a:tc>
                  <a:txBody>
                    <a:bodyPr/>
                    <a:lstStyle/>
                    <a:p>
                      <a:pPr algn="l" fontAlgn="b"/>
                      <a:r>
                        <a:rPr lang="en-US" sz="600" b="0" i="0" u="none" strike="noStrike">
                          <a:solidFill>
                            <a:srgbClr val="000000"/>
                          </a:solidFill>
                          <a:effectLst/>
                          <a:latin typeface="Calibri" panose="020F0502020204030204" pitchFamily="34" charset="0"/>
                        </a:rPr>
                        <a:t>  0.000060 </a:t>
                      </a:r>
                    </a:p>
                  </a:txBody>
                  <a:tcPr marL="0" marR="0" marT="0" marB="0" anchor="b">
                    <a:lnL>
                      <a:noFill/>
                    </a:lnL>
                    <a:lnR>
                      <a:noFill/>
                    </a:lnR>
                    <a:lnT>
                      <a:noFill/>
                    </a:lnT>
                    <a:lnB>
                      <a:noFill/>
                    </a:lnB>
                    <a:solidFill>
                      <a:srgbClr val="FBFBFF"/>
                    </a:solidFill>
                  </a:tcPr>
                </a:tc>
                <a:tc>
                  <a:txBody>
                    <a:bodyPr/>
                    <a:lstStyle/>
                    <a:p>
                      <a:pPr algn="l" fontAlgn="b"/>
                      <a:r>
                        <a:rPr lang="en-US" sz="600" b="0" i="0" u="none" strike="noStrike">
                          <a:solidFill>
                            <a:srgbClr val="000000"/>
                          </a:solidFill>
                          <a:effectLst/>
                          <a:latin typeface="Calibri" panose="020F0502020204030204" pitchFamily="34" charset="0"/>
                        </a:rPr>
                        <a:t>  0.000259 </a:t>
                      </a:r>
                    </a:p>
                  </a:txBody>
                  <a:tcPr marL="0" marR="0" marT="0" marB="0" anchor="b">
                    <a:lnL>
                      <a:noFill/>
                    </a:lnL>
                    <a:lnR>
                      <a:noFill/>
                    </a:lnR>
                    <a:lnT>
                      <a:noFill/>
                    </a:lnT>
                    <a:lnB>
                      <a:noFill/>
                    </a:lnB>
                    <a:solidFill>
                      <a:srgbClr val="E4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91210984"/>
                  </a:ext>
                </a:extLst>
              </a:tr>
              <a:tr h="179164">
                <a:tc>
                  <a:txBody>
                    <a:bodyPr/>
                    <a:lstStyle/>
                    <a:p>
                      <a:pPr algn="l" fontAlgn="b"/>
                      <a:r>
                        <a:rPr lang="en-US" sz="700" b="1" i="1" u="none" strike="noStrike">
                          <a:solidFill>
                            <a:srgbClr val="000000"/>
                          </a:solidFill>
                          <a:effectLst/>
                          <a:latin typeface="Calibri" panose="020F0502020204030204" pitchFamily="34" charset="0"/>
                        </a:rPr>
                        <a:t>MICROSOFT CORPORATION (XNAS:MSFT)</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MSFT</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0.000010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DBDE"/>
                    </a:solidFill>
                  </a:tcPr>
                </a:tc>
                <a:tc>
                  <a:txBody>
                    <a:bodyPr/>
                    <a:lstStyle/>
                    <a:p>
                      <a:pPr algn="l" fontAlgn="b"/>
                      <a:r>
                        <a:rPr lang="en-US" sz="600" b="0" i="0" u="none" strike="noStrike">
                          <a:solidFill>
                            <a:srgbClr val="000000"/>
                          </a:solidFill>
                          <a:effectLst/>
                          <a:latin typeface="Calibri" panose="020F0502020204030204" pitchFamily="34" charset="0"/>
                        </a:rPr>
                        <a:t>   0.000053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FCFF"/>
                    </a:solidFill>
                  </a:tcPr>
                </a:tc>
                <a:tc>
                  <a:txBody>
                    <a:bodyPr/>
                    <a:lstStyle/>
                    <a:p>
                      <a:pPr algn="l" fontAlgn="b"/>
                      <a:r>
                        <a:rPr lang="en-US" sz="600" b="0" i="0" u="none" strike="noStrike">
                          <a:solidFill>
                            <a:srgbClr val="000000"/>
                          </a:solidFill>
                          <a:effectLst/>
                          <a:latin typeface="Calibri" panose="020F0502020204030204" pitchFamily="34" charset="0"/>
                        </a:rPr>
                        <a:t>   0.000030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EFF2"/>
                    </a:solidFill>
                  </a:tcPr>
                </a:tc>
                <a:tc>
                  <a:txBody>
                    <a:bodyPr/>
                    <a:lstStyle/>
                    <a:p>
                      <a:pPr algn="l" fontAlgn="b"/>
                      <a:r>
                        <a:rPr lang="en-US" sz="600" b="0" i="0" u="none" strike="noStrike">
                          <a:solidFill>
                            <a:srgbClr val="000000"/>
                          </a:solidFill>
                          <a:effectLst/>
                          <a:latin typeface="Calibri" panose="020F0502020204030204" pitchFamily="34" charset="0"/>
                        </a:rPr>
                        <a:t>   0.000013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DEE1"/>
                    </a:solidFill>
                  </a:tcPr>
                </a:tc>
                <a:tc>
                  <a:txBody>
                    <a:bodyPr/>
                    <a:lstStyle/>
                    <a:p>
                      <a:pPr algn="l" fontAlgn="b"/>
                      <a:r>
                        <a:rPr lang="en-US" sz="600" b="0" i="0" u="none" strike="noStrike">
                          <a:solidFill>
                            <a:srgbClr val="000000"/>
                          </a:solidFill>
                          <a:effectLst/>
                          <a:latin typeface="Calibri" panose="020F0502020204030204" pitchFamily="34" charset="0"/>
                        </a:rPr>
                        <a:t>   0.000142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1F5FC"/>
                    </a:solidFill>
                  </a:tcPr>
                </a:tc>
                <a:tc>
                  <a:txBody>
                    <a:bodyPr/>
                    <a:lstStyle/>
                    <a:p>
                      <a:pPr algn="l" fontAlgn="b"/>
                      <a:r>
                        <a:rPr lang="en-US" sz="600" b="0" i="0" u="none" strike="noStrike">
                          <a:solidFill>
                            <a:srgbClr val="000000"/>
                          </a:solidFill>
                          <a:effectLst/>
                          <a:latin typeface="Calibri" panose="020F0502020204030204" pitchFamily="34" charset="0"/>
                        </a:rPr>
                        <a:t>   0.000073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0.000027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ECEF"/>
                    </a:solidFill>
                  </a:tcPr>
                </a:tc>
                <a:tc>
                  <a:txBody>
                    <a:bodyPr/>
                    <a:lstStyle/>
                    <a:p>
                      <a:pPr algn="l" fontAlgn="b"/>
                      <a:r>
                        <a:rPr lang="en-US" sz="600" b="0" i="0" u="none" strike="noStrike">
                          <a:solidFill>
                            <a:srgbClr val="000000"/>
                          </a:solidFill>
                          <a:effectLst/>
                          <a:latin typeface="Calibri" panose="020F0502020204030204" pitchFamily="34" charset="0"/>
                        </a:rPr>
                        <a:t> (0.000009)</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AC9CB"/>
                    </a:solidFill>
                  </a:tcPr>
                </a:tc>
                <a:tc>
                  <a:txBody>
                    <a:bodyPr/>
                    <a:lstStyle/>
                    <a:p>
                      <a:pPr algn="l" fontAlgn="b"/>
                      <a:r>
                        <a:rPr lang="en-US" sz="600" b="0" i="0" u="none" strike="noStrike">
                          <a:solidFill>
                            <a:srgbClr val="000000"/>
                          </a:solidFill>
                          <a:effectLst/>
                          <a:latin typeface="Calibri" panose="020F0502020204030204" pitchFamily="34" charset="0"/>
                        </a:rPr>
                        <a:t>   0.000199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EBF0F9"/>
                    </a:solidFill>
                  </a:tcPr>
                </a:tc>
                <a:tc>
                  <a:txBody>
                    <a:bodyPr/>
                    <a:lstStyle/>
                    <a:p>
                      <a:pPr algn="l" fontAlgn="b"/>
                      <a:r>
                        <a:rPr lang="en-US" sz="600" b="0" i="0" u="none" strike="noStrike">
                          <a:solidFill>
                            <a:srgbClr val="000000"/>
                          </a:solidFill>
                          <a:effectLst/>
                          <a:latin typeface="Calibri" panose="020F0502020204030204" pitchFamily="34" charset="0"/>
                        </a:rPr>
                        <a:t>   0.000077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9FAFE"/>
                    </a:solidFill>
                  </a:tcPr>
                </a:tc>
                <a:tc>
                  <a:txBody>
                    <a:bodyPr/>
                    <a:lstStyle/>
                    <a:p>
                      <a:pPr algn="l" fontAlgn="b"/>
                      <a:r>
                        <a:rPr lang="en-US" sz="600" b="0" i="0" u="none" strike="noStrike">
                          <a:solidFill>
                            <a:srgbClr val="000000"/>
                          </a:solidFill>
                          <a:effectLst/>
                          <a:latin typeface="Calibri" panose="020F0502020204030204" pitchFamily="34" charset="0"/>
                        </a:rPr>
                        <a:t>   0.000088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7F9FE"/>
                    </a:solidFill>
                  </a:tcPr>
                </a:tc>
                <a:tc>
                  <a:txBody>
                    <a:bodyPr/>
                    <a:lstStyle/>
                    <a:p>
                      <a:pPr algn="l" fontAlgn="b"/>
                      <a:r>
                        <a:rPr lang="en-US" sz="600" b="0" i="0" u="none" strike="noStrike">
                          <a:solidFill>
                            <a:srgbClr val="000000"/>
                          </a:solidFill>
                          <a:effectLst/>
                          <a:latin typeface="Calibri" panose="020F0502020204030204" pitchFamily="34" charset="0"/>
                        </a:rPr>
                        <a:t>   0.000036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F5F8"/>
                    </a:solidFill>
                  </a:tcPr>
                </a:tc>
                <a:tc>
                  <a:txBody>
                    <a:bodyPr/>
                    <a:lstStyle/>
                    <a:p>
                      <a:pPr algn="l" fontAlgn="b"/>
                      <a:r>
                        <a:rPr lang="en-US" sz="600" b="0" i="0" u="none" strike="noStrike">
                          <a:solidFill>
                            <a:srgbClr val="000000"/>
                          </a:solidFill>
                          <a:effectLst/>
                          <a:latin typeface="Calibri" panose="020F0502020204030204" pitchFamily="34" charset="0"/>
                        </a:rPr>
                        <a:t> (0.000006)</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ACBCE"/>
                    </a:solidFill>
                  </a:tcPr>
                </a:tc>
                <a:tc>
                  <a:txBody>
                    <a:bodyPr/>
                    <a:lstStyle/>
                    <a:p>
                      <a:pPr algn="l" fontAlgn="b"/>
                      <a:r>
                        <a:rPr lang="en-US" sz="600" b="0" i="0" u="none" strike="noStrike">
                          <a:solidFill>
                            <a:srgbClr val="000000"/>
                          </a:solidFill>
                          <a:effectLst/>
                          <a:latin typeface="Calibri" panose="020F0502020204030204" pitchFamily="34" charset="0"/>
                        </a:rPr>
                        <a:t>   0.000119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4F6FC"/>
                    </a:solidFill>
                  </a:tcPr>
                </a:tc>
                <a:tc>
                  <a:txBody>
                    <a:bodyPr/>
                    <a:lstStyle/>
                    <a:p>
                      <a:pPr algn="l" fontAlgn="b"/>
                      <a:r>
                        <a:rPr lang="en-US" sz="600" b="0" i="0" u="none" strike="noStrike">
                          <a:solidFill>
                            <a:srgbClr val="000000"/>
                          </a:solidFill>
                          <a:effectLst/>
                          <a:latin typeface="Calibri" panose="020F0502020204030204" pitchFamily="34" charset="0"/>
                        </a:rPr>
                        <a:t>  0.000065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AFBFF"/>
                    </a:solidFill>
                  </a:tcPr>
                </a:tc>
                <a:tc>
                  <a:txBody>
                    <a:bodyPr/>
                    <a:lstStyle/>
                    <a:p>
                      <a:pPr algn="l" fontAlgn="b"/>
                      <a:r>
                        <a:rPr lang="en-US" sz="600" b="0" i="0" u="none" strike="noStrike">
                          <a:solidFill>
                            <a:srgbClr val="000000"/>
                          </a:solidFill>
                          <a:effectLst/>
                          <a:latin typeface="Calibri" panose="020F0502020204030204" pitchFamily="34" charset="0"/>
                        </a:rPr>
                        <a:t>  0.000086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8F9FE"/>
                    </a:solidFill>
                  </a:tcPr>
                </a:tc>
                <a:tc>
                  <a:txBody>
                    <a:bodyPr/>
                    <a:lstStyle/>
                    <a:p>
                      <a:pPr algn="l" fontAlgn="b"/>
                      <a:r>
                        <a:rPr lang="en-US" sz="600" b="0" i="0" u="none" strike="noStrike">
                          <a:solidFill>
                            <a:srgbClr val="000000"/>
                          </a:solidFill>
                          <a:effectLst/>
                          <a:latin typeface="Calibri" panose="020F0502020204030204" pitchFamily="34" charset="0"/>
                        </a:rPr>
                        <a:t>  0.000018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E3E6"/>
                    </a:solidFill>
                  </a:tcPr>
                </a:tc>
                <a:tc>
                  <a:txBody>
                    <a:bodyPr/>
                    <a:lstStyle/>
                    <a:p>
                      <a:pPr algn="l" fontAlgn="b"/>
                      <a:r>
                        <a:rPr lang="en-US" sz="600" b="0" i="0" u="none" strike="noStrike">
                          <a:solidFill>
                            <a:srgbClr val="000000"/>
                          </a:solidFill>
                          <a:effectLst/>
                          <a:latin typeface="Calibri" panose="020F0502020204030204" pitchFamily="34" charset="0"/>
                        </a:rPr>
                        <a:t>  0.000209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EAEFF9"/>
                    </a:solidFill>
                  </a:tcPr>
                </a:tc>
                <a:tc>
                  <a:txBody>
                    <a:bodyPr/>
                    <a:lstStyle/>
                    <a:p>
                      <a:pPr algn="l" fontAlgn="b"/>
                      <a:r>
                        <a:rPr lang="en-US" sz="600" b="0" i="0" u="none" strike="noStrike">
                          <a:solidFill>
                            <a:srgbClr val="000000"/>
                          </a:solidFill>
                          <a:effectLst/>
                          <a:latin typeface="Calibri" panose="020F0502020204030204" pitchFamily="34" charset="0"/>
                        </a:rPr>
                        <a:t>  0.000035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BF4F7"/>
                    </a:solidFill>
                  </a:tcPr>
                </a:tc>
                <a:tc>
                  <a:txBody>
                    <a:bodyPr/>
                    <a:lstStyle/>
                    <a:p>
                      <a:pPr algn="l" fontAlgn="b"/>
                      <a:r>
                        <a:rPr lang="en-US" sz="600" b="0" i="0" u="none" strike="noStrike">
                          <a:solidFill>
                            <a:srgbClr val="000000"/>
                          </a:solidFill>
                          <a:effectLst/>
                          <a:latin typeface="Calibri" panose="020F0502020204030204" pitchFamily="34" charset="0"/>
                        </a:rPr>
                        <a:t>  0.000148 </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1F4FB"/>
                    </a:solidFill>
                  </a:tcPr>
                </a:tc>
                <a:extLst>
                  <a:ext uri="{0D108BD9-81ED-4DB2-BD59-A6C34878D82A}">
                    <a16:rowId xmlns:a16="http://schemas.microsoft.com/office/drawing/2014/main" val="187679388"/>
                  </a:ext>
                </a:extLst>
              </a:tr>
            </a:tbl>
          </a:graphicData>
        </a:graphic>
      </p:graphicFrame>
    </p:spTree>
    <p:extLst>
      <p:ext uri="{BB962C8B-B14F-4D97-AF65-F5344CB8AC3E}">
        <p14:creationId xmlns:p14="http://schemas.microsoft.com/office/powerpoint/2010/main" val="2431993343"/>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72B03C-6600-181C-8679-A9F6FA127B6A}"/>
              </a:ext>
            </a:extLst>
          </p:cNvPr>
          <p:cNvSpPr>
            <a:spLocks noGrp="1"/>
          </p:cNvSpPr>
          <p:nvPr>
            <p:ph type="ctrTitle"/>
          </p:nvPr>
        </p:nvSpPr>
        <p:spPr>
          <a:xfrm>
            <a:off x="609600" y="1954971"/>
            <a:ext cx="10972800" cy="1474029"/>
          </a:xfrm>
        </p:spPr>
        <p:txBody>
          <a:bodyPr lIns="91440" tIns="45720" rIns="91440" bIns="45720" anchor="b">
            <a:noAutofit/>
          </a:bodyPr>
          <a:lstStyle/>
          <a:p>
            <a:pPr algn="ctr"/>
            <a:r>
              <a:rPr lang="en-US" sz="7000" b="1">
                <a:latin typeface="+mj-lt"/>
              </a:rPr>
              <a:t>Performance Review</a:t>
            </a:r>
          </a:p>
        </p:txBody>
      </p:sp>
    </p:spTree>
    <p:extLst>
      <p:ext uri="{BB962C8B-B14F-4D97-AF65-F5344CB8AC3E}">
        <p14:creationId xmlns:p14="http://schemas.microsoft.com/office/powerpoint/2010/main" val="2839757999"/>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6E3D80-E26B-C19F-163F-52D75F095E01}"/>
              </a:ext>
            </a:extLst>
          </p:cNvPr>
          <p:cNvSpPr txBox="1"/>
          <p:nvPr/>
        </p:nvSpPr>
        <p:spPr>
          <a:xfrm>
            <a:off x="735901" y="1395859"/>
            <a:ext cx="10951236" cy="3042450"/>
          </a:xfrm>
          <a:prstGeom prst="rect">
            <a:avLst/>
          </a:prstGeom>
          <a:noFill/>
        </p:spPr>
        <p:txBody>
          <a:bodyPr wrap="square" lIns="55449" tIns="27725" rIns="55449" bIns="27725" rtlCol="0" anchor="t">
            <a:spAutoFit/>
          </a:bodyPr>
          <a:lstStyle/>
          <a:p>
            <a:pPr marL="346558" indent="-346558">
              <a:buFont typeface="Arial" panose="020B0604020202020204" pitchFamily="34" charset="0"/>
              <a:buChar char="•"/>
            </a:pPr>
            <a:r>
              <a:rPr lang="en-US" sz="2426">
                <a:cs typeface="Arial"/>
              </a:rPr>
              <a:t>This performance review will analyze the portfolio for the Spring Session of 2024</a:t>
            </a:r>
            <a:endParaRPr lang="en-US" sz="2426">
              <a:cs typeface="Calibri"/>
            </a:endParaRPr>
          </a:p>
          <a:p>
            <a:pPr marL="346558" indent="-346558">
              <a:buFont typeface="Arial" panose="020B0604020202020204" pitchFamily="34" charset="0"/>
              <a:buChar char="•"/>
            </a:pPr>
            <a:r>
              <a:rPr lang="en-US" sz="2426">
                <a:cs typeface="Arial"/>
              </a:rPr>
              <a:t>This section will detail the following:</a:t>
            </a:r>
          </a:p>
          <a:p>
            <a:pPr marL="727386" lvl="1" indent="-450525">
              <a:buFont typeface="Courier New" panose="02070309020205020404" pitchFamily="49" charset="0"/>
              <a:buChar char="o"/>
            </a:pPr>
            <a:r>
              <a:rPr lang="en-US" sz="2426">
                <a:cs typeface="Arial"/>
              </a:rPr>
              <a:t>Performance against the index.</a:t>
            </a:r>
          </a:p>
          <a:p>
            <a:pPr marL="727386" lvl="1" indent="-450525">
              <a:buFont typeface="Courier New" panose="02070309020205020404" pitchFamily="49" charset="0"/>
              <a:buChar char="o"/>
            </a:pPr>
            <a:r>
              <a:rPr lang="en-US" sz="2426">
                <a:cs typeface="Arial"/>
              </a:rPr>
              <a:t>Overview of the best and worst performing stocks and ETFs.</a:t>
            </a:r>
          </a:p>
          <a:p>
            <a:pPr marL="346558" indent="-346558">
              <a:buFont typeface="Arial" panose="020B0604020202020204" pitchFamily="34" charset="0"/>
              <a:buChar char="•"/>
            </a:pPr>
            <a:r>
              <a:rPr lang="en-US" sz="2426">
                <a:cs typeface="Arial"/>
              </a:rPr>
              <a:t>This review will analyze data from 1/30/2024 through 4/26/2024.</a:t>
            </a:r>
          </a:p>
          <a:p>
            <a:pPr marL="346558" indent="-346558">
              <a:buFont typeface="Arial" panose="020B0604020202020204" pitchFamily="34" charset="0"/>
              <a:buChar char="•"/>
            </a:pPr>
            <a:r>
              <a:rPr lang="en-US" sz="2426">
                <a:cs typeface="Arial"/>
              </a:rPr>
              <a:t>Active Management began with recommendations and trade execution on 1/30/2024.</a:t>
            </a:r>
            <a:endParaRPr lang="en-US" sz="2426">
              <a:cs typeface="Arial" panose="020B0604020202020204" pitchFamily="34" charset="0"/>
            </a:endParaRPr>
          </a:p>
        </p:txBody>
      </p:sp>
      <p:sp>
        <p:nvSpPr>
          <p:cNvPr id="3" name="TextBox 2">
            <a:extLst>
              <a:ext uri="{FF2B5EF4-FFF2-40B4-BE49-F238E27FC236}">
                <a16:creationId xmlns:a16="http://schemas.microsoft.com/office/drawing/2014/main" id="{62080997-6919-3FB5-748D-2D7109708317}"/>
              </a:ext>
            </a:extLst>
          </p:cNvPr>
          <p:cNvSpPr txBox="1"/>
          <p:nvPr/>
        </p:nvSpPr>
        <p:spPr>
          <a:xfrm>
            <a:off x="425531" y="398300"/>
            <a:ext cx="6879035" cy="830997"/>
          </a:xfrm>
          <a:prstGeom prst="rect">
            <a:avLst/>
          </a:prstGeom>
          <a:noFill/>
        </p:spPr>
        <p:txBody>
          <a:bodyPr wrap="square">
            <a:spAutoFit/>
          </a:bodyPr>
          <a:lstStyle/>
          <a:p>
            <a:r>
              <a:rPr lang="en-US" sz="4800" b="1">
                <a:solidFill>
                  <a:srgbClr val="00B485"/>
                </a:solidFill>
                <a:latin typeface="+mj-lt"/>
              </a:rPr>
              <a:t>PERFORMANCE REVIEW</a:t>
            </a:r>
            <a:endParaRPr lang="en-US" sz="4800">
              <a:solidFill>
                <a:srgbClr val="00B485"/>
              </a:solidFill>
              <a:latin typeface="+mj-lt"/>
            </a:endParaRPr>
          </a:p>
        </p:txBody>
      </p:sp>
    </p:spTree>
    <p:extLst>
      <p:ext uri="{BB962C8B-B14F-4D97-AF65-F5344CB8AC3E}">
        <p14:creationId xmlns:p14="http://schemas.microsoft.com/office/powerpoint/2010/main" val="1658663012"/>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139E6-451A-DB61-B8CF-4A9309E86C4D}"/>
              </a:ext>
            </a:extLst>
          </p:cNvPr>
          <p:cNvSpPr txBox="1"/>
          <p:nvPr/>
        </p:nvSpPr>
        <p:spPr>
          <a:xfrm>
            <a:off x="425533" y="153751"/>
            <a:ext cx="6283612" cy="609989"/>
          </a:xfrm>
          <a:prstGeom prst="rect">
            <a:avLst/>
          </a:prstGeom>
          <a:noFill/>
        </p:spPr>
        <p:txBody>
          <a:bodyPr wrap="square" lIns="55449" tIns="27725" rIns="55449" bIns="27725" anchor="t">
            <a:spAutoFit/>
          </a:bodyPr>
          <a:lstStyle/>
          <a:p>
            <a:r>
              <a:rPr lang="en-US" sz="3600" b="1">
                <a:solidFill>
                  <a:srgbClr val="00B485"/>
                </a:solidFill>
                <a:latin typeface="+mj-lt"/>
              </a:rPr>
              <a:t>PORTFOLIO CONTRIBUTIONS</a:t>
            </a:r>
            <a:endParaRPr lang="en-US" sz="3600">
              <a:solidFill>
                <a:srgbClr val="00B485"/>
              </a:solidFill>
              <a:latin typeface="+mj-lt"/>
            </a:endParaRPr>
          </a:p>
        </p:txBody>
      </p:sp>
      <p:pic>
        <p:nvPicPr>
          <p:cNvPr id="3" name="Picture 2" descr="A screenshot of a table&#10;&#10;Description automatically generated">
            <a:extLst>
              <a:ext uri="{FF2B5EF4-FFF2-40B4-BE49-F238E27FC236}">
                <a16:creationId xmlns:a16="http://schemas.microsoft.com/office/drawing/2014/main" id="{2BBCFB78-973B-B25D-C553-D714AE37C720}"/>
              </a:ext>
            </a:extLst>
          </p:cNvPr>
          <p:cNvPicPr>
            <a:picLocks noChangeAspect="1"/>
          </p:cNvPicPr>
          <p:nvPr/>
        </p:nvPicPr>
        <p:blipFill>
          <a:blip r:embed="rId2"/>
          <a:stretch>
            <a:fillRect/>
          </a:stretch>
        </p:blipFill>
        <p:spPr>
          <a:xfrm>
            <a:off x="1312319" y="774390"/>
            <a:ext cx="9298587" cy="219209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B4A9E40-A5B4-82F1-D30E-5C71D089271E}"/>
              </a:ext>
            </a:extLst>
          </p:cNvPr>
          <p:cNvPicPr>
            <a:picLocks noChangeAspect="1"/>
          </p:cNvPicPr>
          <p:nvPr/>
        </p:nvPicPr>
        <p:blipFill>
          <a:blip r:embed="rId3"/>
          <a:stretch>
            <a:fillRect/>
          </a:stretch>
        </p:blipFill>
        <p:spPr>
          <a:xfrm>
            <a:off x="3852946" y="3042717"/>
            <a:ext cx="4217335" cy="27609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0987404"/>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C981C-44A6-AB67-E149-09C6E63A0C42}"/>
              </a:ext>
            </a:extLst>
          </p:cNvPr>
          <p:cNvSpPr txBox="1"/>
          <p:nvPr/>
        </p:nvSpPr>
        <p:spPr>
          <a:xfrm>
            <a:off x="689694" y="1534482"/>
            <a:ext cx="10951236" cy="3010647"/>
          </a:xfrm>
          <a:prstGeom prst="rect">
            <a:avLst/>
          </a:prstGeom>
          <a:noFill/>
        </p:spPr>
        <p:txBody>
          <a:bodyPr wrap="square" lIns="55449" tIns="27725" rIns="55449" bIns="27725" rtlCol="0" anchor="t">
            <a:spAutoFit/>
          </a:bodyPr>
          <a:lstStyle/>
          <a:p>
            <a:pPr marL="346558" indent="-346558">
              <a:buFont typeface="Arial" panose="020B0604020202020204" pitchFamily="34" charset="0"/>
              <a:buChar char="•"/>
            </a:pPr>
            <a:r>
              <a:rPr lang="en-US" sz="2400">
                <a:cs typeface="Arial"/>
              </a:rPr>
              <a:t>Top overall performers came from a variety of different sectors, including Technology, Consumer Discretionary, Healthcare, Utilities and Financials. </a:t>
            </a:r>
          </a:p>
          <a:p>
            <a:pPr marL="342900" indent="-342900">
              <a:buFont typeface="Arial" panose="020B0604020202020204" pitchFamily="34" charset="0"/>
              <a:buChar char="•"/>
            </a:pPr>
            <a:endParaRPr lang="en-US" sz="2400"/>
          </a:p>
          <a:p>
            <a:pPr marL="346558" indent="-346558">
              <a:buFont typeface="Arial" panose="020B0604020202020204" pitchFamily="34" charset="0"/>
              <a:buChar char="•"/>
            </a:pPr>
            <a:r>
              <a:rPr lang="en-US" sz="2400">
                <a:cs typeface="Arial"/>
              </a:rPr>
              <a:t>All ETFs finished positive from the original purchase date (9/20/23) except the Energy ETF (XLE) which was sold at a loss.</a:t>
            </a:r>
          </a:p>
          <a:p>
            <a:pPr marL="342900" indent="-342900">
              <a:buFont typeface="Arial" panose="020B0604020202020204" pitchFamily="34" charset="0"/>
              <a:buChar char="•"/>
            </a:pPr>
            <a:endParaRPr lang="en-US" sz="2400">
              <a:cs typeface="Arial" panose="020B0604020202020204" pitchFamily="34" charset="0"/>
            </a:endParaRPr>
          </a:p>
          <a:p>
            <a:pPr marL="346558" indent="-346558">
              <a:buFont typeface="Arial" panose="020B0604020202020204" pitchFamily="34" charset="0"/>
              <a:buChar char="•"/>
            </a:pPr>
            <a:r>
              <a:rPr lang="en-US" sz="2400">
                <a:ea typeface="+mn-lt"/>
                <a:cs typeface="+mn-lt"/>
              </a:rPr>
              <a:t>The class made the decision not to allocate funds for energy, materials, or real estate stocks.</a:t>
            </a:r>
            <a:endParaRPr lang="en-US" sz="2400">
              <a:cs typeface="Arial"/>
            </a:endParaRPr>
          </a:p>
        </p:txBody>
      </p:sp>
      <p:sp>
        <p:nvSpPr>
          <p:cNvPr id="4" name="TextBox 3">
            <a:extLst>
              <a:ext uri="{FF2B5EF4-FFF2-40B4-BE49-F238E27FC236}">
                <a16:creationId xmlns:a16="http://schemas.microsoft.com/office/drawing/2014/main" id="{0C3466FD-FAFE-A9E5-D1A0-49975176FD19}"/>
              </a:ext>
            </a:extLst>
          </p:cNvPr>
          <p:cNvSpPr txBox="1"/>
          <p:nvPr/>
        </p:nvSpPr>
        <p:spPr>
          <a:xfrm>
            <a:off x="436165" y="366403"/>
            <a:ext cx="6942830" cy="707886"/>
          </a:xfrm>
          <a:prstGeom prst="rect">
            <a:avLst/>
          </a:prstGeom>
          <a:noFill/>
        </p:spPr>
        <p:txBody>
          <a:bodyPr wrap="square">
            <a:spAutoFit/>
          </a:bodyPr>
          <a:lstStyle/>
          <a:p>
            <a:r>
              <a:rPr lang="en-US" sz="4000" b="1">
                <a:solidFill>
                  <a:srgbClr val="00B485"/>
                </a:solidFill>
                <a:latin typeface="+mj-lt"/>
              </a:rPr>
              <a:t>OVERALL RETURN ANALYSIS</a:t>
            </a:r>
            <a:endParaRPr lang="en-US" sz="4000">
              <a:solidFill>
                <a:srgbClr val="00B485"/>
              </a:solidFill>
              <a:latin typeface="+mj-lt"/>
            </a:endParaRPr>
          </a:p>
        </p:txBody>
      </p:sp>
    </p:spTree>
    <p:extLst>
      <p:ext uri="{BB962C8B-B14F-4D97-AF65-F5344CB8AC3E}">
        <p14:creationId xmlns:p14="http://schemas.microsoft.com/office/powerpoint/2010/main" val="334078488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8C2BF-DE4E-0686-7916-2585BEF26947}"/>
              </a:ext>
            </a:extLst>
          </p:cNvPr>
          <p:cNvSpPr>
            <a:spLocks noGrp="1"/>
          </p:cNvSpPr>
          <p:nvPr>
            <p:ph type="ctrTitle"/>
          </p:nvPr>
        </p:nvSpPr>
        <p:spPr>
          <a:xfrm>
            <a:off x="458655" y="425496"/>
            <a:ext cx="10972030" cy="714494"/>
          </a:xfrm>
        </p:spPr>
        <p:txBody>
          <a:bodyPr lIns="55449" tIns="27725" rIns="55449" bIns="27725" anchor="b">
            <a:normAutofit fontScale="90000"/>
          </a:bodyPr>
          <a:lstStyle/>
          <a:p>
            <a:br>
              <a:rPr lang="en-US"/>
            </a:br>
            <a:r>
              <a:rPr lang="en-US" sz="2000">
                <a:latin typeface="+mj-lt"/>
              </a:rPr>
              <a:t>Reflects total return from Acquisition through 4/26/24</a:t>
            </a:r>
          </a:p>
        </p:txBody>
      </p:sp>
      <p:sp>
        <p:nvSpPr>
          <p:cNvPr id="5" name="TextBox 4">
            <a:extLst>
              <a:ext uri="{FF2B5EF4-FFF2-40B4-BE49-F238E27FC236}">
                <a16:creationId xmlns:a16="http://schemas.microsoft.com/office/drawing/2014/main" id="{D6444D26-5145-7BD2-F28F-C0A96A393C26}"/>
              </a:ext>
            </a:extLst>
          </p:cNvPr>
          <p:cNvSpPr txBox="1"/>
          <p:nvPr/>
        </p:nvSpPr>
        <p:spPr>
          <a:xfrm>
            <a:off x="1315127" y="3048519"/>
            <a:ext cx="1108986" cy="522594"/>
          </a:xfrm>
          <a:prstGeom prst="rect">
            <a:avLst/>
          </a:prstGeom>
          <a:noFill/>
        </p:spPr>
        <p:txBody>
          <a:bodyPr wrap="square" lIns="55449" tIns="27725" rIns="55449" bIns="27725" rtlCol="0" anchor="t">
            <a:spAutoFit/>
          </a:bodyPr>
          <a:lstStyle/>
          <a:p>
            <a:r>
              <a:rPr lang="en-US" sz="1940">
                <a:solidFill>
                  <a:srgbClr val="00B050"/>
                </a:solidFill>
                <a:latin typeface="Arial"/>
                <a:cs typeface="Arial"/>
              </a:rPr>
              <a:t>+40.08%</a:t>
            </a:r>
          </a:p>
          <a:p>
            <a:pPr algn="ctr"/>
            <a:r>
              <a:rPr lang="en-US" sz="1092">
                <a:latin typeface="Arial"/>
                <a:cs typeface="Arial"/>
              </a:rPr>
              <a:t>1/30 - 4-26</a:t>
            </a:r>
          </a:p>
        </p:txBody>
      </p:sp>
      <p:sp>
        <p:nvSpPr>
          <p:cNvPr id="6" name="TextBox 5">
            <a:extLst>
              <a:ext uri="{FF2B5EF4-FFF2-40B4-BE49-F238E27FC236}">
                <a16:creationId xmlns:a16="http://schemas.microsoft.com/office/drawing/2014/main" id="{96051316-8DE4-4BCB-FBE4-8062C3E90AFF}"/>
              </a:ext>
            </a:extLst>
          </p:cNvPr>
          <p:cNvSpPr txBox="1"/>
          <p:nvPr/>
        </p:nvSpPr>
        <p:spPr>
          <a:xfrm>
            <a:off x="5430520" y="3052574"/>
            <a:ext cx="1108986" cy="522594"/>
          </a:xfrm>
          <a:prstGeom prst="rect">
            <a:avLst/>
          </a:prstGeom>
          <a:noFill/>
        </p:spPr>
        <p:txBody>
          <a:bodyPr wrap="square" lIns="55449" tIns="27725" rIns="55449" bIns="27725" rtlCol="0" anchor="t">
            <a:spAutoFit/>
          </a:bodyPr>
          <a:lstStyle/>
          <a:p>
            <a:r>
              <a:rPr lang="en-US" sz="1940">
                <a:solidFill>
                  <a:srgbClr val="00B050"/>
                </a:solidFill>
                <a:latin typeface="Arial"/>
                <a:cs typeface="Arial"/>
              </a:rPr>
              <a:t>+9.30%</a:t>
            </a:r>
            <a:endParaRPr lang="en-US" sz="1092">
              <a:ea typeface="Calibri"/>
              <a:cs typeface="Calibri"/>
            </a:endParaRPr>
          </a:p>
          <a:p>
            <a:pPr algn="ctr"/>
            <a:r>
              <a:rPr lang="en-US" sz="1092">
                <a:latin typeface="Arial"/>
                <a:cs typeface="Arial"/>
              </a:rPr>
              <a:t>3/12 - 4/26</a:t>
            </a:r>
          </a:p>
        </p:txBody>
      </p:sp>
      <p:sp>
        <p:nvSpPr>
          <p:cNvPr id="7" name="TextBox 6">
            <a:extLst>
              <a:ext uri="{FF2B5EF4-FFF2-40B4-BE49-F238E27FC236}">
                <a16:creationId xmlns:a16="http://schemas.microsoft.com/office/drawing/2014/main" id="{31B25A00-4B3D-5944-7E14-86BFF46E8369}"/>
              </a:ext>
            </a:extLst>
          </p:cNvPr>
          <p:cNvSpPr txBox="1"/>
          <p:nvPr/>
        </p:nvSpPr>
        <p:spPr>
          <a:xfrm>
            <a:off x="9478729" y="2926336"/>
            <a:ext cx="1108986" cy="522594"/>
          </a:xfrm>
          <a:prstGeom prst="rect">
            <a:avLst/>
          </a:prstGeom>
          <a:noFill/>
        </p:spPr>
        <p:txBody>
          <a:bodyPr wrap="square" lIns="55449" tIns="27725" rIns="55449" bIns="27725" rtlCol="0" anchor="t">
            <a:spAutoFit/>
          </a:bodyPr>
          <a:lstStyle/>
          <a:p>
            <a:r>
              <a:rPr lang="en-US" sz="1940">
                <a:solidFill>
                  <a:srgbClr val="00B050"/>
                </a:solidFill>
                <a:latin typeface="Arial"/>
                <a:cs typeface="Arial"/>
              </a:rPr>
              <a:t>+8.40%</a:t>
            </a:r>
          </a:p>
          <a:p>
            <a:pPr algn="ctr"/>
            <a:r>
              <a:rPr lang="en-US" sz="1092">
                <a:latin typeface="Arial"/>
                <a:cs typeface="Arial"/>
              </a:rPr>
              <a:t>14/11 - 4/26</a:t>
            </a:r>
            <a:endParaRPr lang="en-US" sz="1092">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E9E77D7-A098-A248-744C-1EC9BCD3B37B}"/>
              </a:ext>
            </a:extLst>
          </p:cNvPr>
          <p:cNvSpPr txBox="1"/>
          <p:nvPr/>
        </p:nvSpPr>
        <p:spPr>
          <a:xfrm>
            <a:off x="8004438" y="5282900"/>
            <a:ext cx="1108986" cy="522594"/>
          </a:xfrm>
          <a:prstGeom prst="rect">
            <a:avLst/>
          </a:prstGeom>
          <a:noFill/>
        </p:spPr>
        <p:txBody>
          <a:bodyPr wrap="square" lIns="55449" tIns="27725" rIns="55449" bIns="27725" rtlCol="0" anchor="t">
            <a:spAutoFit/>
          </a:bodyPr>
          <a:lstStyle/>
          <a:p>
            <a:r>
              <a:rPr lang="en-US" sz="1940">
                <a:solidFill>
                  <a:srgbClr val="00B050"/>
                </a:solidFill>
                <a:latin typeface="Arial"/>
                <a:cs typeface="Arial"/>
              </a:rPr>
              <a:t>+5.18%</a:t>
            </a:r>
          </a:p>
          <a:p>
            <a:pPr algn="ctr"/>
            <a:r>
              <a:rPr lang="en-US" sz="1092">
                <a:latin typeface="Arial"/>
                <a:cs typeface="Arial"/>
              </a:rPr>
              <a:t>3/26 - 4/26</a:t>
            </a:r>
          </a:p>
        </p:txBody>
      </p:sp>
      <p:sp>
        <p:nvSpPr>
          <p:cNvPr id="10" name="TextBox 9">
            <a:extLst>
              <a:ext uri="{FF2B5EF4-FFF2-40B4-BE49-F238E27FC236}">
                <a16:creationId xmlns:a16="http://schemas.microsoft.com/office/drawing/2014/main" id="{230B9DAB-C9B4-F435-4570-CF93364A60DC}"/>
              </a:ext>
            </a:extLst>
          </p:cNvPr>
          <p:cNvSpPr txBox="1"/>
          <p:nvPr/>
        </p:nvSpPr>
        <p:spPr>
          <a:xfrm>
            <a:off x="3048894" y="5020158"/>
            <a:ext cx="1108986" cy="522594"/>
          </a:xfrm>
          <a:prstGeom prst="rect">
            <a:avLst/>
          </a:prstGeom>
          <a:noFill/>
        </p:spPr>
        <p:txBody>
          <a:bodyPr wrap="square" lIns="55449" tIns="27725" rIns="55449" bIns="27725" rtlCol="0" anchor="t">
            <a:spAutoFit/>
          </a:bodyPr>
          <a:lstStyle/>
          <a:p>
            <a:r>
              <a:rPr lang="en-US" sz="1940">
                <a:solidFill>
                  <a:srgbClr val="00B050"/>
                </a:solidFill>
                <a:latin typeface="Arial"/>
                <a:cs typeface="Arial"/>
              </a:rPr>
              <a:t>+8.30% </a:t>
            </a:r>
            <a:endParaRPr lang="en-US" sz="1940">
              <a:solidFill>
                <a:srgbClr val="00B050"/>
              </a:solidFill>
              <a:latin typeface="Arial" panose="020B0604020202020204" pitchFamily="34" charset="0"/>
              <a:cs typeface="Arial" panose="020B0604020202020204" pitchFamily="34" charset="0"/>
            </a:endParaRPr>
          </a:p>
          <a:p>
            <a:r>
              <a:rPr lang="en-US" sz="1092">
                <a:solidFill>
                  <a:srgbClr val="000000"/>
                </a:solidFill>
                <a:latin typeface="Arial"/>
                <a:cs typeface="Arial"/>
              </a:rPr>
              <a:t>3/19 -</a:t>
            </a:r>
            <a:r>
              <a:rPr lang="en-US" sz="1092">
                <a:latin typeface="Arial"/>
                <a:cs typeface="Arial"/>
              </a:rPr>
              <a:t> 4/26</a:t>
            </a:r>
            <a:endParaRPr lang="en-US" sz="1940">
              <a:solidFill>
                <a:srgbClr val="00B05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B0AEBE-93EF-2B91-005D-E2704E13958B}"/>
              </a:ext>
            </a:extLst>
          </p:cNvPr>
          <p:cNvSpPr txBox="1"/>
          <p:nvPr/>
        </p:nvSpPr>
        <p:spPr>
          <a:xfrm>
            <a:off x="436165" y="260077"/>
            <a:ext cx="6100334" cy="609989"/>
          </a:xfrm>
          <a:prstGeom prst="rect">
            <a:avLst/>
          </a:prstGeom>
          <a:noFill/>
        </p:spPr>
        <p:txBody>
          <a:bodyPr wrap="square" lIns="55449" tIns="27725" rIns="55449" bIns="27725" anchor="t">
            <a:spAutoFit/>
          </a:bodyPr>
          <a:lstStyle/>
          <a:p>
            <a:r>
              <a:rPr lang="en-US" sz="3600" b="1">
                <a:solidFill>
                  <a:srgbClr val="00B485"/>
                </a:solidFill>
                <a:latin typeface="+mj-lt"/>
              </a:rPr>
              <a:t>BEST RETURNS Spring 2024</a:t>
            </a:r>
            <a:endParaRPr lang="en-US" sz="3600">
              <a:solidFill>
                <a:srgbClr val="00B485"/>
              </a:solidFill>
              <a:latin typeface="+mj-lt"/>
            </a:endParaRPr>
          </a:p>
        </p:txBody>
      </p:sp>
      <p:pic>
        <p:nvPicPr>
          <p:cNvPr id="4" name="Picture 3" descr="Logos &amp; Brand Guidelines | NVIDIA">
            <a:extLst>
              <a:ext uri="{FF2B5EF4-FFF2-40B4-BE49-F238E27FC236}">
                <a16:creationId xmlns:a16="http://schemas.microsoft.com/office/drawing/2014/main" id="{C7597371-3AA3-F5FA-A900-E282DA23F0D6}"/>
              </a:ext>
            </a:extLst>
          </p:cNvPr>
          <p:cNvPicPr>
            <a:picLocks noChangeAspect="1"/>
          </p:cNvPicPr>
          <p:nvPr/>
        </p:nvPicPr>
        <p:blipFill>
          <a:blip r:embed="rId2"/>
          <a:stretch>
            <a:fillRect/>
          </a:stretch>
        </p:blipFill>
        <p:spPr>
          <a:xfrm>
            <a:off x="614476" y="1660266"/>
            <a:ext cx="2511244" cy="1383788"/>
          </a:xfrm>
          <a:prstGeom prst="rect">
            <a:avLst/>
          </a:prstGeom>
        </p:spPr>
      </p:pic>
      <p:pic>
        <p:nvPicPr>
          <p:cNvPr id="12" name="Picture 11" descr="PDD Holdings: A High-Growth Chinese Stock for Muslim Investors">
            <a:extLst>
              <a:ext uri="{FF2B5EF4-FFF2-40B4-BE49-F238E27FC236}">
                <a16:creationId xmlns:a16="http://schemas.microsoft.com/office/drawing/2014/main" id="{32122AD6-4CCE-DD96-7601-E97496B33474}"/>
              </a:ext>
            </a:extLst>
          </p:cNvPr>
          <p:cNvPicPr>
            <a:picLocks noChangeAspect="1"/>
          </p:cNvPicPr>
          <p:nvPr/>
        </p:nvPicPr>
        <p:blipFill>
          <a:blip r:embed="rId3"/>
          <a:stretch>
            <a:fillRect/>
          </a:stretch>
        </p:blipFill>
        <p:spPr>
          <a:xfrm>
            <a:off x="4638806" y="1633245"/>
            <a:ext cx="2909955" cy="1409319"/>
          </a:xfrm>
          <a:prstGeom prst="rect">
            <a:avLst/>
          </a:prstGeom>
        </p:spPr>
      </p:pic>
      <p:pic>
        <p:nvPicPr>
          <p:cNvPr id="13" name="Picture 12" descr="Internship Experience at Elevance Health">
            <a:extLst>
              <a:ext uri="{FF2B5EF4-FFF2-40B4-BE49-F238E27FC236}">
                <a16:creationId xmlns:a16="http://schemas.microsoft.com/office/drawing/2014/main" id="{2B4AD38A-01C6-0CDA-1A48-ED46512ACA2C}"/>
              </a:ext>
            </a:extLst>
          </p:cNvPr>
          <p:cNvPicPr>
            <a:picLocks noChangeAspect="1"/>
          </p:cNvPicPr>
          <p:nvPr/>
        </p:nvPicPr>
        <p:blipFill>
          <a:blip r:embed="rId4"/>
          <a:stretch>
            <a:fillRect/>
          </a:stretch>
        </p:blipFill>
        <p:spPr>
          <a:xfrm>
            <a:off x="8610435" y="1346173"/>
            <a:ext cx="2815262" cy="1578341"/>
          </a:xfrm>
          <a:prstGeom prst="rect">
            <a:avLst/>
          </a:prstGeom>
        </p:spPr>
      </p:pic>
      <p:pic>
        <p:nvPicPr>
          <p:cNvPr id="14" name="Picture 13" descr="File:NextEra Energy logo (1).svg ...">
            <a:extLst>
              <a:ext uri="{FF2B5EF4-FFF2-40B4-BE49-F238E27FC236}">
                <a16:creationId xmlns:a16="http://schemas.microsoft.com/office/drawing/2014/main" id="{7EC0216E-2C2A-9CAC-B265-ECFF83EE2EF9}"/>
              </a:ext>
            </a:extLst>
          </p:cNvPr>
          <p:cNvPicPr>
            <a:picLocks noChangeAspect="1"/>
          </p:cNvPicPr>
          <p:nvPr/>
        </p:nvPicPr>
        <p:blipFill>
          <a:blip r:embed="rId5"/>
          <a:stretch>
            <a:fillRect/>
          </a:stretch>
        </p:blipFill>
        <p:spPr>
          <a:xfrm>
            <a:off x="2575635" y="3891147"/>
            <a:ext cx="2258227" cy="944626"/>
          </a:xfrm>
          <a:prstGeom prst="rect">
            <a:avLst/>
          </a:prstGeom>
        </p:spPr>
      </p:pic>
      <p:pic>
        <p:nvPicPr>
          <p:cNvPr id="16" name="Picture 15" descr="File:Charles Schwab Corporation logo ...">
            <a:extLst>
              <a:ext uri="{FF2B5EF4-FFF2-40B4-BE49-F238E27FC236}">
                <a16:creationId xmlns:a16="http://schemas.microsoft.com/office/drawing/2014/main" id="{283FC7D8-7716-75D3-C82B-021120B7E7B3}"/>
              </a:ext>
            </a:extLst>
          </p:cNvPr>
          <p:cNvPicPr>
            <a:picLocks noChangeAspect="1"/>
          </p:cNvPicPr>
          <p:nvPr/>
        </p:nvPicPr>
        <p:blipFill>
          <a:blip r:embed="rId6"/>
          <a:stretch>
            <a:fillRect/>
          </a:stretch>
        </p:blipFill>
        <p:spPr>
          <a:xfrm>
            <a:off x="7805473" y="3572373"/>
            <a:ext cx="1513743" cy="1574523"/>
          </a:xfrm>
          <a:prstGeom prst="rect">
            <a:avLst/>
          </a:prstGeom>
        </p:spPr>
      </p:pic>
    </p:spTree>
    <p:extLst>
      <p:ext uri="{BB962C8B-B14F-4D97-AF65-F5344CB8AC3E}">
        <p14:creationId xmlns:p14="http://schemas.microsoft.com/office/powerpoint/2010/main" val="605626967"/>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8C2BF-DE4E-0686-7916-2585BEF26947}"/>
              </a:ext>
            </a:extLst>
          </p:cNvPr>
          <p:cNvSpPr>
            <a:spLocks noGrp="1"/>
          </p:cNvSpPr>
          <p:nvPr>
            <p:ph type="ctrTitle"/>
          </p:nvPr>
        </p:nvSpPr>
        <p:spPr>
          <a:xfrm>
            <a:off x="344682" y="1082362"/>
            <a:ext cx="12352272" cy="360854"/>
          </a:xfrm>
        </p:spPr>
        <p:txBody>
          <a:bodyPr lIns="55449" tIns="27725" rIns="55449" bIns="27725" anchor="b">
            <a:noAutofit/>
          </a:bodyPr>
          <a:lstStyle/>
          <a:p>
            <a:br>
              <a:rPr lang="en-US" sz="1600" b="1">
                <a:latin typeface="+mj-lt"/>
              </a:rPr>
            </a:br>
            <a:r>
              <a:rPr lang="en-US" sz="1600" b="1">
                <a:latin typeface="+mj-lt"/>
              </a:rPr>
              <a:t>Reflects total return from Acquisition through 4/26/24</a:t>
            </a:r>
          </a:p>
        </p:txBody>
      </p:sp>
      <p:sp>
        <p:nvSpPr>
          <p:cNvPr id="4" name="TextBox 3">
            <a:extLst>
              <a:ext uri="{FF2B5EF4-FFF2-40B4-BE49-F238E27FC236}">
                <a16:creationId xmlns:a16="http://schemas.microsoft.com/office/drawing/2014/main" id="{17B4CDC1-9B1C-68F6-DC52-994E8E14B50C}"/>
              </a:ext>
            </a:extLst>
          </p:cNvPr>
          <p:cNvSpPr txBox="1"/>
          <p:nvPr/>
        </p:nvSpPr>
        <p:spPr>
          <a:xfrm>
            <a:off x="5170773" y="4642549"/>
            <a:ext cx="1222920" cy="522594"/>
          </a:xfrm>
          <a:prstGeom prst="rect">
            <a:avLst/>
          </a:prstGeom>
          <a:noFill/>
        </p:spPr>
        <p:txBody>
          <a:bodyPr wrap="square" lIns="55449" tIns="27725" rIns="55449" bIns="27725" rtlCol="0" anchor="t">
            <a:spAutoFit/>
          </a:bodyPr>
          <a:lstStyle/>
          <a:p>
            <a:pPr algn="ctr"/>
            <a:r>
              <a:rPr lang="en-US" sz="1940">
                <a:solidFill>
                  <a:srgbClr val="C00000"/>
                </a:solidFill>
                <a:latin typeface="Arial"/>
                <a:cs typeface="Arial"/>
              </a:rPr>
              <a:t>-11.84%</a:t>
            </a:r>
          </a:p>
          <a:p>
            <a:pPr algn="ctr"/>
            <a:r>
              <a:rPr lang="en-US" sz="1092">
                <a:latin typeface="Arial"/>
                <a:cs typeface="Arial"/>
              </a:rPr>
              <a:t>4/4 - 4/26</a:t>
            </a:r>
            <a:endParaRPr lang="en-US" sz="1092">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04F9359-8FDB-58D2-EEFA-46FAB5033E07}"/>
              </a:ext>
            </a:extLst>
          </p:cNvPr>
          <p:cNvSpPr txBox="1"/>
          <p:nvPr/>
        </p:nvSpPr>
        <p:spPr>
          <a:xfrm>
            <a:off x="344682" y="491890"/>
            <a:ext cx="7286004" cy="1902651"/>
          </a:xfrm>
          <a:prstGeom prst="rect">
            <a:avLst/>
          </a:prstGeom>
          <a:noFill/>
        </p:spPr>
        <p:txBody>
          <a:bodyPr wrap="square" lIns="55449" tIns="27725" rIns="55449" bIns="27725" anchor="t">
            <a:spAutoFit/>
          </a:bodyPr>
          <a:lstStyle/>
          <a:p>
            <a:r>
              <a:rPr lang="en-US" sz="4000" b="1">
                <a:solidFill>
                  <a:srgbClr val="00B485"/>
                </a:solidFill>
                <a:latin typeface="+mj-lt"/>
              </a:rPr>
              <a:t>WORST RETURNS SPRING 2024</a:t>
            </a:r>
          </a:p>
          <a:p>
            <a:endParaRPr lang="en-US" sz="4000" b="1">
              <a:solidFill>
                <a:srgbClr val="00B485"/>
              </a:solidFill>
              <a:latin typeface="+mj-lt"/>
            </a:endParaRPr>
          </a:p>
          <a:p>
            <a:endParaRPr lang="en-US" sz="4000" b="1">
              <a:solidFill>
                <a:srgbClr val="00B485"/>
              </a:solidFill>
              <a:latin typeface="+mj-lt"/>
            </a:endParaRPr>
          </a:p>
        </p:txBody>
      </p:sp>
      <p:pic>
        <p:nvPicPr>
          <p:cNvPr id="7" name="Picture 6" descr="File:ULTA Beauty Logo.png - Wikipedia">
            <a:extLst>
              <a:ext uri="{FF2B5EF4-FFF2-40B4-BE49-F238E27FC236}">
                <a16:creationId xmlns:a16="http://schemas.microsoft.com/office/drawing/2014/main" id="{426125DC-8F2E-FA77-B577-DE0325A51D93}"/>
              </a:ext>
            </a:extLst>
          </p:cNvPr>
          <p:cNvPicPr>
            <a:picLocks noChangeAspect="1"/>
          </p:cNvPicPr>
          <p:nvPr/>
        </p:nvPicPr>
        <p:blipFill>
          <a:blip r:embed="rId2"/>
          <a:stretch>
            <a:fillRect/>
          </a:stretch>
        </p:blipFill>
        <p:spPr>
          <a:xfrm>
            <a:off x="3482949" y="2125175"/>
            <a:ext cx="4387485" cy="1835415"/>
          </a:xfrm>
          <a:prstGeom prst="rect">
            <a:avLst/>
          </a:prstGeom>
        </p:spPr>
      </p:pic>
    </p:spTree>
    <p:extLst>
      <p:ext uri="{BB962C8B-B14F-4D97-AF65-F5344CB8AC3E}">
        <p14:creationId xmlns:p14="http://schemas.microsoft.com/office/powerpoint/2010/main" val="382336932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1C1BFC-022D-F646-A08F-BED9F4FDE8A4}"/>
              </a:ext>
            </a:extLst>
          </p:cNvPr>
          <p:cNvSpPr>
            <a:spLocks noGrp="1"/>
          </p:cNvSpPr>
          <p:nvPr>
            <p:ph type="ctrTitle"/>
          </p:nvPr>
        </p:nvSpPr>
        <p:spPr>
          <a:xfrm>
            <a:off x="689694" y="1240803"/>
            <a:ext cx="8921986" cy="587969"/>
          </a:xfrm>
        </p:spPr>
        <p:txBody>
          <a:bodyPr lIns="55449" tIns="27725" rIns="55449" bIns="27725" anchor="b">
            <a:normAutofit fontScale="90000"/>
          </a:bodyPr>
          <a:lstStyle/>
          <a:p>
            <a:r>
              <a:rPr lang="en-US" sz="2426">
                <a:solidFill>
                  <a:srgbClr val="004E30"/>
                </a:solidFill>
              </a:rPr>
              <a:t>Cooling demand in retail beauty category  caused </a:t>
            </a:r>
            <a:r>
              <a:rPr lang="en-US" sz="2426" err="1">
                <a:solidFill>
                  <a:srgbClr val="004E30"/>
                </a:solidFill>
              </a:rPr>
              <a:t>ulta's</a:t>
            </a:r>
            <a:r>
              <a:rPr lang="en-US" sz="2426">
                <a:solidFill>
                  <a:srgbClr val="004E30"/>
                </a:solidFill>
              </a:rPr>
              <a:t> stock price to plummet</a:t>
            </a:r>
          </a:p>
        </p:txBody>
      </p:sp>
      <p:sp>
        <p:nvSpPr>
          <p:cNvPr id="2" name="TextBox 1">
            <a:extLst>
              <a:ext uri="{FF2B5EF4-FFF2-40B4-BE49-F238E27FC236}">
                <a16:creationId xmlns:a16="http://schemas.microsoft.com/office/drawing/2014/main" id="{AF7D13E8-9C8A-BAB7-64BD-013B4ACC432D}"/>
              </a:ext>
            </a:extLst>
          </p:cNvPr>
          <p:cNvSpPr txBox="1"/>
          <p:nvPr/>
        </p:nvSpPr>
        <p:spPr>
          <a:xfrm>
            <a:off x="689694" y="2032911"/>
            <a:ext cx="10951236" cy="4287919"/>
          </a:xfrm>
          <a:prstGeom prst="rect">
            <a:avLst/>
          </a:prstGeom>
          <a:noFill/>
        </p:spPr>
        <p:txBody>
          <a:bodyPr wrap="square" lIns="55449" tIns="27725" rIns="55449" bIns="27725" rtlCol="0" anchor="t">
            <a:spAutoFit/>
          </a:bodyPr>
          <a:lstStyle/>
          <a:p>
            <a:pPr marL="342900" indent="-342900">
              <a:spcAft>
                <a:spcPts val="728"/>
              </a:spcAft>
              <a:buFont typeface="Arial" panose="020B0604020202020204" pitchFamily="34" charset="0"/>
              <a:buChar char="•"/>
            </a:pPr>
            <a:r>
              <a:rPr lang="en-US" sz="2000" err="1">
                <a:cs typeface="Arial"/>
              </a:rPr>
              <a:t>Ulta</a:t>
            </a:r>
            <a:r>
              <a:rPr lang="en-US" sz="2000">
                <a:cs typeface="Arial"/>
              </a:rPr>
              <a:t> shares fell 15% on Wednesday April 3rd as the CEO Dave Kimbell stated that demand in the beauty category has fell sooner and "bigger than expected" this year</a:t>
            </a:r>
          </a:p>
          <a:p>
            <a:pPr marL="342900" indent="-342900">
              <a:spcAft>
                <a:spcPts val="728"/>
              </a:spcAft>
              <a:buFont typeface="Arial" panose="020B0604020202020204" pitchFamily="34" charset="0"/>
              <a:buChar char="•"/>
            </a:pPr>
            <a:r>
              <a:rPr lang="en-US" sz="2000">
                <a:cs typeface="Arial"/>
              </a:rPr>
              <a:t>Kimbell added this trend is continuous across price points and product categories in the industry</a:t>
            </a:r>
          </a:p>
          <a:p>
            <a:pPr marL="342900" indent="-342900">
              <a:spcAft>
                <a:spcPts val="728"/>
              </a:spcAft>
              <a:buFont typeface="Arial" panose="020B0604020202020204" pitchFamily="34" charset="0"/>
              <a:buChar char="•"/>
            </a:pPr>
            <a:r>
              <a:rPr lang="en-US" sz="2000">
                <a:cs typeface="Arial"/>
              </a:rPr>
              <a:t>The market dynamics which caused this slowing in demand can be attributed to rising credit card debt in the country harming consumers spending capacity and geopolitical conflicts</a:t>
            </a:r>
          </a:p>
          <a:p>
            <a:pPr marL="342900" indent="-342900">
              <a:spcAft>
                <a:spcPts val="728"/>
              </a:spcAft>
              <a:buFont typeface="Arial" panose="020B0604020202020204" pitchFamily="34" charset="0"/>
              <a:buChar char="•"/>
            </a:pPr>
            <a:r>
              <a:rPr lang="en-US" sz="2000">
                <a:cs typeface="Arial"/>
              </a:rPr>
              <a:t>The beauty industry has also become more crowded in the past year as Kohl's announced opening Sephora shops in all their locations. </a:t>
            </a:r>
          </a:p>
          <a:p>
            <a:pPr marL="342900" indent="-342900">
              <a:spcAft>
                <a:spcPts val="728"/>
              </a:spcAft>
              <a:buFont typeface="Arial" panose="020B0604020202020204" pitchFamily="34" charset="0"/>
              <a:buChar char="•"/>
            </a:pPr>
            <a:r>
              <a:rPr lang="en-US" sz="2000">
                <a:cs typeface="Arial"/>
              </a:rPr>
              <a:t>After the fund added </a:t>
            </a:r>
            <a:r>
              <a:rPr lang="en-US" sz="2000" err="1">
                <a:cs typeface="Arial"/>
              </a:rPr>
              <a:t>Ulta</a:t>
            </a:r>
            <a:r>
              <a:rPr lang="en-US" sz="2000">
                <a:cs typeface="Arial"/>
              </a:rPr>
              <a:t> on April 4th for $460.99, the share price continued to drop on the news and increased economic uncertainty</a:t>
            </a:r>
            <a:endParaRPr lang="en-US" sz="2000">
              <a:cs typeface="Arial" panose="020B0604020202020204" pitchFamily="34" charset="0"/>
            </a:endParaRPr>
          </a:p>
          <a:p>
            <a:pPr marL="173279" indent="-173279">
              <a:spcAft>
                <a:spcPts val="728"/>
              </a:spcAft>
              <a:buFont typeface="Wingdings" pitchFamily="2" charset="2"/>
              <a:buChar char="v"/>
            </a:pPr>
            <a:endParaRPr lang="en-US" sz="2000">
              <a:cs typeface="Arial" panose="020B0604020202020204" pitchFamily="34" charset="0"/>
            </a:endParaRPr>
          </a:p>
          <a:p>
            <a:pPr marL="173279" indent="-173279">
              <a:buFont typeface="Wingdings" pitchFamily="2" charset="2"/>
              <a:buChar char="v"/>
            </a:pPr>
            <a:endParaRPr lang="en-US" sz="2000">
              <a:cs typeface="Arial" panose="020B0604020202020204" pitchFamily="34" charset="0"/>
            </a:endParaRPr>
          </a:p>
        </p:txBody>
      </p:sp>
      <p:sp>
        <p:nvSpPr>
          <p:cNvPr id="3" name="TextBox 2">
            <a:extLst>
              <a:ext uri="{FF2B5EF4-FFF2-40B4-BE49-F238E27FC236}">
                <a16:creationId xmlns:a16="http://schemas.microsoft.com/office/drawing/2014/main" id="{B09C50BB-64EB-A99E-D184-6E10C376C17D}"/>
              </a:ext>
            </a:extLst>
          </p:cNvPr>
          <p:cNvSpPr txBox="1"/>
          <p:nvPr/>
        </p:nvSpPr>
        <p:spPr>
          <a:xfrm>
            <a:off x="689694" y="76905"/>
            <a:ext cx="6532194" cy="707886"/>
          </a:xfrm>
          <a:prstGeom prst="rect">
            <a:avLst/>
          </a:prstGeom>
          <a:noFill/>
        </p:spPr>
        <p:txBody>
          <a:bodyPr wrap="square">
            <a:spAutoFit/>
          </a:bodyPr>
          <a:lstStyle/>
          <a:p>
            <a:r>
              <a:rPr lang="en-US" sz="4000" b="1">
                <a:solidFill>
                  <a:srgbClr val="00B485"/>
                </a:solidFill>
                <a:latin typeface="+mj-lt"/>
              </a:rPr>
              <a:t>BIGGEST LOSS</a:t>
            </a:r>
            <a:endParaRPr lang="en-US" sz="4000">
              <a:solidFill>
                <a:srgbClr val="00B485"/>
              </a:solidFill>
              <a:latin typeface="+mj-lt"/>
            </a:endParaRPr>
          </a:p>
        </p:txBody>
      </p:sp>
    </p:spTree>
    <p:extLst>
      <p:ext uri="{BB962C8B-B14F-4D97-AF65-F5344CB8AC3E}">
        <p14:creationId xmlns:p14="http://schemas.microsoft.com/office/powerpoint/2010/main" val="376434408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F2BF861-AE0F-E05F-1ECD-206A6036A574}"/>
              </a:ext>
            </a:extLst>
          </p:cNvPr>
          <p:cNvGraphicFramePr>
            <a:graphicFrameLocks noGrp="1"/>
          </p:cNvGraphicFramePr>
          <p:nvPr/>
        </p:nvGraphicFramePr>
        <p:xfrm>
          <a:off x="1220313" y="810258"/>
          <a:ext cx="9751377" cy="4351355"/>
        </p:xfrm>
        <a:graphic>
          <a:graphicData uri="http://schemas.openxmlformats.org/drawingml/2006/table">
            <a:tbl>
              <a:tblPr firstRow="1" bandRow="1">
                <a:tableStyleId>{616DA210-FB5B-4158-B5E0-FEB733F419BA}</a:tableStyleId>
              </a:tblPr>
              <a:tblGrid>
                <a:gridCol w="3250459">
                  <a:extLst>
                    <a:ext uri="{9D8B030D-6E8A-4147-A177-3AD203B41FA5}">
                      <a16:colId xmlns:a16="http://schemas.microsoft.com/office/drawing/2014/main" val="1859037107"/>
                    </a:ext>
                  </a:extLst>
                </a:gridCol>
                <a:gridCol w="3250459">
                  <a:extLst>
                    <a:ext uri="{9D8B030D-6E8A-4147-A177-3AD203B41FA5}">
                      <a16:colId xmlns:a16="http://schemas.microsoft.com/office/drawing/2014/main" val="758951079"/>
                    </a:ext>
                  </a:extLst>
                </a:gridCol>
                <a:gridCol w="3250459">
                  <a:extLst>
                    <a:ext uri="{9D8B030D-6E8A-4147-A177-3AD203B41FA5}">
                      <a16:colId xmlns:a16="http://schemas.microsoft.com/office/drawing/2014/main" val="3849617513"/>
                    </a:ext>
                  </a:extLst>
                </a:gridCol>
              </a:tblGrid>
              <a:tr h="870271">
                <a:tc>
                  <a:txBody>
                    <a:bodyPr/>
                    <a:lstStyle/>
                    <a:p>
                      <a:endParaRPr lang="en-US" sz="700"/>
                    </a:p>
                  </a:txBody>
                  <a:tcPr marL="55449" marR="55449" marT="27725" marB="27725">
                    <a:lnL w="76200">
                      <a:solidFill>
                        <a:schemeClr val="tx1"/>
                      </a:solidFill>
                    </a:lnL>
                    <a:lnR w="28575">
                      <a:solidFill>
                        <a:schemeClr val="tx1"/>
                      </a:solidFill>
                    </a:lnR>
                    <a:lnT w="76200">
                      <a:solidFill>
                        <a:schemeClr val="tx1"/>
                      </a:solidFill>
                    </a:lnT>
                    <a:lnB w="28575">
                      <a:solidFill>
                        <a:schemeClr val="tx1"/>
                      </a:solidFill>
                    </a:lnB>
                  </a:tcPr>
                </a:tc>
                <a:tc>
                  <a:txBody>
                    <a:bodyPr/>
                    <a:lstStyle/>
                    <a:p>
                      <a:endParaRPr lang="en-US" sz="1700"/>
                    </a:p>
                    <a:p>
                      <a:pPr lvl="0" algn="ctr">
                        <a:buNone/>
                      </a:pPr>
                      <a:r>
                        <a:rPr lang="en-US" sz="1700">
                          <a:latin typeface="Times New Roman"/>
                        </a:rPr>
                        <a:t>Sellinger Applied Portfolio</a:t>
                      </a:r>
                    </a:p>
                  </a:txBody>
                  <a:tcPr marL="55449" marR="55449" marT="27725" marB="27725">
                    <a:lnL w="28575">
                      <a:solidFill>
                        <a:schemeClr val="tx1"/>
                      </a:solidFill>
                    </a:lnL>
                    <a:lnR w="28575">
                      <a:solidFill>
                        <a:schemeClr val="tx1"/>
                      </a:solidFill>
                    </a:lnR>
                    <a:lnT w="76200">
                      <a:solidFill>
                        <a:schemeClr val="tx1"/>
                      </a:solidFill>
                    </a:lnT>
                    <a:lnB w="28575">
                      <a:solidFill>
                        <a:schemeClr val="tx1"/>
                      </a:solidFill>
                    </a:lnB>
                  </a:tcPr>
                </a:tc>
                <a:tc>
                  <a:txBody>
                    <a:bodyPr/>
                    <a:lstStyle/>
                    <a:p>
                      <a:endParaRPr lang="en-US" sz="1700"/>
                    </a:p>
                    <a:p>
                      <a:pPr lvl="0" algn="ctr">
                        <a:buNone/>
                      </a:pPr>
                      <a:r>
                        <a:rPr lang="en-US" sz="1700">
                          <a:latin typeface="Times New Roman"/>
                        </a:rPr>
                        <a:t>S&amp;P 500</a:t>
                      </a:r>
                      <a:endParaRPr lang="en-US" sz="1900">
                        <a:latin typeface="Times New Roman"/>
                      </a:endParaRPr>
                    </a:p>
                  </a:txBody>
                  <a:tcPr marL="55449" marR="55449" marT="27725" marB="27725">
                    <a:lnL w="28575">
                      <a:solidFill>
                        <a:schemeClr val="tx1"/>
                      </a:solidFill>
                    </a:lnL>
                    <a:lnR w="76200">
                      <a:solidFill>
                        <a:schemeClr val="tx1"/>
                      </a:solidFill>
                    </a:lnR>
                    <a:lnT w="76200">
                      <a:solidFill>
                        <a:schemeClr val="tx1"/>
                      </a:solidFill>
                    </a:lnT>
                    <a:lnB w="28575">
                      <a:solidFill>
                        <a:schemeClr val="tx1"/>
                      </a:solidFill>
                    </a:lnB>
                  </a:tcPr>
                </a:tc>
                <a:extLst>
                  <a:ext uri="{0D108BD9-81ED-4DB2-BD59-A6C34878D82A}">
                    <a16:rowId xmlns:a16="http://schemas.microsoft.com/office/drawing/2014/main" val="3080043166"/>
                  </a:ext>
                </a:extLst>
              </a:tr>
              <a:tr h="870271">
                <a:tc>
                  <a:txBody>
                    <a:bodyPr/>
                    <a:lstStyle/>
                    <a:p>
                      <a:endParaRPr lang="en-US" sz="700"/>
                    </a:p>
                    <a:p>
                      <a:pPr lvl="0" algn="ctr">
                        <a:buNone/>
                      </a:pPr>
                      <a:r>
                        <a:rPr lang="en-US" sz="1700">
                          <a:latin typeface="Times New Roman"/>
                        </a:rPr>
                        <a:t>Market Value</a:t>
                      </a:r>
                    </a:p>
                    <a:p>
                      <a:pPr lvl="0" algn="ctr">
                        <a:buNone/>
                      </a:pPr>
                      <a:r>
                        <a:rPr lang="en-US" sz="1700">
                          <a:latin typeface="Times New Roman"/>
                        </a:rPr>
                        <a:t>(9/20/24)</a:t>
                      </a:r>
                    </a:p>
                  </a:txBody>
                  <a:tcPr marL="55449" marR="55449" marT="27725" marB="27725">
                    <a:lnL w="76200">
                      <a:solidFill>
                        <a:schemeClr val="tx1"/>
                      </a:solidFill>
                    </a:lnL>
                    <a:lnR w="28575">
                      <a:solidFill>
                        <a:schemeClr val="tx1"/>
                      </a:solidFill>
                    </a:lnR>
                    <a:lnT w="28575">
                      <a:solidFill>
                        <a:schemeClr val="tx1"/>
                      </a:solidFill>
                    </a:lnT>
                    <a:lnB w="28575">
                      <a:solidFill>
                        <a:schemeClr val="tx1"/>
                      </a:solidFill>
                    </a:lnB>
                    <a:solidFill>
                      <a:srgbClr val="02B385"/>
                    </a:solidFill>
                  </a:tcPr>
                </a:tc>
                <a:tc>
                  <a:txBody>
                    <a:bodyPr/>
                    <a:lstStyle/>
                    <a:p>
                      <a:pPr algn="ctr"/>
                      <a:r>
                        <a:rPr lang="en-US" sz="2200">
                          <a:latin typeface="Times New Roman"/>
                        </a:rPr>
                        <a:t>$500,000.00</a:t>
                      </a:r>
                      <a:endParaRPr lang="en-US" sz="700"/>
                    </a:p>
                  </a:txBody>
                  <a:tcPr marL="55449" marR="55449" marT="27725" marB="27725" anchor="ctr">
                    <a:lnL w="28575">
                      <a:solidFill>
                        <a:schemeClr val="tx1"/>
                      </a:solidFill>
                    </a:lnL>
                    <a:lnR w="28575">
                      <a:solidFill>
                        <a:schemeClr val="tx1"/>
                      </a:solidFill>
                    </a:lnR>
                    <a:lnT w="28575">
                      <a:solidFill>
                        <a:schemeClr val="tx1"/>
                      </a:solidFill>
                    </a:lnT>
                    <a:lnB w="28575">
                      <a:solidFill>
                        <a:schemeClr val="tx1"/>
                      </a:solidFill>
                    </a:lnB>
                    <a:solidFill>
                      <a:srgbClr val="02B385"/>
                    </a:solidFill>
                  </a:tcPr>
                </a:tc>
                <a:tc>
                  <a:txBody>
                    <a:bodyPr/>
                    <a:lstStyle/>
                    <a:p>
                      <a:pPr algn="ctr"/>
                      <a:r>
                        <a:rPr lang="en-US" sz="2200">
                          <a:latin typeface="Times New Roman"/>
                        </a:rPr>
                        <a:t>4,924.97</a:t>
                      </a:r>
                    </a:p>
                  </a:txBody>
                  <a:tcPr marL="55449" marR="55449" marT="27725" marB="27725" anchor="ctr">
                    <a:lnL w="28575">
                      <a:solidFill>
                        <a:schemeClr val="tx1"/>
                      </a:solidFill>
                    </a:lnL>
                    <a:lnR w="76200">
                      <a:solidFill>
                        <a:schemeClr val="tx1"/>
                      </a:solidFill>
                    </a:lnR>
                    <a:lnT w="28575">
                      <a:solidFill>
                        <a:schemeClr val="tx1"/>
                      </a:solidFill>
                    </a:lnT>
                    <a:lnB w="28575">
                      <a:solidFill>
                        <a:schemeClr val="tx1"/>
                      </a:solidFill>
                    </a:lnB>
                    <a:solidFill>
                      <a:srgbClr val="02B385"/>
                    </a:solidFill>
                  </a:tcPr>
                </a:tc>
                <a:extLst>
                  <a:ext uri="{0D108BD9-81ED-4DB2-BD59-A6C34878D82A}">
                    <a16:rowId xmlns:a16="http://schemas.microsoft.com/office/drawing/2014/main" val="102262928"/>
                  </a:ext>
                </a:extLst>
              </a:tr>
              <a:tr h="870271">
                <a:tc>
                  <a:txBody>
                    <a:bodyPr/>
                    <a:lstStyle/>
                    <a:p>
                      <a:pPr algn="ctr"/>
                      <a:endParaRPr lang="en-US" sz="700"/>
                    </a:p>
                    <a:p>
                      <a:pPr lvl="0" algn="ctr">
                        <a:buNone/>
                      </a:pPr>
                      <a:r>
                        <a:rPr lang="en-US" sz="1700">
                          <a:latin typeface="Times New Roman"/>
                        </a:rPr>
                        <a:t>Market Value</a:t>
                      </a:r>
                    </a:p>
                    <a:p>
                      <a:pPr lvl="0" algn="ctr">
                        <a:buNone/>
                      </a:pPr>
                      <a:r>
                        <a:rPr lang="en-US" sz="1700">
                          <a:latin typeface="Times New Roman"/>
                        </a:rPr>
                        <a:t>(4/26/24)</a:t>
                      </a:r>
                    </a:p>
                  </a:txBody>
                  <a:tcPr marL="55449" marR="55449" marT="27725" marB="27725">
                    <a:lnL w="76200">
                      <a:solidFill>
                        <a:schemeClr val="tx1"/>
                      </a:solidFill>
                    </a:lnL>
                    <a:lnR w="28575">
                      <a:solidFill>
                        <a:schemeClr val="tx1"/>
                      </a:solidFill>
                    </a:lnR>
                    <a:lnT w="28575">
                      <a:solidFill>
                        <a:schemeClr val="tx1"/>
                      </a:solidFill>
                    </a:lnT>
                    <a:lnB w="28575">
                      <a:solidFill>
                        <a:schemeClr val="tx1"/>
                      </a:solidFill>
                    </a:lnB>
                  </a:tcPr>
                </a:tc>
                <a:tc>
                  <a:txBody>
                    <a:bodyPr/>
                    <a:lstStyle/>
                    <a:p>
                      <a:pPr algn="ctr"/>
                      <a:r>
                        <a:rPr lang="en-US" sz="2200" u="none" strike="noStrike" noProof="0">
                          <a:latin typeface="Times New Roman"/>
                        </a:rPr>
                        <a:t>$608,354.94 </a:t>
                      </a:r>
                      <a:endParaRPr lang="en-US" sz="2200">
                        <a:latin typeface="Times New Roman"/>
                      </a:endParaRPr>
                    </a:p>
                  </a:txBody>
                  <a:tcPr marL="55449" marR="55449" marT="27725" marB="27725" anchor="ctr">
                    <a:lnL w="28575">
                      <a:solidFill>
                        <a:schemeClr val="tx1"/>
                      </a:solidFill>
                    </a:lnL>
                    <a:lnR w="28575">
                      <a:solidFill>
                        <a:schemeClr val="tx1"/>
                      </a:solidFill>
                    </a:lnR>
                    <a:lnT w="28575">
                      <a:solidFill>
                        <a:schemeClr val="tx1"/>
                      </a:solidFill>
                    </a:lnT>
                    <a:lnB w="28575">
                      <a:solidFill>
                        <a:schemeClr val="tx1"/>
                      </a:solidFill>
                    </a:lnB>
                  </a:tcPr>
                </a:tc>
                <a:tc>
                  <a:txBody>
                    <a:bodyPr/>
                    <a:lstStyle/>
                    <a:p>
                      <a:pPr algn="ctr"/>
                      <a:r>
                        <a:rPr lang="en-US" sz="2200">
                          <a:latin typeface="Times New Roman"/>
                        </a:rPr>
                        <a:t>5,099.96</a:t>
                      </a:r>
                    </a:p>
                  </a:txBody>
                  <a:tcPr marL="55449" marR="55449" marT="27725" marB="27725" anchor="ctr">
                    <a:lnL w="28575">
                      <a:solidFill>
                        <a:schemeClr val="tx1"/>
                      </a:solidFill>
                    </a:lnL>
                    <a:lnR w="76200">
                      <a:solidFill>
                        <a:schemeClr val="tx1"/>
                      </a:solidFill>
                    </a:lnR>
                    <a:lnT w="28575">
                      <a:solidFill>
                        <a:schemeClr val="tx1"/>
                      </a:solidFill>
                    </a:lnT>
                    <a:lnB w="28575">
                      <a:solidFill>
                        <a:schemeClr val="tx1"/>
                      </a:solidFill>
                    </a:lnB>
                  </a:tcPr>
                </a:tc>
                <a:extLst>
                  <a:ext uri="{0D108BD9-81ED-4DB2-BD59-A6C34878D82A}">
                    <a16:rowId xmlns:a16="http://schemas.microsoft.com/office/drawing/2014/main" val="2471454193"/>
                  </a:ext>
                </a:extLst>
              </a:tr>
              <a:tr h="870271">
                <a:tc>
                  <a:txBody>
                    <a:bodyPr/>
                    <a:lstStyle/>
                    <a:p>
                      <a:endParaRPr lang="en-US" sz="1700"/>
                    </a:p>
                    <a:p>
                      <a:pPr lvl="0" algn="ctr">
                        <a:buNone/>
                      </a:pPr>
                      <a:r>
                        <a:rPr lang="en-US" sz="1700">
                          <a:latin typeface="Times New Roman"/>
                        </a:rPr>
                        <a:t>Raw Return</a:t>
                      </a:r>
                    </a:p>
                  </a:txBody>
                  <a:tcPr marL="55449" marR="55449" marT="27725" marB="27725">
                    <a:lnL w="76200">
                      <a:solidFill>
                        <a:schemeClr val="tx1"/>
                      </a:solidFill>
                    </a:lnL>
                    <a:lnR w="28575">
                      <a:solidFill>
                        <a:schemeClr val="tx1"/>
                      </a:solidFill>
                    </a:lnR>
                    <a:lnT w="28575">
                      <a:solidFill>
                        <a:schemeClr val="tx1"/>
                      </a:solidFill>
                    </a:lnT>
                    <a:lnB w="28575">
                      <a:solidFill>
                        <a:schemeClr val="tx1"/>
                      </a:solidFill>
                    </a:lnB>
                    <a:solidFill>
                      <a:srgbClr val="02B385"/>
                    </a:solidFill>
                  </a:tcPr>
                </a:tc>
                <a:tc>
                  <a:txBody>
                    <a:bodyPr/>
                    <a:lstStyle/>
                    <a:p>
                      <a:pPr lvl="0" algn="ctr">
                        <a:buNone/>
                      </a:pPr>
                      <a:r>
                        <a:rPr lang="en-US" sz="2200">
                          <a:solidFill>
                            <a:schemeClr val="tx1"/>
                          </a:solidFill>
                          <a:latin typeface="Times New Roman"/>
                        </a:rPr>
                        <a:t>19.26%</a:t>
                      </a:r>
                      <a:endParaRPr lang="en-US" sz="2200">
                        <a:solidFill>
                          <a:schemeClr val="tx1"/>
                        </a:solidFill>
                      </a:endParaRPr>
                    </a:p>
                  </a:txBody>
                  <a:tcPr marL="55449" marR="55449" marT="27725" marB="27725" anchor="ctr">
                    <a:lnL w="28575">
                      <a:solidFill>
                        <a:schemeClr val="tx1"/>
                      </a:solidFill>
                    </a:lnL>
                    <a:lnR w="28575">
                      <a:solidFill>
                        <a:schemeClr val="tx1"/>
                      </a:solidFill>
                    </a:lnR>
                    <a:lnT w="28575">
                      <a:solidFill>
                        <a:schemeClr val="tx1"/>
                      </a:solidFill>
                    </a:lnT>
                    <a:lnB w="28575">
                      <a:solidFill>
                        <a:schemeClr val="tx1"/>
                      </a:solidFill>
                    </a:lnB>
                    <a:solidFill>
                      <a:srgbClr val="02B385"/>
                    </a:solidFill>
                  </a:tcPr>
                </a:tc>
                <a:tc>
                  <a:txBody>
                    <a:bodyPr/>
                    <a:lstStyle/>
                    <a:p>
                      <a:pPr algn="ctr"/>
                      <a:r>
                        <a:rPr lang="en-US" sz="2200">
                          <a:latin typeface="Times New Roman"/>
                        </a:rPr>
                        <a:t>14.81%</a:t>
                      </a:r>
                    </a:p>
                  </a:txBody>
                  <a:tcPr marL="55449" marR="55449" marT="27725" marB="27725" anchor="ctr">
                    <a:lnL w="28575">
                      <a:solidFill>
                        <a:schemeClr val="tx1"/>
                      </a:solidFill>
                    </a:lnL>
                    <a:lnR w="76200">
                      <a:solidFill>
                        <a:schemeClr val="tx1"/>
                      </a:solidFill>
                    </a:lnR>
                    <a:lnT w="28575">
                      <a:solidFill>
                        <a:schemeClr val="tx1"/>
                      </a:solidFill>
                    </a:lnT>
                    <a:lnB w="28575">
                      <a:solidFill>
                        <a:schemeClr val="tx1"/>
                      </a:solidFill>
                    </a:lnB>
                    <a:solidFill>
                      <a:srgbClr val="02B385"/>
                    </a:solidFill>
                  </a:tcPr>
                </a:tc>
                <a:extLst>
                  <a:ext uri="{0D108BD9-81ED-4DB2-BD59-A6C34878D82A}">
                    <a16:rowId xmlns:a16="http://schemas.microsoft.com/office/drawing/2014/main" val="1481324097"/>
                  </a:ext>
                </a:extLst>
              </a:tr>
              <a:tr h="870271">
                <a:tc>
                  <a:txBody>
                    <a:bodyPr/>
                    <a:lstStyle/>
                    <a:p>
                      <a:endParaRPr lang="en-US" sz="700"/>
                    </a:p>
                    <a:p>
                      <a:pPr lvl="0" algn="ctr">
                        <a:buNone/>
                      </a:pPr>
                      <a:r>
                        <a:rPr lang="en-US" sz="1700">
                          <a:latin typeface="Times New Roman"/>
                        </a:rPr>
                        <a:t>Annualized Return</a:t>
                      </a:r>
                      <a:endParaRPr lang="en-US" sz="700">
                        <a:latin typeface="Times New Roman"/>
                      </a:endParaRPr>
                    </a:p>
                  </a:txBody>
                  <a:tcPr marL="55449" marR="55449" marT="27725" marB="27725">
                    <a:lnL w="76200">
                      <a:solidFill>
                        <a:schemeClr val="tx1"/>
                      </a:solidFill>
                    </a:lnL>
                    <a:lnR w="28575">
                      <a:solidFill>
                        <a:schemeClr val="tx1"/>
                      </a:solidFill>
                    </a:lnR>
                    <a:lnT w="28575">
                      <a:solidFill>
                        <a:schemeClr val="tx1"/>
                      </a:solidFill>
                    </a:lnT>
                    <a:lnB w="76200">
                      <a:solidFill>
                        <a:schemeClr val="tx1"/>
                      </a:solidFill>
                    </a:lnB>
                  </a:tcPr>
                </a:tc>
                <a:tc>
                  <a:txBody>
                    <a:bodyPr/>
                    <a:lstStyle/>
                    <a:p>
                      <a:pPr algn="ctr"/>
                      <a:r>
                        <a:rPr lang="en-US" sz="2200">
                          <a:solidFill>
                            <a:schemeClr val="tx1"/>
                          </a:solidFill>
                          <a:latin typeface="Times New Roman"/>
                        </a:rPr>
                        <a:t>34.26%</a:t>
                      </a:r>
                    </a:p>
                  </a:txBody>
                  <a:tcPr marL="55449" marR="55449" marT="27725" marB="27725" anchor="ctr">
                    <a:lnL w="28575">
                      <a:solidFill>
                        <a:schemeClr val="tx1"/>
                      </a:solidFill>
                    </a:lnL>
                    <a:lnR w="28575">
                      <a:solidFill>
                        <a:schemeClr val="tx1"/>
                      </a:solidFill>
                    </a:lnR>
                    <a:lnT w="28575">
                      <a:solidFill>
                        <a:schemeClr val="tx1"/>
                      </a:solidFill>
                    </a:lnT>
                    <a:lnB w="76200">
                      <a:solidFill>
                        <a:schemeClr val="tx1"/>
                      </a:solidFill>
                    </a:lnB>
                  </a:tcPr>
                </a:tc>
                <a:tc>
                  <a:txBody>
                    <a:bodyPr/>
                    <a:lstStyle/>
                    <a:p>
                      <a:pPr algn="ctr"/>
                      <a:r>
                        <a:rPr lang="en-US" sz="2200">
                          <a:latin typeface="Times New Roman"/>
                        </a:rPr>
                        <a:t>25.36%</a:t>
                      </a:r>
                    </a:p>
                  </a:txBody>
                  <a:tcPr marL="55449" marR="55449" marT="27725" marB="27725" anchor="ctr">
                    <a:lnL w="28575">
                      <a:solidFill>
                        <a:schemeClr val="tx1"/>
                      </a:solidFill>
                    </a:lnL>
                    <a:lnR w="76200">
                      <a:solidFill>
                        <a:schemeClr val="tx1"/>
                      </a:solidFill>
                    </a:lnR>
                    <a:lnT w="28575">
                      <a:solidFill>
                        <a:schemeClr val="tx1"/>
                      </a:solidFill>
                    </a:lnT>
                    <a:lnB w="76200">
                      <a:solidFill>
                        <a:schemeClr val="tx1"/>
                      </a:solidFill>
                    </a:lnB>
                  </a:tcPr>
                </a:tc>
                <a:extLst>
                  <a:ext uri="{0D108BD9-81ED-4DB2-BD59-A6C34878D82A}">
                    <a16:rowId xmlns:a16="http://schemas.microsoft.com/office/drawing/2014/main" val="2390808709"/>
                  </a:ext>
                </a:extLst>
              </a:tr>
            </a:tbl>
          </a:graphicData>
        </a:graphic>
      </p:graphicFrame>
      <p:pic>
        <p:nvPicPr>
          <p:cNvPr id="4" name="Picture 3" descr="A close-up of a logo&#10;&#10;Description automatically generated">
            <a:extLst>
              <a:ext uri="{FF2B5EF4-FFF2-40B4-BE49-F238E27FC236}">
                <a16:creationId xmlns:a16="http://schemas.microsoft.com/office/drawing/2014/main" id="{02E23914-F1D1-101F-95BD-872ABB5EE607}"/>
              </a:ext>
            </a:extLst>
          </p:cNvPr>
          <p:cNvPicPr>
            <a:picLocks noChangeAspect="1"/>
          </p:cNvPicPr>
          <p:nvPr/>
        </p:nvPicPr>
        <p:blipFill>
          <a:blip r:embed="rId2"/>
          <a:stretch>
            <a:fillRect/>
          </a:stretch>
        </p:blipFill>
        <p:spPr>
          <a:xfrm>
            <a:off x="1220116" y="809968"/>
            <a:ext cx="3242196" cy="866321"/>
          </a:xfrm>
          <a:prstGeom prst="rect">
            <a:avLst/>
          </a:prstGeom>
        </p:spPr>
      </p:pic>
    </p:spTree>
    <p:extLst>
      <p:ext uri="{BB962C8B-B14F-4D97-AF65-F5344CB8AC3E}">
        <p14:creationId xmlns:p14="http://schemas.microsoft.com/office/powerpoint/2010/main" val="3691282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249D-E06C-19B7-9BA5-0BA108A4DEBC}"/>
              </a:ext>
            </a:extLst>
          </p:cNvPr>
          <p:cNvSpPr>
            <a:spLocks noGrp="1"/>
          </p:cNvSpPr>
          <p:nvPr>
            <p:ph type="ctrTitle"/>
          </p:nvPr>
        </p:nvSpPr>
        <p:spPr>
          <a:xfrm>
            <a:off x="609985" y="2475129"/>
            <a:ext cx="10972030" cy="953871"/>
          </a:xfrm>
        </p:spPr>
        <p:txBody>
          <a:bodyPr lIns="55449" tIns="27725" rIns="55449" bIns="27725" anchor="ctr">
            <a:normAutofit/>
          </a:bodyPr>
          <a:lstStyle/>
          <a:p>
            <a:pPr algn="ctr"/>
            <a:r>
              <a:rPr lang="en-US" sz="7000" b="1" cap="all">
                <a:solidFill>
                  <a:srgbClr val="FFFFFF"/>
                </a:solidFill>
                <a:latin typeface="+mj-ea"/>
                <a:ea typeface="+mj-ea"/>
                <a:sym typeface="Arial Black"/>
              </a:rPr>
              <a:t>Market Performance</a:t>
            </a:r>
          </a:p>
        </p:txBody>
      </p:sp>
    </p:spTree>
    <p:extLst>
      <p:ext uri="{BB962C8B-B14F-4D97-AF65-F5344CB8AC3E}">
        <p14:creationId xmlns:p14="http://schemas.microsoft.com/office/powerpoint/2010/main" val="2903333098"/>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3782A-8F96-C1CB-713B-D77288B06CA5}"/>
              </a:ext>
            </a:extLst>
          </p:cNvPr>
          <p:cNvPicPr>
            <a:picLocks noChangeAspect="1"/>
          </p:cNvPicPr>
          <p:nvPr/>
        </p:nvPicPr>
        <p:blipFill>
          <a:blip r:embed="rId2"/>
          <a:stretch>
            <a:fillRect/>
          </a:stretch>
        </p:blipFill>
        <p:spPr>
          <a:xfrm>
            <a:off x="1724472" y="484708"/>
            <a:ext cx="8395833" cy="516413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7382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able&#10;&#10;Description automatically generated">
            <a:extLst>
              <a:ext uri="{FF2B5EF4-FFF2-40B4-BE49-F238E27FC236}">
                <a16:creationId xmlns:a16="http://schemas.microsoft.com/office/drawing/2014/main" id="{508996F1-EA9D-E8A1-A7BB-05C87418CB47}"/>
              </a:ext>
            </a:extLst>
          </p:cNvPr>
          <p:cNvPicPr>
            <a:picLocks noChangeAspect="1"/>
          </p:cNvPicPr>
          <p:nvPr/>
        </p:nvPicPr>
        <p:blipFill>
          <a:blip r:embed="rId2"/>
          <a:stretch>
            <a:fillRect/>
          </a:stretch>
        </p:blipFill>
        <p:spPr>
          <a:xfrm>
            <a:off x="457595" y="2657366"/>
            <a:ext cx="11276809" cy="2377089"/>
          </a:xfrm>
          <a:prstGeom prst="rect">
            <a:avLst/>
          </a:prstGeom>
          <a:noFill/>
          <a:ln>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1C588FBA-D8B6-763E-4C79-2D8D97CF9E82}"/>
              </a:ext>
            </a:extLst>
          </p:cNvPr>
          <p:cNvSpPr txBox="1"/>
          <p:nvPr/>
        </p:nvSpPr>
        <p:spPr>
          <a:xfrm>
            <a:off x="457595" y="773386"/>
            <a:ext cx="11276809" cy="1473200"/>
          </a:xfrm>
          <a:prstGeom prst="rect">
            <a:avLst/>
          </a:prstGeom>
        </p:spPr>
        <p:txBody>
          <a:bodyPr anchor="b">
            <a:normAutofit/>
          </a:bodyPr>
          <a:lstStyle/>
          <a:p>
            <a:pPr algn="ctr">
              <a:lnSpc>
                <a:spcPct val="80000"/>
              </a:lnSpc>
              <a:spcAft>
                <a:spcPts val="364"/>
              </a:spcAft>
            </a:pPr>
            <a:r>
              <a:rPr lang="en-US" sz="6000" b="1" cap="all">
                <a:solidFill>
                  <a:srgbClr val="00B385"/>
                </a:solidFill>
                <a:latin typeface="+mj-lt"/>
                <a:ea typeface="+mj-ea"/>
                <a:cs typeface="+mj-cs"/>
              </a:rPr>
              <a:t>INDIVIDUAL RETURNS</a:t>
            </a:r>
          </a:p>
        </p:txBody>
      </p:sp>
    </p:spTree>
    <p:extLst>
      <p:ext uri="{BB962C8B-B14F-4D97-AF65-F5344CB8AC3E}">
        <p14:creationId xmlns:p14="http://schemas.microsoft.com/office/powerpoint/2010/main" val="1546906502"/>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F9FCD5-F219-4F12-BB14-8480C8543622}"/>
              </a:ext>
            </a:extLst>
          </p:cNvPr>
          <p:cNvSpPr txBox="1"/>
          <p:nvPr/>
        </p:nvSpPr>
        <p:spPr>
          <a:xfrm>
            <a:off x="426304" y="504422"/>
            <a:ext cx="7904141" cy="733100"/>
          </a:xfrm>
          <a:prstGeom prst="rect">
            <a:avLst/>
          </a:prstGeom>
          <a:noFill/>
        </p:spPr>
        <p:txBody>
          <a:bodyPr wrap="square" lIns="55449" tIns="27725" rIns="55449" bIns="27725" anchor="t">
            <a:spAutoFit/>
          </a:bodyPr>
          <a:lstStyle/>
          <a:p>
            <a:r>
              <a:rPr lang="en-US" sz="4400" b="1">
                <a:solidFill>
                  <a:srgbClr val="00B485"/>
                </a:solidFill>
                <a:latin typeface="+mj-lt"/>
              </a:rPr>
              <a:t>WHOLE YEAR ETF PERFOMANCE</a:t>
            </a:r>
            <a:endParaRPr lang="en-US" sz="4400">
              <a:solidFill>
                <a:srgbClr val="00B485"/>
              </a:solidFill>
              <a:latin typeface="+mj-lt"/>
            </a:endParaRPr>
          </a:p>
        </p:txBody>
      </p:sp>
      <p:sp>
        <p:nvSpPr>
          <p:cNvPr id="7" name="TextBox 6">
            <a:extLst>
              <a:ext uri="{FF2B5EF4-FFF2-40B4-BE49-F238E27FC236}">
                <a16:creationId xmlns:a16="http://schemas.microsoft.com/office/drawing/2014/main" id="{221B4E90-AEC6-8466-B3BF-9FA918A035A1}"/>
              </a:ext>
            </a:extLst>
          </p:cNvPr>
          <p:cNvSpPr txBox="1"/>
          <p:nvPr/>
        </p:nvSpPr>
        <p:spPr>
          <a:xfrm>
            <a:off x="469409" y="3722082"/>
            <a:ext cx="7861036" cy="578570"/>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r>
              <a:rPr lang="en-US" sz="1698">
                <a:cs typeface="Calibri"/>
              </a:rPr>
              <a:t>Reflects returns for the period of 9/20/23 - 4/26/24, for the ETFs that were not sold during the management period</a:t>
            </a:r>
          </a:p>
        </p:txBody>
      </p:sp>
      <p:pic>
        <p:nvPicPr>
          <p:cNvPr id="8" name="Picture 7" descr="A table with numbers and a price&#10;&#10;Description automatically generated">
            <a:extLst>
              <a:ext uri="{FF2B5EF4-FFF2-40B4-BE49-F238E27FC236}">
                <a16:creationId xmlns:a16="http://schemas.microsoft.com/office/drawing/2014/main" id="{8DF1E94C-AD09-02F0-1643-3828F4151A30}"/>
              </a:ext>
            </a:extLst>
          </p:cNvPr>
          <p:cNvPicPr>
            <a:picLocks noChangeAspect="1"/>
          </p:cNvPicPr>
          <p:nvPr/>
        </p:nvPicPr>
        <p:blipFill>
          <a:blip r:embed="rId2"/>
          <a:stretch>
            <a:fillRect/>
          </a:stretch>
        </p:blipFill>
        <p:spPr>
          <a:xfrm>
            <a:off x="426304" y="1400584"/>
            <a:ext cx="7904141" cy="1815581"/>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A pie chart with numbers and text&#10;&#10;Description automatically generated">
            <a:extLst>
              <a:ext uri="{FF2B5EF4-FFF2-40B4-BE49-F238E27FC236}">
                <a16:creationId xmlns:a16="http://schemas.microsoft.com/office/drawing/2014/main" id="{9C0B0FE0-CC43-8EB7-73C5-6B2C49D65573}"/>
              </a:ext>
            </a:extLst>
          </p:cNvPr>
          <p:cNvPicPr>
            <a:picLocks noChangeAspect="1"/>
          </p:cNvPicPr>
          <p:nvPr/>
        </p:nvPicPr>
        <p:blipFill>
          <a:blip r:embed="rId3"/>
          <a:stretch>
            <a:fillRect/>
          </a:stretch>
        </p:blipFill>
        <p:spPr>
          <a:xfrm>
            <a:off x="8523978" y="1400585"/>
            <a:ext cx="3502870" cy="304262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4946123"/>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DA470-FE0D-31C6-3E00-A922A3795907}"/>
              </a:ext>
            </a:extLst>
          </p:cNvPr>
          <p:cNvSpPr txBox="1"/>
          <p:nvPr/>
        </p:nvSpPr>
        <p:spPr>
          <a:xfrm>
            <a:off x="436165" y="260077"/>
            <a:ext cx="8119256" cy="794655"/>
          </a:xfrm>
          <a:prstGeom prst="rect">
            <a:avLst/>
          </a:prstGeom>
          <a:noFill/>
        </p:spPr>
        <p:txBody>
          <a:bodyPr wrap="square" lIns="55449" tIns="27725" rIns="55449" bIns="27725" anchor="t">
            <a:spAutoFit/>
          </a:bodyPr>
          <a:lstStyle/>
          <a:p>
            <a:r>
              <a:rPr lang="en-US" sz="4800" b="1">
                <a:solidFill>
                  <a:srgbClr val="00B485"/>
                </a:solidFill>
                <a:latin typeface="+mj-lt"/>
              </a:rPr>
              <a:t>SP24 ETF PERFOMANCE</a:t>
            </a:r>
            <a:endParaRPr lang="en-US" sz="4800">
              <a:solidFill>
                <a:srgbClr val="00B485"/>
              </a:solidFill>
              <a:latin typeface="+mj-lt"/>
            </a:endParaRPr>
          </a:p>
        </p:txBody>
      </p:sp>
      <p:pic>
        <p:nvPicPr>
          <p:cNvPr id="4" name="Picture 3" descr="A graph of different colored lines">
            <a:extLst>
              <a:ext uri="{FF2B5EF4-FFF2-40B4-BE49-F238E27FC236}">
                <a16:creationId xmlns:a16="http://schemas.microsoft.com/office/drawing/2014/main" id="{9C2A53E4-347D-5E94-80C6-BA61A5E047D5}"/>
              </a:ext>
            </a:extLst>
          </p:cNvPr>
          <p:cNvPicPr>
            <a:picLocks noChangeAspect="1"/>
          </p:cNvPicPr>
          <p:nvPr/>
        </p:nvPicPr>
        <p:blipFill>
          <a:blip r:embed="rId2"/>
          <a:stretch>
            <a:fillRect/>
          </a:stretch>
        </p:blipFill>
        <p:spPr>
          <a:xfrm>
            <a:off x="101772" y="903828"/>
            <a:ext cx="11988455" cy="4678120"/>
          </a:xfrm>
          <a:prstGeom prst="rect">
            <a:avLst/>
          </a:prstGeom>
        </p:spPr>
      </p:pic>
    </p:spTree>
    <p:extLst>
      <p:ext uri="{BB962C8B-B14F-4D97-AF65-F5344CB8AC3E}">
        <p14:creationId xmlns:p14="http://schemas.microsoft.com/office/powerpoint/2010/main" val="1399974768"/>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15FD7-E30A-8848-2C41-0D9884827E84}"/>
              </a:ext>
            </a:extLst>
          </p:cNvPr>
          <p:cNvSpPr txBox="1"/>
          <p:nvPr/>
        </p:nvSpPr>
        <p:spPr>
          <a:xfrm>
            <a:off x="689694" y="1534482"/>
            <a:ext cx="10951236" cy="3415757"/>
          </a:xfrm>
          <a:prstGeom prst="rect">
            <a:avLst/>
          </a:prstGeom>
          <a:noFill/>
        </p:spPr>
        <p:txBody>
          <a:bodyPr wrap="square" lIns="55449" tIns="27725" rIns="55449" bIns="27725" rtlCol="0" anchor="t">
            <a:spAutoFit/>
          </a:bodyPr>
          <a:lstStyle/>
          <a:p>
            <a:pPr marL="450525" indent="-450525">
              <a:buFont typeface="Arial" panose="020B0604020202020204" pitchFamily="34" charset="0"/>
              <a:buChar char="•"/>
            </a:pPr>
            <a:r>
              <a:rPr lang="en-US" sz="2426">
                <a:cs typeface="Arial"/>
              </a:rPr>
              <a:t>Our investments were primarily on stocks selected from the Growth Strategy as we had a shorter time horizon (5 months). </a:t>
            </a:r>
            <a:endParaRPr lang="en-US" sz="2426">
              <a:cs typeface="Arial" panose="020B0604020202020204" pitchFamily="34" charset="0"/>
            </a:endParaRPr>
          </a:p>
          <a:p>
            <a:pPr marL="450525" indent="-450525">
              <a:buFont typeface="Arial" panose="020B0604020202020204" pitchFamily="34" charset="0"/>
              <a:buChar char="•"/>
            </a:pPr>
            <a:r>
              <a:rPr lang="en-US" sz="2426">
                <a:cs typeface="Arial"/>
              </a:rPr>
              <a:t>The top overall performer benefited from continued growth speculations around artificial intelligence. </a:t>
            </a:r>
          </a:p>
          <a:p>
            <a:pPr marL="450525" indent="-450525">
              <a:buFont typeface="Arial" panose="020B0604020202020204" pitchFamily="34" charset="0"/>
              <a:buChar char="•"/>
            </a:pPr>
            <a:r>
              <a:rPr lang="en-US" sz="2426">
                <a:cs typeface="Arial"/>
              </a:rPr>
              <a:t>Only one holding is meaningfully in the red due to a statement from the CEO and other economic uncertainty. </a:t>
            </a:r>
          </a:p>
          <a:p>
            <a:pPr marL="450525" indent="-450525">
              <a:buFont typeface="Arial" panose="020B0604020202020204" pitchFamily="34" charset="0"/>
              <a:buChar char="•"/>
            </a:pPr>
            <a:r>
              <a:rPr lang="en-US" sz="2426">
                <a:cs typeface="Arial"/>
              </a:rPr>
              <a:t>ETFs performed well and all finished positive except for the Energy ETF that was sold as a slight loss. </a:t>
            </a:r>
          </a:p>
          <a:p>
            <a:pPr marL="450525" indent="-450525">
              <a:buFont typeface="Arial" panose="020B0604020202020204" pitchFamily="34" charset="0"/>
              <a:buChar char="•"/>
            </a:pPr>
            <a:r>
              <a:rPr lang="en-US" sz="2426">
                <a:cs typeface="Arial"/>
              </a:rPr>
              <a:t>Portfolio beat the S&amp;P 500 by 4.9% from 1/30/24 - 4/26/24</a:t>
            </a:r>
          </a:p>
        </p:txBody>
      </p:sp>
      <p:sp>
        <p:nvSpPr>
          <p:cNvPr id="4" name="TextBox 3">
            <a:extLst>
              <a:ext uri="{FF2B5EF4-FFF2-40B4-BE49-F238E27FC236}">
                <a16:creationId xmlns:a16="http://schemas.microsoft.com/office/drawing/2014/main" id="{7EDCB8D0-6968-7581-916B-A9F795EBFA60}"/>
              </a:ext>
            </a:extLst>
          </p:cNvPr>
          <p:cNvSpPr txBox="1"/>
          <p:nvPr/>
        </p:nvSpPr>
        <p:spPr>
          <a:xfrm>
            <a:off x="436165" y="260077"/>
            <a:ext cx="6100334" cy="923330"/>
          </a:xfrm>
          <a:prstGeom prst="rect">
            <a:avLst/>
          </a:prstGeom>
          <a:noFill/>
        </p:spPr>
        <p:txBody>
          <a:bodyPr wrap="square">
            <a:spAutoFit/>
          </a:bodyPr>
          <a:lstStyle/>
          <a:p>
            <a:r>
              <a:rPr lang="en-US" sz="5400" b="1">
                <a:solidFill>
                  <a:srgbClr val="00B485"/>
                </a:solidFill>
                <a:latin typeface="+mj-lt"/>
              </a:rPr>
              <a:t>CONCLUSIONS </a:t>
            </a:r>
            <a:endParaRPr lang="en-US" sz="5400">
              <a:solidFill>
                <a:srgbClr val="00B485"/>
              </a:solidFill>
              <a:latin typeface="+mj-lt"/>
            </a:endParaRPr>
          </a:p>
        </p:txBody>
      </p:sp>
    </p:spTree>
    <p:extLst>
      <p:ext uri="{BB962C8B-B14F-4D97-AF65-F5344CB8AC3E}">
        <p14:creationId xmlns:p14="http://schemas.microsoft.com/office/powerpoint/2010/main" val="35553437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16FAAF-6BA1-900C-CED9-61C6A6F28699}"/>
              </a:ext>
            </a:extLst>
          </p:cNvPr>
          <p:cNvSpPr>
            <a:spLocks noGrp="1"/>
          </p:cNvSpPr>
          <p:nvPr>
            <p:ph type="subTitle" idx="1"/>
          </p:nvPr>
        </p:nvSpPr>
        <p:spPr>
          <a:xfrm>
            <a:off x="428" y="5217123"/>
            <a:ext cx="12191144" cy="560915"/>
          </a:xfrm>
        </p:spPr>
        <p:txBody>
          <a:bodyPr>
            <a:normAutofit fontScale="92500" lnSpcReduction="20000"/>
          </a:bodyPr>
          <a:lstStyle/>
          <a:p>
            <a:pPr algn="ctr"/>
            <a:r>
              <a:rPr lang="en-US"/>
              <a:t> </a:t>
            </a:r>
            <a:r>
              <a:rPr lang="en-US" sz="2911"/>
              <a:t>The S&amp;P 500 had a </a:t>
            </a:r>
            <a:r>
              <a:rPr lang="en-US" sz="2911" b="1">
                <a:solidFill>
                  <a:srgbClr val="00C077"/>
                </a:solidFill>
              </a:rPr>
              <a:t>4.08% </a:t>
            </a:r>
            <a:r>
              <a:rPr lang="en-US" sz="2911"/>
              <a:t>return over the course of the Spring 2024 semester.</a:t>
            </a:r>
            <a:endParaRPr lang="en-US"/>
          </a:p>
        </p:txBody>
      </p:sp>
      <p:sp>
        <p:nvSpPr>
          <p:cNvPr id="3" name="Title 2">
            <a:extLst>
              <a:ext uri="{FF2B5EF4-FFF2-40B4-BE49-F238E27FC236}">
                <a16:creationId xmlns:a16="http://schemas.microsoft.com/office/drawing/2014/main" id="{6E2FA8F6-6DDE-1036-5389-6B13202B478F}"/>
              </a:ext>
            </a:extLst>
          </p:cNvPr>
          <p:cNvSpPr>
            <a:spLocks noGrp="1"/>
          </p:cNvSpPr>
          <p:nvPr>
            <p:ph type="ctrTitle"/>
          </p:nvPr>
        </p:nvSpPr>
        <p:spPr>
          <a:xfrm>
            <a:off x="245328" y="86448"/>
            <a:ext cx="10972030" cy="655926"/>
          </a:xfrm>
        </p:spPr>
        <p:txBody>
          <a:bodyPr lIns="55449" tIns="27725" rIns="55449" bIns="27725" anchor="b">
            <a:normAutofit/>
          </a:bodyPr>
          <a:lstStyle/>
          <a:p>
            <a:r>
              <a:rPr lang="en-US" sz="3335" b="1">
                <a:latin typeface="+mj-lt"/>
              </a:rPr>
              <a:t>S&amp;P 500 Performance</a:t>
            </a:r>
          </a:p>
        </p:txBody>
      </p:sp>
      <p:graphicFrame>
        <p:nvGraphicFramePr>
          <p:cNvPr id="7" name="Table 7">
            <a:extLst>
              <a:ext uri="{FF2B5EF4-FFF2-40B4-BE49-F238E27FC236}">
                <a16:creationId xmlns:a16="http://schemas.microsoft.com/office/drawing/2014/main" id="{23151298-6938-B741-BE30-056D07F7E3AD}"/>
              </a:ext>
            </a:extLst>
          </p:cNvPr>
          <p:cNvGraphicFramePr>
            <a:graphicFrameLocks noGrp="1"/>
          </p:cNvGraphicFramePr>
          <p:nvPr/>
        </p:nvGraphicFramePr>
        <p:xfrm>
          <a:off x="9836651" y="1108674"/>
          <a:ext cx="2230026" cy="3682797"/>
        </p:xfrm>
        <a:graphic>
          <a:graphicData uri="http://schemas.openxmlformats.org/drawingml/2006/table">
            <a:tbl>
              <a:tblPr>
                <a:tableStyleId>{46F890A9-2807-4EBB-B81D-B2AA78EC7F39}</a:tableStyleId>
              </a:tblPr>
              <a:tblGrid>
                <a:gridCol w="1115013">
                  <a:extLst>
                    <a:ext uri="{9D8B030D-6E8A-4147-A177-3AD203B41FA5}">
                      <a16:colId xmlns:a16="http://schemas.microsoft.com/office/drawing/2014/main" val="635863694"/>
                    </a:ext>
                  </a:extLst>
                </a:gridCol>
                <a:gridCol w="1115013">
                  <a:extLst>
                    <a:ext uri="{9D8B030D-6E8A-4147-A177-3AD203B41FA5}">
                      <a16:colId xmlns:a16="http://schemas.microsoft.com/office/drawing/2014/main" val="2895798498"/>
                    </a:ext>
                  </a:extLst>
                </a:gridCol>
              </a:tblGrid>
              <a:tr h="1227599">
                <a:tc>
                  <a:txBody>
                    <a:bodyPr/>
                    <a:lstStyle/>
                    <a:p>
                      <a:pPr algn="ctr"/>
                      <a:endParaRPr lang="en-US" sz="2200" b="1">
                        <a:solidFill>
                          <a:schemeClr val="bg1"/>
                        </a:solidFill>
                      </a:endParaRPr>
                    </a:p>
                    <a:p>
                      <a:pPr algn="ctr"/>
                      <a:r>
                        <a:rPr lang="en-US" sz="2200" b="1">
                          <a:solidFill>
                            <a:schemeClr val="bg1"/>
                          </a:solidFill>
                        </a:rPr>
                        <a:t>5 Year</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E30"/>
                    </a:solidFill>
                  </a:tcPr>
                </a:tc>
                <a:tc>
                  <a:txBody>
                    <a:bodyPr/>
                    <a:lstStyle/>
                    <a:p>
                      <a:pPr algn="ctr"/>
                      <a:endParaRPr lang="en-US" sz="2200" b="1"/>
                    </a:p>
                    <a:p>
                      <a:pPr algn="ctr"/>
                      <a:r>
                        <a:rPr lang="en-US" sz="2200" b="1" i="0" cap="all" baseline="0">
                          <a:solidFill>
                            <a:srgbClr val="00B385"/>
                          </a:solidFill>
                          <a:latin typeface="Calibri" panose="020F0502020204030204" pitchFamily="34" charset="0"/>
                          <a:ea typeface="+mj-ea"/>
                          <a:cs typeface="Calibri" panose="020F0502020204030204" pitchFamily="34" charset="0"/>
                        </a:rPr>
                        <a:t>68.96%</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6"/>
                    </a:solidFill>
                  </a:tcPr>
                </a:tc>
                <a:extLst>
                  <a:ext uri="{0D108BD9-81ED-4DB2-BD59-A6C34878D82A}">
                    <a16:rowId xmlns:a16="http://schemas.microsoft.com/office/drawing/2014/main" val="99029381"/>
                  </a:ext>
                </a:extLst>
              </a:tr>
              <a:tr h="1227599">
                <a:tc>
                  <a:txBody>
                    <a:bodyPr/>
                    <a:lstStyle/>
                    <a:p>
                      <a:pPr algn="ctr"/>
                      <a:endParaRPr lang="en-US" sz="2200" b="1">
                        <a:solidFill>
                          <a:schemeClr val="bg1"/>
                        </a:solidFill>
                      </a:endParaRPr>
                    </a:p>
                    <a:p>
                      <a:pPr algn="ctr"/>
                      <a:r>
                        <a:rPr lang="en-US" sz="2200" b="1">
                          <a:solidFill>
                            <a:schemeClr val="bg1"/>
                          </a:solidFill>
                        </a:rPr>
                        <a:t>1 Year</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E30"/>
                    </a:solidFill>
                  </a:tcPr>
                </a:tc>
                <a:tc>
                  <a:txBody>
                    <a:bodyPr/>
                    <a:lstStyle/>
                    <a:p>
                      <a:pPr algn="ctr"/>
                      <a:endParaRPr lang="en-US" sz="2200" b="1">
                        <a:solidFill>
                          <a:srgbClr val="FF0000"/>
                        </a:solidFill>
                      </a:endParaRPr>
                    </a:p>
                    <a:p>
                      <a:pPr algn="ctr"/>
                      <a:r>
                        <a:rPr lang="en-US" sz="2200" b="1">
                          <a:solidFill>
                            <a:srgbClr val="FF0000"/>
                          </a:solidFill>
                        </a:rPr>
                        <a:t> </a:t>
                      </a:r>
                      <a:r>
                        <a:rPr lang="en-US" sz="2200" b="1">
                          <a:solidFill>
                            <a:srgbClr val="00C077"/>
                          </a:solidFill>
                        </a:rPr>
                        <a:t>20.28%</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6"/>
                    </a:solidFill>
                  </a:tcPr>
                </a:tc>
                <a:extLst>
                  <a:ext uri="{0D108BD9-81ED-4DB2-BD59-A6C34878D82A}">
                    <a16:rowId xmlns:a16="http://schemas.microsoft.com/office/drawing/2014/main" val="1374113911"/>
                  </a:ext>
                </a:extLst>
              </a:tr>
              <a:tr h="1227599">
                <a:tc>
                  <a:txBody>
                    <a:bodyPr/>
                    <a:lstStyle/>
                    <a:p>
                      <a:pPr algn="ctr"/>
                      <a:endParaRPr lang="en-US" sz="2200" b="1">
                        <a:solidFill>
                          <a:schemeClr val="bg1"/>
                        </a:solidFill>
                      </a:endParaRPr>
                    </a:p>
                    <a:p>
                      <a:pPr algn="ctr"/>
                      <a:r>
                        <a:rPr lang="en-US" sz="2200" b="1">
                          <a:solidFill>
                            <a:schemeClr val="bg1"/>
                          </a:solidFill>
                        </a:rPr>
                        <a:t>6 Month</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E30"/>
                    </a:solidFill>
                  </a:tcPr>
                </a:tc>
                <a:tc>
                  <a:txBody>
                    <a:bodyPr/>
                    <a:lstStyle/>
                    <a:p>
                      <a:pPr algn="ctr"/>
                      <a:endParaRPr lang="en-US" sz="2200" b="1">
                        <a:solidFill>
                          <a:srgbClr val="FF0000"/>
                        </a:solidFill>
                      </a:endParaRPr>
                    </a:p>
                    <a:p>
                      <a:pPr algn="ctr"/>
                      <a:r>
                        <a:rPr lang="en-US" sz="2200" b="1">
                          <a:solidFill>
                            <a:srgbClr val="00C077"/>
                          </a:solidFill>
                        </a:rPr>
                        <a:t>17.59%</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F6"/>
                    </a:solidFill>
                  </a:tcPr>
                </a:tc>
                <a:extLst>
                  <a:ext uri="{0D108BD9-81ED-4DB2-BD59-A6C34878D82A}">
                    <a16:rowId xmlns:a16="http://schemas.microsoft.com/office/drawing/2014/main" val="4021654740"/>
                  </a:ext>
                </a:extLst>
              </a:tr>
            </a:tbl>
          </a:graphicData>
        </a:graphic>
      </p:graphicFrame>
      <p:pic>
        <p:nvPicPr>
          <p:cNvPr id="5" name="Picture 4">
            <a:extLst>
              <a:ext uri="{FF2B5EF4-FFF2-40B4-BE49-F238E27FC236}">
                <a16:creationId xmlns:a16="http://schemas.microsoft.com/office/drawing/2014/main" id="{543D2863-1566-9272-F36F-F68970A0CBFF}"/>
              </a:ext>
            </a:extLst>
          </p:cNvPr>
          <p:cNvPicPr>
            <a:picLocks noChangeAspect="1"/>
          </p:cNvPicPr>
          <p:nvPr/>
        </p:nvPicPr>
        <p:blipFill>
          <a:blip r:embed="rId3"/>
          <a:stretch>
            <a:fillRect/>
          </a:stretch>
        </p:blipFill>
        <p:spPr>
          <a:xfrm>
            <a:off x="125323" y="994353"/>
            <a:ext cx="9538316" cy="402034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278055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Narrow"/>
        <a:ea typeface="Arial Narrow"/>
        <a:cs typeface="Arial Narrow"/>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39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39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vestment Policy" id="{42C1112C-9EA0-E440-A8C3-2677EC2B56F9}" vid="{675A6424-3012-7443-B31E-0707BBD8D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Investment Policy</Template>
  <TotalTime>9</TotalTime>
  <Words>8259</Words>
  <Application>Microsoft Office PowerPoint</Application>
  <PresentationFormat>Widescreen</PresentationFormat>
  <Paragraphs>1611</Paragraphs>
  <Slides>84</Slides>
  <Notes>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PowerPoint Presentation</vt:lpstr>
      <vt:lpstr>PowerPoint Presentation</vt:lpstr>
      <vt:lpstr>Table of Contents</vt:lpstr>
      <vt:lpstr>Investment Policy</vt:lpstr>
      <vt:lpstr>PowerPoint Presentation</vt:lpstr>
      <vt:lpstr>PowerPoint Presentation</vt:lpstr>
      <vt:lpstr>PowerPoint Presentation</vt:lpstr>
      <vt:lpstr>Market Performance</vt:lpstr>
      <vt:lpstr>S&amp;P 500 Performance</vt:lpstr>
      <vt:lpstr>NASDAQ Performance</vt:lpstr>
      <vt:lpstr>Economic Conditions</vt:lpstr>
      <vt:lpstr>Federal Reserve Policy</vt:lpstr>
      <vt:lpstr>Federal Reserve Actions</vt:lpstr>
      <vt:lpstr>Inflation</vt:lpstr>
      <vt:lpstr>AI rise</vt:lpstr>
      <vt:lpstr>Consumer Price Index</vt:lpstr>
      <vt:lpstr>Oil Prices</vt:lpstr>
      <vt:lpstr>Unemployment </vt:lpstr>
      <vt:lpstr>Labor Market</vt:lpstr>
      <vt:lpstr>Cites</vt:lpstr>
      <vt:lpstr>Current Events</vt:lpstr>
      <vt:lpstr>Domestic Politics</vt:lpstr>
      <vt:lpstr>International Politics</vt:lpstr>
      <vt:lpstr>Housing Market</vt:lpstr>
      <vt:lpstr>Consumer Spending</vt:lpstr>
      <vt:lpstr>Employment</vt:lpstr>
      <vt:lpstr>SECTOR OVERVIEW</vt:lpstr>
      <vt:lpstr>Technology</vt:lpstr>
      <vt:lpstr>Real Estate</vt:lpstr>
      <vt:lpstr>Healthcare </vt:lpstr>
      <vt:lpstr>Consumer Staples</vt:lpstr>
      <vt:lpstr>Materials</vt:lpstr>
      <vt:lpstr>Industrials</vt:lpstr>
      <vt:lpstr>Consumer Discretionary</vt:lpstr>
      <vt:lpstr>Communication Services</vt:lpstr>
      <vt:lpstr>Energy</vt:lpstr>
      <vt:lpstr>Financials</vt:lpstr>
      <vt:lpstr>Utilities</vt:lpstr>
      <vt:lpstr>ETF PERFORMANCE</vt:lpstr>
      <vt:lpstr>Industrials SPDR (XLI)</vt:lpstr>
      <vt:lpstr>Financials SPDR (XLF)</vt:lpstr>
      <vt:lpstr>PowerPoint Presentation</vt:lpstr>
      <vt:lpstr>Technology SPDR (XLK)</vt:lpstr>
      <vt:lpstr>PowerPoint Presentation</vt:lpstr>
      <vt:lpstr>PowerPoint Presentation</vt:lpstr>
      <vt:lpstr>Growth Strategy</vt:lpstr>
      <vt:lpstr>Microsoft corporation</vt:lpstr>
      <vt:lpstr>Vertex Pharmaceutical inc.</vt:lpstr>
      <vt:lpstr>Meta platforms Inc.</vt:lpstr>
      <vt:lpstr>Nvidia corporation</vt:lpstr>
      <vt:lpstr>Spok holdings inc.</vt:lpstr>
      <vt:lpstr>Costco wholesale CORP.</vt:lpstr>
      <vt:lpstr>Qualcomm inc.</vt:lpstr>
      <vt:lpstr>PDD Holdings inc.</vt:lpstr>
      <vt:lpstr>The Charles Schwab Corp</vt:lpstr>
      <vt:lpstr>Ulta beauty</vt:lpstr>
      <vt:lpstr>Palo alto networks inc.</vt:lpstr>
      <vt:lpstr>Value Strategy </vt:lpstr>
      <vt:lpstr>Toll Brothers Inc. </vt:lpstr>
      <vt:lpstr>Costco Wholesale Corp.</vt:lpstr>
      <vt:lpstr>JP Morgan Chase &amp; Co.</vt:lpstr>
      <vt:lpstr>Taiwan Semiconductor Manufacturing Co. LTD</vt:lpstr>
      <vt:lpstr>T-Mobile US Inc. </vt:lpstr>
      <vt:lpstr>Walt Disney co. (DIS)</vt:lpstr>
      <vt:lpstr>Nextera energy inc.</vt:lpstr>
      <vt:lpstr>RISK ANALYSIS</vt:lpstr>
      <vt:lpstr>Portfolio Risk analysis: Beta</vt:lpstr>
      <vt:lpstr>Portfolio Risk Analysis: Beta</vt:lpstr>
      <vt:lpstr>Portfolio Risk analysis: Sharpe Ratio</vt:lpstr>
      <vt:lpstr>Correlation Matrix </vt:lpstr>
      <vt:lpstr>Covariance Matrix</vt:lpstr>
      <vt:lpstr>Performance Review</vt:lpstr>
      <vt:lpstr>PowerPoint Presentation</vt:lpstr>
      <vt:lpstr>PowerPoint Presentation</vt:lpstr>
      <vt:lpstr>PowerPoint Presentation</vt:lpstr>
      <vt:lpstr> Reflects total return from Acquisition through 4/26/24</vt:lpstr>
      <vt:lpstr> Reflects total return from Acquisition through 4/26/24</vt:lpstr>
      <vt:lpstr>Cooling demand in retail beauty category  caused ulta's stock price to plummet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D'Onofrio</dc:creator>
  <cp:lastModifiedBy>Michael D'Onofrio</cp:lastModifiedBy>
  <cp:revision>5</cp:revision>
  <dcterms:created xsi:type="dcterms:W3CDTF">2024-05-02T23:40:02Z</dcterms:created>
  <dcterms:modified xsi:type="dcterms:W3CDTF">2024-08-27T19:34:49Z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2024-08-26T12:31:41Z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24ca3722-f9d9-430b-be26-2fbe6715df26</vt:lpwstr>
  </property>
  <property fmtid="{D5CDD505-2E9C-101B-9397-08002B2CF9AE}" pid="8" name="MSIP_Label_6da50fe2-ad8e-4b2e-b16c-4bb0954d6763_ContentBits">
    <vt:lpwstr>2</vt:lpwstr>
  </property>
  <property fmtid="{D5CDD505-2E9C-101B-9397-08002B2CF9AE}" pid="9" name="ClassificationContentMarkingFooterLocations">
    <vt:lpwstr>Office Theme:9</vt:lpwstr>
  </property>
  <property fmtid="{D5CDD505-2E9C-101B-9397-08002B2CF9AE}" pid="10" name="ClassificationContentMarkingFooterText">
    <vt:lpwstr>Loyola University Maryland Internal Use Only</vt:lpwstr>
  </property>
</Properties>
</file>