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86" r:id="rId2"/>
  </p:sldMasterIdLst>
  <p:notesMasterIdLst>
    <p:notesMasterId r:id="rId92"/>
  </p:notesMasterIdLst>
  <p:sldIdLst>
    <p:sldId id="303" r:id="rId3"/>
    <p:sldId id="304" r:id="rId4"/>
    <p:sldId id="260" r:id="rId5"/>
    <p:sldId id="259" r:id="rId6"/>
    <p:sldId id="258" r:id="rId7"/>
    <p:sldId id="338" r:id="rId8"/>
    <p:sldId id="333" r:id="rId9"/>
    <p:sldId id="308" r:id="rId10"/>
    <p:sldId id="334" r:id="rId11"/>
    <p:sldId id="335" r:id="rId12"/>
    <p:sldId id="336" r:id="rId13"/>
    <p:sldId id="337" r:id="rId14"/>
    <p:sldId id="314" r:id="rId15"/>
    <p:sldId id="315" r:id="rId16"/>
    <p:sldId id="265" r:id="rId17"/>
    <p:sldId id="275" r:id="rId18"/>
    <p:sldId id="287" r:id="rId19"/>
    <p:sldId id="288" r:id="rId20"/>
    <p:sldId id="289" r:id="rId21"/>
    <p:sldId id="291" r:id="rId22"/>
    <p:sldId id="292" r:id="rId23"/>
    <p:sldId id="293" r:id="rId24"/>
    <p:sldId id="294" r:id="rId25"/>
    <p:sldId id="296" r:id="rId26"/>
    <p:sldId id="297" r:id="rId27"/>
    <p:sldId id="298" r:id="rId28"/>
    <p:sldId id="305" r:id="rId29"/>
    <p:sldId id="301" r:id="rId30"/>
    <p:sldId id="306" r:id="rId31"/>
    <p:sldId id="307" r:id="rId32"/>
    <p:sldId id="309" r:id="rId33"/>
    <p:sldId id="310" r:id="rId34"/>
    <p:sldId id="311" r:id="rId35"/>
    <p:sldId id="312" r:id="rId36"/>
    <p:sldId id="313" r:id="rId37"/>
    <p:sldId id="316" r:id="rId38"/>
    <p:sldId id="317" r:id="rId39"/>
    <p:sldId id="318" r:id="rId40"/>
    <p:sldId id="319" r:id="rId41"/>
    <p:sldId id="321" r:id="rId42"/>
    <p:sldId id="326" r:id="rId43"/>
    <p:sldId id="324" r:id="rId44"/>
    <p:sldId id="323" r:id="rId45"/>
    <p:sldId id="327" r:id="rId46"/>
    <p:sldId id="328" r:id="rId47"/>
    <p:sldId id="345" r:id="rId48"/>
    <p:sldId id="379" r:id="rId49"/>
    <p:sldId id="382" r:id="rId50"/>
    <p:sldId id="384" r:id="rId51"/>
    <p:sldId id="380" r:id="rId52"/>
    <p:sldId id="381" r:id="rId53"/>
    <p:sldId id="344" r:id="rId54"/>
    <p:sldId id="357" r:id="rId55"/>
    <p:sldId id="358" r:id="rId56"/>
    <p:sldId id="359" r:id="rId57"/>
    <p:sldId id="360" r:id="rId58"/>
    <p:sldId id="366" r:id="rId59"/>
    <p:sldId id="367" r:id="rId60"/>
    <p:sldId id="369" r:id="rId61"/>
    <p:sldId id="370" r:id="rId62"/>
    <p:sldId id="371" r:id="rId63"/>
    <p:sldId id="385" r:id="rId64"/>
    <p:sldId id="386" r:id="rId65"/>
    <p:sldId id="340" r:id="rId66"/>
    <p:sldId id="348" r:id="rId67"/>
    <p:sldId id="374" r:id="rId68"/>
    <p:sldId id="375" r:id="rId69"/>
    <p:sldId id="341" r:id="rId70"/>
    <p:sldId id="329" r:id="rId71"/>
    <p:sldId id="347" r:id="rId72"/>
    <p:sldId id="361" r:id="rId73"/>
    <p:sldId id="352" r:id="rId74"/>
    <p:sldId id="290" r:id="rId75"/>
    <p:sldId id="376" r:id="rId76"/>
    <p:sldId id="295" r:id="rId77"/>
    <p:sldId id="330" r:id="rId78"/>
    <p:sldId id="350" r:id="rId79"/>
    <p:sldId id="349" r:id="rId80"/>
    <p:sldId id="377" r:id="rId81"/>
    <p:sldId id="354" r:id="rId82"/>
    <p:sldId id="378" r:id="rId83"/>
    <p:sldId id="339" r:id="rId84"/>
    <p:sldId id="372" r:id="rId85"/>
    <p:sldId id="299" r:id="rId86"/>
    <p:sldId id="351" r:id="rId87"/>
    <p:sldId id="373" r:id="rId88"/>
    <p:sldId id="346" r:id="rId89"/>
    <p:sldId id="387" r:id="rId90"/>
    <p:sldId id="353" r:id="rId91"/>
  </p:sldIdLst>
  <p:sldSz cx="9144000" cy="5143500" type="screen16x9"/>
  <p:notesSz cx="6858000" cy="9144000"/>
  <p:embeddedFontLst>
    <p:embeddedFont>
      <p:font typeface="Aharoni" panose="02010803020104030203" pitchFamily="2" charset="-79"/>
      <p:bold r:id="rId93"/>
    </p:embeddedFont>
    <p:embeddedFont>
      <p:font typeface="Calibri" panose="020F0502020204030204" pitchFamily="34" charset="0"/>
      <p:regular r:id="rId94"/>
      <p:bold r:id="rId95"/>
      <p:italic r:id="rId96"/>
      <p:boldItalic r:id="rId97"/>
    </p:embeddedFont>
    <p:embeddedFont>
      <p:font typeface="DM Serif Display" pitchFamily="2" charset="0"/>
      <p:regular r:id="rId98"/>
      <p:italic r:id="rId99"/>
    </p:embeddedFont>
    <p:embeddedFont>
      <p:font typeface="Fira Sans Extra Condensed Medium" panose="020B0604020202020204" charset="0"/>
      <p:regular r:id="rId100"/>
      <p:bold r:id="rId101"/>
      <p:italic r:id="rId102"/>
      <p:boldItalic r:id="rId103"/>
    </p:embeddedFont>
    <p:embeddedFont>
      <p:font typeface="Georgia" panose="02040502050405020303" pitchFamily="18" charset="0"/>
      <p:regular r:id="rId104"/>
      <p:bold r:id="rId105"/>
      <p:italic r:id="rId106"/>
      <p:boldItalic r:id="rId107"/>
    </p:embeddedFont>
    <p:embeddedFont>
      <p:font typeface="Montserrat" panose="00000500000000000000" pitchFamily="2" charset="0"/>
      <p:regular r:id="rId108"/>
      <p:bold r:id="rId109"/>
      <p:italic r:id="rId110"/>
      <p:boldItalic r:id="rId111"/>
    </p:embeddedFont>
    <p:embeddedFont>
      <p:font typeface="Open Sans" panose="020B0606030504020204" pitchFamily="34" charset="0"/>
      <p:regular r:id="rId112"/>
      <p:bold r:id="rId113"/>
      <p:italic r:id="rId114"/>
      <p:boldItalic r:id="rId115"/>
    </p:embeddedFont>
    <p:embeddedFont>
      <p:font typeface="Open Sans Light" panose="020B0306030504020204" pitchFamily="34" charset="0"/>
      <p:regular r:id="rId116"/>
      <p:bold r:id="rId117"/>
      <p:italic r:id="rId118"/>
      <p:boldItalic r:id="rId1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ADCEE0-CD97-820C-62EE-1B6892539113}" v="416" dt="2022-05-06T22:08:03.414"/>
    <p1510:client id="{3A2862C1-B27F-3A28-FD35-653398C95733}" v="124" dt="2022-05-06T17:17:05.643"/>
    <p1510:client id="{5DCCCD1F-D544-B115-469A-72E1DABF6C49}" v="2" dt="2022-05-06T18:40:41.488"/>
    <p1510:client id="{6BD3A828-22C2-722F-99AA-1C83C0AA0A37}" v="70" dt="2022-05-06T20:57:29.018"/>
    <p1510:client id="{6C4B8789-1FD2-805B-B119-2483C5A09B0E}" v="775" dt="2022-05-06T17:26:32.816"/>
    <p1510:client id="{765C59A1-18AE-54F0-B2CB-66581526C949}" v="31" dt="2022-05-07T04:21:08.671"/>
    <p1510:client id="{8076B0E0-F755-1744-9833-03F3DF4D89EE}" v="3989" dt="2022-05-06T21:46:03.994"/>
    <p1510:client id="{A2703BFB-C523-A22C-CA30-143C77C0AEF9}" v="517" dt="2022-05-06T17:16:47.410"/>
    <p1510:client id="{CA653DD3-B483-713A-527F-F513F8606AC1}" v="260" dt="2022-05-06T22:02:19.500"/>
  </p1510:revLst>
</p1510:revInfo>
</file>

<file path=ppt/tableStyles.xml><?xml version="1.0" encoding="utf-8"?>
<a:tblStyleLst xmlns:a="http://schemas.openxmlformats.org/drawingml/2006/main" def="{A095A780-DA31-4F41-BC3B-A10DA2EC9D54}">
  <a:tblStyle styleId="{A095A780-DA31-4F41-BC3B-A10DA2EC9D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8"/>
  </p:normalViewPr>
  <p:slideViewPr>
    <p:cSldViewPr snapToGrid="0" snapToObjects="1">
      <p:cViewPr varScale="1">
        <p:scale>
          <a:sx n="162" d="100"/>
          <a:sy n="162" d="100"/>
        </p:scale>
        <p:origin x="14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25.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20.fntdata"/><Relationship Id="rId16" Type="http://schemas.openxmlformats.org/officeDocument/2006/relationships/slide" Target="slides/slide14.xml"/><Relationship Id="rId107" Type="http://schemas.openxmlformats.org/officeDocument/2006/relationships/font" Target="fonts/font15.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0.fntdata"/><Relationship Id="rId123"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font" Target="fonts/font3.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21.fntdata"/><Relationship Id="rId118" Type="http://schemas.openxmlformats.org/officeDocument/2006/relationships/font" Target="fonts/font26.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11.fntdata"/><Relationship Id="rId108" Type="http://schemas.openxmlformats.org/officeDocument/2006/relationships/font" Target="fonts/font16.fntdata"/><Relationship Id="rId124" Type="http://schemas.microsoft.com/office/2015/10/relationships/revisionInfo" Target="revisionInfo.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22.fntdata"/><Relationship Id="rId119" Type="http://schemas.openxmlformats.org/officeDocument/2006/relationships/font" Target="fonts/font27.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17.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5.fntdata"/><Relationship Id="rId104" Type="http://schemas.openxmlformats.org/officeDocument/2006/relationships/font" Target="fonts/font12.fntdata"/><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18.fntdata"/><Relationship Id="rId115" Type="http://schemas.openxmlformats.org/officeDocument/2006/relationships/font" Target="fonts/font23.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8.fntdata"/><Relationship Id="rId105"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fntdata"/><Relationship Id="rId98" Type="http://schemas.openxmlformats.org/officeDocument/2006/relationships/font" Target="fonts/font6.fntdata"/><Relationship Id="rId121"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24.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19.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font" Target="fonts/font9.fntdata"/><Relationship Id="rId1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Risk%20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Risk%20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palmi\Library\Containers\com.apple.mail\Data\Library\Mail%20Downloads\E7B62F8A-1D16-4760-90DD-99F76AEC6081\SAP%20Performance%20Review%20Graphs%20Final%20Projec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palmi\Library\Containers\com.apple.mail\Data\Library\Mail%20Downloads\E7B62F8A-1D16-4760-90DD-99F76AEC6081\SAP%20Performance%20Review%20Graphs%20Final%20Project.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Monthly Return and Raw Beta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'[Risk analysis.xlsx]Sheet1'!$E$6:$E$34</c:f>
              <c:numCache>
                <c:formatCode>General</c:formatCode>
                <c:ptCount val="29"/>
                <c:pt idx="0">
                  <c:v>0.73</c:v>
                </c:pt>
                <c:pt idx="1">
                  <c:v>1.25</c:v>
                </c:pt>
                <c:pt idx="2">
                  <c:v>1.06</c:v>
                </c:pt>
                <c:pt idx="3">
                  <c:v>1.1399999999999999</c:v>
                </c:pt>
                <c:pt idx="4">
                  <c:v>1.17</c:v>
                </c:pt>
                <c:pt idx="5">
                  <c:v>1.06</c:v>
                </c:pt>
                <c:pt idx="6">
                  <c:v>1.81</c:v>
                </c:pt>
                <c:pt idx="7">
                  <c:v>0.64</c:v>
                </c:pt>
                <c:pt idx="8">
                  <c:v>1.03</c:v>
                </c:pt>
                <c:pt idx="9">
                  <c:v>0.81</c:v>
                </c:pt>
                <c:pt idx="10">
                  <c:v>1.08</c:v>
                </c:pt>
                <c:pt idx="11">
                  <c:v>0.91</c:v>
                </c:pt>
                <c:pt idx="12">
                  <c:v>0.61</c:v>
                </c:pt>
                <c:pt idx="13">
                  <c:v>1</c:v>
                </c:pt>
                <c:pt idx="14">
                  <c:v>0.9</c:v>
                </c:pt>
                <c:pt idx="15">
                  <c:v>0.96</c:v>
                </c:pt>
                <c:pt idx="16">
                  <c:v>0.92</c:v>
                </c:pt>
                <c:pt idx="17">
                  <c:v>0.65</c:v>
                </c:pt>
                <c:pt idx="18">
                  <c:v>0.79</c:v>
                </c:pt>
                <c:pt idx="19">
                  <c:v>0.55000000000000004</c:v>
                </c:pt>
                <c:pt idx="20">
                  <c:v>1.1100000000000001</c:v>
                </c:pt>
                <c:pt idx="21">
                  <c:v>2.29</c:v>
                </c:pt>
                <c:pt idx="22">
                  <c:v>1.1000000000000001</c:v>
                </c:pt>
                <c:pt idx="23">
                  <c:v>1.67</c:v>
                </c:pt>
                <c:pt idx="24">
                  <c:v>2.06</c:v>
                </c:pt>
                <c:pt idx="25">
                  <c:v>1.1299999999999999</c:v>
                </c:pt>
                <c:pt idx="26">
                  <c:v>1.29</c:v>
                </c:pt>
                <c:pt idx="27">
                  <c:v>0.76</c:v>
                </c:pt>
                <c:pt idx="28">
                  <c:v>0.75</c:v>
                </c:pt>
              </c:numCache>
            </c:numRef>
          </c:xVal>
          <c:yVal>
            <c:numRef>
              <c:f>'[Risk analysis.xlsx]Sheet1'!$G$6:$G$34</c:f>
              <c:numCache>
                <c:formatCode>0.00%</c:formatCode>
                <c:ptCount val="29"/>
                <c:pt idx="0">
                  <c:v>6.3285571387774978E-2</c:v>
                </c:pt>
                <c:pt idx="1">
                  <c:v>-4.1925543908795338E-3</c:v>
                </c:pt>
                <c:pt idx="2">
                  <c:v>6.354148253555611E-2</c:v>
                </c:pt>
                <c:pt idx="3">
                  <c:v>3.734719751257666E-2</c:v>
                </c:pt>
                <c:pt idx="4">
                  <c:v>2.1009185584597623E-2</c:v>
                </c:pt>
                <c:pt idx="5">
                  <c:v>5.0803831532857974E-2</c:v>
                </c:pt>
                <c:pt idx="6">
                  <c:v>7.6223649687867545E-2</c:v>
                </c:pt>
                <c:pt idx="7">
                  <c:v>9.0855714925982281E-2</c:v>
                </c:pt>
                <c:pt idx="8">
                  <c:v>-0.12827715355805253</c:v>
                </c:pt>
                <c:pt idx="9">
                  <c:v>0.33406199159252375</c:v>
                </c:pt>
                <c:pt idx="10">
                  <c:v>9.4988791288354968E-2</c:v>
                </c:pt>
                <c:pt idx="11">
                  <c:v>2.030320474459928E-2</c:v>
                </c:pt>
                <c:pt idx="12">
                  <c:v>0.31988038631985877</c:v>
                </c:pt>
                <c:pt idx="13">
                  <c:v>-1.7507605254055474E-2</c:v>
                </c:pt>
                <c:pt idx="14">
                  <c:v>3.6369805772726325E-2</c:v>
                </c:pt>
                <c:pt idx="15">
                  <c:v>-0.12784780228439591</c:v>
                </c:pt>
                <c:pt idx="16">
                  <c:v>2.1571096723477561E-2</c:v>
                </c:pt>
                <c:pt idx="17">
                  <c:v>-0.33899233296823644</c:v>
                </c:pt>
                <c:pt idx="18">
                  <c:v>-3.0800000000000029E-2</c:v>
                </c:pt>
                <c:pt idx="19">
                  <c:v>9.8577989462366788E-2</c:v>
                </c:pt>
                <c:pt idx="20">
                  <c:v>4.6290523690773022E-2</c:v>
                </c:pt>
                <c:pt idx="21">
                  <c:v>5.1443513145640767E-2</c:v>
                </c:pt>
                <c:pt idx="22">
                  <c:v>-4.759791859949126E-3</c:v>
                </c:pt>
                <c:pt idx="23">
                  <c:v>-9.1950757575757505E-2</c:v>
                </c:pt>
                <c:pt idx="24">
                  <c:v>3.8427947598253277E-2</c:v>
                </c:pt>
                <c:pt idx="25">
                  <c:v>7.2674418604658502E-4</c:v>
                </c:pt>
                <c:pt idx="26">
                  <c:v>3.0863285737731925E-2</c:v>
                </c:pt>
                <c:pt idx="27">
                  <c:v>1.3712152188382449E-4</c:v>
                </c:pt>
                <c:pt idx="28">
                  <c:v>5.458019346908133E-3</c:v>
                </c:pt>
              </c:numCache>
            </c:numRef>
          </c:yVal>
          <c:smooth val="0"/>
          <c:extLst>
            <c:ext xmlns:c16="http://schemas.microsoft.com/office/drawing/2014/chart" uri="{C3380CC4-5D6E-409C-BE32-E72D297353CC}">
              <c16:uniqueId val="{00000001-D071-41E3-8106-8B2EDA1D1772}"/>
            </c:ext>
          </c:extLst>
        </c:ser>
        <c:dLbls>
          <c:showLegendKey val="0"/>
          <c:showVal val="0"/>
          <c:showCatName val="0"/>
          <c:showSerName val="0"/>
          <c:showPercent val="0"/>
          <c:showBubbleSize val="0"/>
        </c:dLbls>
        <c:axId val="2143695896"/>
        <c:axId val="1757818615"/>
      </c:scatterChart>
      <c:valAx>
        <c:axId val="21436958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Raw Beta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7818615"/>
        <c:crosses val="autoZero"/>
        <c:crossBetween val="midCat"/>
      </c:valAx>
      <c:valAx>
        <c:axId val="17578186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Monthly Return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3695896"/>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Monthly Return and Weighted Beta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'[Risk analysis.xlsx]Sheet1'!$G$5</c:f>
              <c:strCache>
                <c:ptCount val="1"/>
                <c:pt idx="0">
                  <c:v>Return</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'[Risk analysis.xlsx]Sheet1'!$F$6:$F$34</c:f>
              <c:numCache>
                <c:formatCode>General</c:formatCode>
                <c:ptCount val="29"/>
                <c:pt idx="0">
                  <c:v>8.9716999999999991E-2</c:v>
                </c:pt>
                <c:pt idx="1">
                  <c:v>0.10375000000000001</c:v>
                </c:pt>
                <c:pt idx="2">
                  <c:v>7.0596000000000006E-2</c:v>
                </c:pt>
                <c:pt idx="3">
                  <c:v>7.3644000000000001E-2</c:v>
                </c:pt>
                <c:pt idx="4">
                  <c:v>4.8086999999999991E-2</c:v>
                </c:pt>
                <c:pt idx="5">
                  <c:v>3.0316000000000003E-2</c:v>
                </c:pt>
                <c:pt idx="6">
                  <c:v>4.0001000000000002E-2</c:v>
                </c:pt>
                <c:pt idx="7">
                  <c:v>9.92E-3</c:v>
                </c:pt>
                <c:pt idx="8">
                  <c:v>2.0600000000000002E-4</c:v>
                </c:pt>
                <c:pt idx="9">
                  <c:v>2.511E-2</c:v>
                </c:pt>
                <c:pt idx="10">
                  <c:v>3.6288000000000001E-2</c:v>
                </c:pt>
                <c:pt idx="11">
                  <c:v>2.8847000000000001E-2</c:v>
                </c:pt>
                <c:pt idx="12">
                  <c:v>1.8117000000000001E-2</c:v>
                </c:pt>
                <c:pt idx="13">
                  <c:v>2.98E-2</c:v>
                </c:pt>
                <c:pt idx="14">
                  <c:v>2.0250000000000001E-2</c:v>
                </c:pt>
                <c:pt idx="15">
                  <c:v>2.5728000000000001E-2</c:v>
                </c:pt>
                <c:pt idx="16">
                  <c:v>1.9964000000000003E-2</c:v>
                </c:pt>
                <c:pt idx="17">
                  <c:v>9.4900000000000002E-3</c:v>
                </c:pt>
                <c:pt idx="18">
                  <c:v>1.8960000000000001E-2</c:v>
                </c:pt>
                <c:pt idx="19">
                  <c:v>1.5015000000000002E-2</c:v>
                </c:pt>
                <c:pt idx="20">
                  <c:v>3.4188000000000003E-2</c:v>
                </c:pt>
                <c:pt idx="21">
                  <c:v>7.6715000000000005E-2</c:v>
                </c:pt>
                <c:pt idx="22">
                  <c:v>3.2780000000000004E-2</c:v>
                </c:pt>
                <c:pt idx="23">
                  <c:v>3.7074000000000003E-2</c:v>
                </c:pt>
                <c:pt idx="24">
                  <c:v>5.4384000000000002E-2</c:v>
                </c:pt>
                <c:pt idx="25">
                  <c:v>5.6499999999999996E-3</c:v>
                </c:pt>
                <c:pt idx="26">
                  <c:v>3.7796999999999997E-2</c:v>
                </c:pt>
                <c:pt idx="27">
                  <c:v>1.8391999999999999E-2</c:v>
                </c:pt>
                <c:pt idx="28">
                  <c:v>1.8000000000000002E-2</c:v>
                </c:pt>
              </c:numCache>
            </c:numRef>
          </c:xVal>
          <c:yVal>
            <c:numRef>
              <c:f>'[Risk analysis.xlsx]Sheet1'!$G$6:$G$34</c:f>
              <c:numCache>
                <c:formatCode>0.00%</c:formatCode>
                <c:ptCount val="29"/>
                <c:pt idx="0">
                  <c:v>6.3285571387774978E-2</c:v>
                </c:pt>
                <c:pt idx="1">
                  <c:v>-4.1925543908795338E-3</c:v>
                </c:pt>
                <c:pt idx="2">
                  <c:v>6.354148253555611E-2</c:v>
                </c:pt>
                <c:pt idx="3">
                  <c:v>3.734719751257666E-2</c:v>
                </c:pt>
                <c:pt idx="4">
                  <c:v>2.1009185584597623E-2</c:v>
                </c:pt>
                <c:pt idx="5">
                  <c:v>5.0803831532857974E-2</c:v>
                </c:pt>
                <c:pt idx="6">
                  <c:v>7.6223649687867545E-2</c:v>
                </c:pt>
                <c:pt idx="7">
                  <c:v>9.0855714925982281E-2</c:v>
                </c:pt>
                <c:pt idx="8">
                  <c:v>-0.12827715355805253</c:v>
                </c:pt>
                <c:pt idx="9">
                  <c:v>0.33406199159252375</c:v>
                </c:pt>
                <c:pt idx="10">
                  <c:v>9.4988791288354968E-2</c:v>
                </c:pt>
                <c:pt idx="11">
                  <c:v>2.030320474459928E-2</c:v>
                </c:pt>
                <c:pt idx="12">
                  <c:v>0.31988038631985877</c:v>
                </c:pt>
                <c:pt idx="13">
                  <c:v>-1.7507605254055474E-2</c:v>
                </c:pt>
                <c:pt idx="14">
                  <c:v>3.6369805772726325E-2</c:v>
                </c:pt>
                <c:pt idx="15">
                  <c:v>-0.12784780228439591</c:v>
                </c:pt>
                <c:pt idx="16">
                  <c:v>2.1571096723477561E-2</c:v>
                </c:pt>
                <c:pt idx="17">
                  <c:v>-0.33899233296823644</c:v>
                </c:pt>
                <c:pt idx="18">
                  <c:v>-3.0800000000000029E-2</c:v>
                </c:pt>
                <c:pt idx="19">
                  <c:v>9.8577989462366788E-2</c:v>
                </c:pt>
                <c:pt idx="20">
                  <c:v>4.6290523690773022E-2</c:v>
                </c:pt>
                <c:pt idx="21">
                  <c:v>5.1443513145640767E-2</c:v>
                </c:pt>
                <c:pt idx="22">
                  <c:v>-4.759791859949126E-3</c:v>
                </c:pt>
                <c:pt idx="23">
                  <c:v>-9.1950757575757505E-2</c:v>
                </c:pt>
                <c:pt idx="24">
                  <c:v>3.8427947598253277E-2</c:v>
                </c:pt>
                <c:pt idx="25">
                  <c:v>7.2674418604658502E-4</c:v>
                </c:pt>
                <c:pt idx="26">
                  <c:v>3.0863285737731925E-2</c:v>
                </c:pt>
                <c:pt idx="27">
                  <c:v>1.3712152188382449E-4</c:v>
                </c:pt>
                <c:pt idx="28">
                  <c:v>5.458019346908133E-3</c:v>
                </c:pt>
              </c:numCache>
            </c:numRef>
          </c:yVal>
          <c:smooth val="0"/>
          <c:extLst>
            <c:ext xmlns:c16="http://schemas.microsoft.com/office/drawing/2014/chart" uri="{C3380CC4-5D6E-409C-BE32-E72D297353CC}">
              <c16:uniqueId val="{00000001-42C3-4B3A-85AC-83B4EBD83BC9}"/>
            </c:ext>
          </c:extLst>
        </c:ser>
        <c:dLbls>
          <c:showLegendKey val="0"/>
          <c:showVal val="0"/>
          <c:showCatName val="0"/>
          <c:showSerName val="0"/>
          <c:showPercent val="0"/>
          <c:showBubbleSize val="0"/>
        </c:dLbls>
        <c:axId val="375901223"/>
        <c:axId val="29076248"/>
      </c:scatterChart>
      <c:valAx>
        <c:axId val="37590122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Weighted Beta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76248"/>
        <c:crosses val="autoZero"/>
        <c:crossBetween val="midCat"/>
      </c:valAx>
      <c:valAx>
        <c:axId val="29076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Monthly Return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5901223"/>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bar"/>
        <c:grouping val="clustered"/>
        <c:varyColors val="0"/>
        <c:ser>
          <c:idx val="0"/>
          <c:order val="0"/>
          <c:tx>
            <c:strRef>
              <c:f>'Portfolio Weights '!$C$34</c:f>
              <c:strCache>
                <c:ptCount val="1"/>
                <c:pt idx="0">
                  <c:v>SAP</c:v>
                </c:pt>
              </c:strCache>
            </c:strRef>
          </c:tx>
          <c:spPr>
            <a:solidFill>
              <a:schemeClr val="accent6">
                <a:shade val="76000"/>
              </a:schemeClr>
            </a:solidFill>
            <a:ln>
              <a:noFill/>
            </a:ln>
            <a:effectLst/>
          </c:spPr>
          <c:invertIfNegative val="0"/>
          <c:cat>
            <c:strRef>
              <c:f>'Portfolio Weights '!$B$35:$B$45</c:f>
              <c:strCache>
                <c:ptCount val="11"/>
                <c:pt idx="0">
                  <c:v>Technology</c:v>
                </c:pt>
                <c:pt idx="1">
                  <c:v>Financials</c:v>
                </c:pt>
                <c:pt idx="2">
                  <c:v>Health Care</c:v>
                </c:pt>
                <c:pt idx="3">
                  <c:v>Consumer Discretionary</c:v>
                </c:pt>
                <c:pt idx="4">
                  <c:v>Communication Services</c:v>
                </c:pt>
                <c:pt idx="5">
                  <c:v>Industrials</c:v>
                </c:pt>
                <c:pt idx="6">
                  <c:v>Consumer Staples</c:v>
                </c:pt>
                <c:pt idx="7">
                  <c:v>Energy</c:v>
                </c:pt>
                <c:pt idx="8">
                  <c:v>Real Estate</c:v>
                </c:pt>
                <c:pt idx="9">
                  <c:v>Utilities</c:v>
                </c:pt>
                <c:pt idx="10">
                  <c:v>Materials</c:v>
                </c:pt>
              </c:strCache>
            </c:strRef>
          </c:cat>
          <c:val>
            <c:numRef>
              <c:f>'Portfolio Weights '!$C$35:$C$45</c:f>
              <c:numCache>
                <c:formatCode>0.00%</c:formatCode>
                <c:ptCount val="11"/>
                <c:pt idx="0">
                  <c:v>0.16303683494983101</c:v>
                </c:pt>
                <c:pt idx="1">
                  <c:v>0.18789814044795411</c:v>
                </c:pt>
                <c:pt idx="2">
                  <c:v>0.20796630575149133</c:v>
                </c:pt>
                <c:pt idx="3">
                  <c:v>8.9781012115857942E-2</c:v>
                </c:pt>
                <c:pt idx="4">
                  <c:v>1.6691782997401705E-2</c:v>
                </c:pt>
                <c:pt idx="5">
                  <c:v>9.9080324334637232E-2</c:v>
                </c:pt>
                <c:pt idx="6">
                  <c:v>4.9264989264350564E-2</c:v>
                </c:pt>
                <c:pt idx="7">
                  <c:v>6.0173741636889988E-2</c:v>
                </c:pt>
                <c:pt idx="8">
                  <c:v>3.1260557631919372E-2</c:v>
                </c:pt>
                <c:pt idx="9">
                  <c:v>0</c:v>
                </c:pt>
                <c:pt idx="10">
                  <c:v>0</c:v>
                </c:pt>
              </c:numCache>
            </c:numRef>
          </c:val>
          <c:extLst>
            <c:ext xmlns:c16="http://schemas.microsoft.com/office/drawing/2014/chart" uri="{C3380CC4-5D6E-409C-BE32-E72D297353CC}">
              <c16:uniqueId val="{00000000-58DF-934F-949C-54EB183BC0B3}"/>
            </c:ext>
          </c:extLst>
        </c:ser>
        <c:ser>
          <c:idx val="1"/>
          <c:order val="1"/>
          <c:tx>
            <c:strRef>
              <c:f>'Portfolio Weights '!$D$34</c:f>
              <c:strCache>
                <c:ptCount val="1"/>
                <c:pt idx="0">
                  <c:v>S&amp;P 500</c:v>
                </c:pt>
              </c:strCache>
            </c:strRef>
          </c:tx>
          <c:spPr>
            <a:solidFill>
              <a:schemeClr val="accent6">
                <a:tint val="77000"/>
              </a:schemeClr>
            </a:solidFill>
            <a:ln>
              <a:noFill/>
            </a:ln>
            <a:effectLst/>
          </c:spPr>
          <c:invertIfNegative val="0"/>
          <c:cat>
            <c:strRef>
              <c:f>'Portfolio Weights '!$B$35:$B$45</c:f>
              <c:strCache>
                <c:ptCount val="11"/>
                <c:pt idx="0">
                  <c:v>Technology</c:v>
                </c:pt>
                <c:pt idx="1">
                  <c:v>Financials</c:v>
                </c:pt>
                <c:pt idx="2">
                  <c:v>Health Care</c:v>
                </c:pt>
                <c:pt idx="3">
                  <c:v>Consumer Discretionary</c:v>
                </c:pt>
                <c:pt idx="4">
                  <c:v>Communication Services</c:v>
                </c:pt>
                <c:pt idx="5">
                  <c:v>Industrials</c:v>
                </c:pt>
                <c:pt idx="6">
                  <c:v>Consumer Staples</c:v>
                </c:pt>
                <c:pt idx="7">
                  <c:v>Energy</c:v>
                </c:pt>
                <c:pt idx="8">
                  <c:v>Real Estate</c:v>
                </c:pt>
                <c:pt idx="9">
                  <c:v>Utilities</c:v>
                </c:pt>
                <c:pt idx="10">
                  <c:v>Materials</c:v>
                </c:pt>
              </c:strCache>
            </c:strRef>
          </c:cat>
          <c:val>
            <c:numRef>
              <c:f>'Portfolio Weights '!$D$35:$D$45</c:f>
              <c:numCache>
                <c:formatCode>0.00%</c:formatCode>
                <c:ptCount val="11"/>
                <c:pt idx="0">
                  <c:v>0.29199999999999998</c:v>
                </c:pt>
                <c:pt idx="1">
                  <c:v>0.107</c:v>
                </c:pt>
                <c:pt idx="2">
                  <c:v>0.13300000000000001</c:v>
                </c:pt>
                <c:pt idx="3">
                  <c:v>0.125</c:v>
                </c:pt>
                <c:pt idx="4">
                  <c:v>0.10199999999999999</c:v>
                </c:pt>
                <c:pt idx="5">
                  <c:v>7.8E-2</c:v>
                </c:pt>
                <c:pt idx="6">
                  <c:v>5.8999999999999997E-2</c:v>
                </c:pt>
                <c:pt idx="7">
                  <c:v>2.7E-2</c:v>
                </c:pt>
                <c:pt idx="8">
                  <c:v>2.8000000000000001E-2</c:v>
                </c:pt>
                <c:pt idx="9">
                  <c:v>2.4500000000000001E-2</c:v>
                </c:pt>
                <c:pt idx="10">
                  <c:v>2.5999999999999999E-2</c:v>
                </c:pt>
              </c:numCache>
            </c:numRef>
          </c:val>
          <c:extLst>
            <c:ext xmlns:c16="http://schemas.microsoft.com/office/drawing/2014/chart" uri="{C3380CC4-5D6E-409C-BE32-E72D297353CC}">
              <c16:uniqueId val="{00000001-58DF-934F-949C-54EB183BC0B3}"/>
            </c:ext>
          </c:extLst>
        </c:ser>
        <c:dLbls>
          <c:showLegendKey val="0"/>
          <c:showVal val="0"/>
          <c:showCatName val="0"/>
          <c:showSerName val="0"/>
          <c:showPercent val="0"/>
          <c:showBubbleSize val="0"/>
        </c:dLbls>
        <c:gapWidth val="182"/>
        <c:axId val="300625984"/>
        <c:axId val="300626816"/>
      </c:barChart>
      <c:catAx>
        <c:axId val="300625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DM Serif Display" pitchFamily="2" charset="0"/>
                <a:ea typeface="+mn-ea"/>
                <a:cs typeface="+mn-cs"/>
              </a:defRPr>
            </a:pPr>
            <a:endParaRPr lang="en-US"/>
          </a:p>
        </c:txPr>
        <c:crossAx val="300626816"/>
        <c:crosses val="autoZero"/>
        <c:auto val="1"/>
        <c:lblAlgn val="ctr"/>
        <c:lblOffset val="100"/>
        <c:noMultiLvlLbl val="0"/>
      </c:catAx>
      <c:valAx>
        <c:axId val="300626816"/>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00625984"/>
        <c:crosses val="autoZero"/>
        <c:crossBetween val="between"/>
      </c:valAx>
      <c:spPr>
        <a:noFill/>
        <a:ln>
          <a:noFill/>
        </a:ln>
        <a:effectLst/>
      </c:spPr>
    </c:plotArea>
    <c:legend>
      <c:legendPos val="b"/>
      <c:layout>
        <c:manualLayout>
          <c:xMode val="edge"/>
          <c:yMode val="edge"/>
          <c:x val="0.47907204752224003"/>
          <c:y val="0.89630023957085037"/>
          <c:w val="0.21051037993357025"/>
          <c:h val="7.791179772219866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dPt>
            <c:idx val="0"/>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1-E8E0-9749-B305-359D5128E644}"/>
              </c:ext>
            </c:extLst>
          </c:dPt>
          <c:dPt>
            <c:idx val="1"/>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3-E8E0-9749-B305-359D5128E644}"/>
              </c:ext>
            </c:extLst>
          </c:dPt>
          <c:dPt>
            <c:idx val="2"/>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5-E8E0-9749-B305-359D5128E644}"/>
              </c:ext>
            </c:extLst>
          </c:dPt>
          <c:dPt>
            <c:idx val="3"/>
            <c:bubble3D val="0"/>
            <c:spPr>
              <a:solidFill>
                <a:schemeClr val="accent6">
                  <a:shade val="58000"/>
                </a:schemeClr>
              </a:solidFill>
              <a:ln w="19050">
                <a:solidFill>
                  <a:schemeClr val="lt1"/>
                </a:solidFill>
              </a:ln>
              <a:effectLst/>
            </c:spPr>
            <c:extLst>
              <c:ext xmlns:c16="http://schemas.microsoft.com/office/drawing/2014/chart" uri="{C3380CC4-5D6E-409C-BE32-E72D297353CC}">
                <c16:uniqueId val="{00000007-E8E0-9749-B305-359D5128E644}"/>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E8E0-9749-B305-359D5128E644}"/>
                </c:ext>
              </c:extLst>
            </c:dLbl>
            <c:dLbl>
              <c:idx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85000"/>
                        </a:schemeClr>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E8E0-9749-B305-359D5128E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'Portfolio Weights '!$B$19:$B$22</c:f>
              <c:strCache>
                <c:ptCount val="4"/>
                <c:pt idx="0">
                  <c:v>ETF </c:v>
                </c:pt>
                <c:pt idx="1">
                  <c:v>Growth </c:v>
                </c:pt>
                <c:pt idx="2">
                  <c:v>Value </c:v>
                </c:pt>
                <c:pt idx="3">
                  <c:v>Dividend </c:v>
                </c:pt>
              </c:strCache>
            </c:strRef>
          </c:cat>
          <c:val>
            <c:numRef>
              <c:f>'Portfolio Weights '!$D$19:$D$22</c:f>
              <c:numCache>
                <c:formatCode>0%</c:formatCode>
                <c:ptCount val="4"/>
                <c:pt idx="0">
                  <c:v>0.2413793103448276</c:v>
                </c:pt>
                <c:pt idx="1">
                  <c:v>0.17241379310344829</c:v>
                </c:pt>
                <c:pt idx="2">
                  <c:v>0.58620689655172409</c:v>
                </c:pt>
                <c:pt idx="3">
                  <c:v>0</c:v>
                </c:pt>
              </c:numCache>
            </c:numRef>
          </c:val>
          <c:extLst>
            <c:ext xmlns:c16="http://schemas.microsoft.com/office/drawing/2014/chart" uri="{C3380CC4-5D6E-409C-BE32-E72D297353CC}">
              <c16:uniqueId val="{00000008-E8E0-9749-B305-359D5128E644}"/>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1014513764010512"/>
          <c:y val="0.89549298262070354"/>
          <c:w val="0.54669597560636651"/>
          <c:h val="9.141610978770396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4425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4194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695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5843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7289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9645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9645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9645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9645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522eb7919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522eb7919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66121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5f24f68604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5f24f68604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45caf3b90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545caf3b90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0286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94936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34841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4533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08051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0602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5623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45caf3b9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45caf3b9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6884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93650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30577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5f24f68604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5f24f68604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58436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45caf3b90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545caf3b90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0454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88902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5f24f68604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5f24f68604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21513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45caf3b90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545caf3b90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6563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522eb7919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522eb7919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039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522eb7919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522eb7919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0513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5f24f68604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5f24f68604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864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5f24f68604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5f24f68604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63445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5f24f68604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5f24f68604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45229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5f24f68604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5f24f68604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9347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5f24f68604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5f24f68604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43810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5f24f68604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5f24f68604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822805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5f24f68604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5f24f68604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78271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5f24f68604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5f24f68604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37269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522eb7919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522eb7919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68560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63277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284573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960104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64435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522eb7919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522eb7919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522eb7919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522eb7919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f24f6860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f24f6860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69023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9550" y="1472625"/>
            <a:ext cx="4245000" cy="17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1pPr>
            <a:lvl2pPr lvl="1"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2pPr>
            <a:lvl3pPr lvl="2"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3pPr>
            <a:lvl4pPr lvl="3"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4pPr>
            <a:lvl5pPr lvl="4"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5pPr>
            <a:lvl6pPr lvl="5"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6pPr>
            <a:lvl7pPr lvl="6"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7pPr>
            <a:lvl8pPr lvl="7"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8pPr>
            <a:lvl9pPr lvl="8"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9pPr>
          </a:lstStyle>
          <a:p>
            <a:endParaRPr/>
          </a:p>
        </p:txBody>
      </p:sp>
      <p:sp>
        <p:nvSpPr>
          <p:cNvPr id="10" name="Google Shape;10;p2"/>
          <p:cNvSpPr txBox="1">
            <a:spLocks noGrp="1"/>
          </p:cNvSpPr>
          <p:nvPr>
            <p:ph type="subTitle" idx="1"/>
          </p:nvPr>
        </p:nvSpPr>
        <p:spPr>
          <a:xfrm>
            <a:off x="2070875" y="2901600"/>
            <a:ext cx="5002200" cy="717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CCCCCC"/>
              </a:buClr>
              <a:buSzPts val="1200"/>
              <a:buNone/>
              <a:defRPr>
                <a:solidFill>
                  <a:srgbClr val="CCCCCC"/>
                </a:solidFill>
              </a:defRPr>
            </a:lvl1pPr>
            <a:lvl2pPr lvl="1" algn="ctr" rtl="0">
              <a:lnSpc>
                <a:spcPct val="100000"/>
              </a:lnSpc>
              <a:spcBef>
                <a:spcPts val="0"/>
              </a:spcBef>
              <a:spcAft>
                <a:spcPts val="0"/>
              </a:spcAft>
              <a:buClr>
                <a:srgbClr val="CCCCCC"/>
              </a:buClr>
              <a:buSzPts val="2800"/>
              <a:buNone/>
              <a:defRPr sz="2800">
                <a:solidFill>
                  <a:srgbClr val="CCCCCC"/>
                </a:solidFill>
              </a:defRPr>
            </a:lvl2pPr>
            <a:lvl3pPr lvl="2" algn="ctr" rtl="0">
              <a:lnSpc>
                <a:spcPct val="100000"/>
              </a:lnSpc>
              <a:spcBef>
                <a:spcPts val="0"/>
              </a:spcBef>
              <a:spcAft>
                <a:spcPts val="0"/>
              </a:spcAft>
              <a:buClr>
                <a:srgbClr val="CCCCCC"/>
              </a:buClr>
              <a:buSzPts val="2800"/>
              <a:buNone/>
              <a:defRPr sz="2800">
                <a:solidFill>
                  <a:srgbClr val="CCCCCC"/>
                </a:solidFill>
              </a:defRPr>
            </a:lvl3pPr>
            <a:lvl4pPr lvl="3" algn="ctr" rtl="0">
              <a:lnSpc>
                <a:spcPct val="100000"/>
              </a:lnSpc>
              <a:spcBef>
                <a:spcPts val="0"/>
              </a:spcBef>
              <a:spcAft>
                <a:spcPts val="0"/>
              </a:spcAft>
              <a:buClr>
                <a:srgbClr val="CCCCCC"/>
              </a:buClr>
              <a:buSzPts val="2800"/>
              <a:buNone/>
              <a:defRPr sz="2800">
                <a:solidFill>
                  <a:srgbClr val="CCCCCC"/>
                </a:solidFill>
              </a:defRPr>
            </a:lvl4pPr>
            <a:lvl5pPr lvl="4" algn="ctr" rtl="0">
              <a:lnSpc>
                <a:spcPct val="100000"/>
              </a:lnSpc>
              <a:spcBef>
                <a:spcPts val="0"/>
              </a:spcBef>
              <a:spcAft>
                <a:spcPts val="0"/>
              </a:spcAft>
              <a:buClr>
                <a:srgbClr val="CCCCCC"/>
              </a:buClr>
              <a:buSzPts val="2800"/>
              <a:buNone/>
              <a:defRPr sz="2800">
                <a:solidFill>
                  <a:srgbClr val="CCCCCC"/>
                </a:solidFill>
              </a:defRPr>
            </a:lvl5pPr>
            <a:lvl6pPr lvl="5" algn="ctr" rtl="0">
              <a:lnSpc>
                <a:spcPct val="100000"/>
              </a:lnSpc>
              <a:spcBef>
                <a:spcPts val="0"/>
              </a:spcBef>
              <a:spcAft>
                <a:spcPts val="0"/>
              </a:spcAft>
              <a:buClr>
                <a:srgbClr val="CCCCCC"/>
              </a:buClr>
              <a:buSzPts val="2800"/>
              <a:buNone/>
              <a:defRPr sz="2800">
                <a:solidFill>
                  <a:srgbClr val="CCCCCC"/>
                </a:solidFill>
              </a:defRPr>
            </a:lvl6pPr>
            <a:lvl7pPr lvl="6" algn="ctr" rtl="0">
              <a:lnSpc>
                <a:spcPct val="100000"/>
              </a:lnSpc>
              <a:spcBef>
                <a:spcPts val="0"/>
              </a:spcBef>
              <a:spcAft>
                <a:spcPts val="0"/>
              </a:spcAft>
              <a:buClr>
                <a:srgbClr val="CCCCCC"/>
              </a:buClr>
              <a:buSzPts val="2800"/>
              <a:buNone/>
              <a:defRPr sz="2800">
                <a:solidFill>
                  <a:srgbClr val="CCCCCC"/>
                </a:solidFill>
              </a:defRPr>
            </a:lvl7pPr>
            <a:lvl8pPr lvl="7" algn="ctr" rtl="0">
              <a:lnSpc>
                <a:spcPct val="100000"/>
              </a:lnSpc>
              <a:spcBef>
                <a:spcPts val="0"/>
              </a:spcBef>
              <a:spcAft>
                <a:spcPts val="0"/>
              </a:spcAft>
              <a:buClr>
                <a:srgbClr val="CCCCCC"/>
              </a:buClr>
              <a:buSzPts val="2800"/>
              <a:buNone/>
              <a:defRPr sz="2800">
                <a:solidFill>
                  <a:srgbClr val="CCCCCC"/>
                </a:solidFill>
              </a:defRPr>
            </a:lvl8pPr>
            <a:lvl9pPr lvl="8" algn="ctr" rtl="0">
              <a:lnSpc>
                <a:spcPct val="100000"/>
              </a:lnSpc>
              <a:spcBef>
                <a:spcPts val="0"/>
              </a:spcBef>
              <a:spcAft>
                <a:spcPts val="0"/>
              </a:spcAft>
              <a:buClr>
                <a:srgbClr val="CCCCCC"/>
              </a:buClr>
              <a:buSzPts val="2800"/>
              <a:buNone/>
              <a:defRPr sz="2800">
                <a:solidFill>
                  <a:srgbClr val="CCCCCC"/>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p:cSld name="CUSTOM_6_1_1">
    <p:spTree>
      <p:nvGrpSpPr>
        <p:cNvPr id="1" name="Shape 73"/>
        <p:cNvGrpSpPr/>
        <p:nvPr/>
      </p:nvGrpSpPr>
      <p:grpSpPr>
        <a:xfrm>
          <a:off x="0" y="0"/>
          <a:ext cx="0" cy="0"/>
          <a:chOff x="0" y="0"/>
          <a:chExt cx="0" cy="0"/>
        </a:xfrm>
      </p:grpSpPr>
      <p:sp>
        <p:nvSpPr>
          <p:cNvPr id="74" name="Google Shape;74;p12"/>
          <p:cNvSpPr txBox="1">
            <a:spLocks noGrp="1"/>
          </p:cNvSpPr>
          <p:nvPr>
            <p:ph type="ctrTitle"/>
          </p:nvPr>
        </p:nvSpPr>
        <p:spPr>
          <a:xfrm>
            <a:off x="723600" y="470625"/>
            <a:ext cx="14976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line design 3">
  <p:cSld name="CUSTOM_20">
    <p:spTree>
      <p:nvGrpSpPr>
        <p:cNvPr id="1" name="Shape 75"/>
        <p:cNvGrpSpPr/>
        <p:nvPr/>
      </p:nvGrpSpPr>
      <p:grpSpPr>
        <a:xfrm>
          <a:off x="0" y="0"/>
          <a:ext cx="0" cy="0"/>
          <a:chOff x="0" y="0"/>
          <a:chExt cx="0" cy="0"/>
        </a:xfrm>
      </p:grpSpPr>
      <p:sp>
        <p:nvSpPr>
          <p:cNvPr id="76" name="Google Shape;76;p13"/>
          <p:cNvSpPr txBox="1">
            <a:spLocks noGrp="1"/>
          </p:cNvSpPr>
          <p:nvPr>
            <p:ph type="ctrTitle"/>
          </p:nvPr>
        </p:nvSpPr>
        <p:spPr>
          <a:xfrm flipH="1">
            <a:off x="4101725" y="2243225"/>
            <a:ext cx="2755800" cy="1921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CCCCC"/>
              </a:buClr>
              <a:buSzPts val="3600"/>
              <a:buNone/>
              <a:defRPr sz="3600">
                <a:solidFill>
                  <a:srgbClr val="CCCCCC"/>
                </a:solidFill>
              </a:defRPr>
            </a:lvl1pPr>
            <a:lvl2pPr lvl="1" rtl="0">
              <a:spcBef>
                <a:spcPts val="0"/>
              </a:spcBef>
              <a:spcAft>
                <a:spcPts val="0"/>
              </a:spcAft>
              <a:buClr>
                <a:srgbClr val="CCCCCC"/>
              </a:buClr>
              <a:buSzPts val="6500"/>
              <a:buNone/>
              <a:defRPr sz="6500">
                <a:solidFill>
                  <a:srgbClr val="CCCCCC"/>
                </a:solidFill>
              </a:defRPr>
            </a:lvl2pPr>
            <a:lvl3pPr lvl="2" rtl="0">
              <a:spcBef>
                <a:spcPts val="0"/>
              </a:spcBef>
              <a:spcAft>
                <a:spcPts val="0"/>
              </a:spcAft>
              <a:buClr>
                <a:srgbClr val="CCCCCC"/>
              </a:buClr>
              <a:buSzPts val="6500"/>
              <a:buNone/>
              <a:defRPr sz="6500">
                <a:solidFill>
                  <a:srgbClr val="CCCCCC"/>
                </a:solidFill>
              </a:defRPr>
            </a:lvl3pPr>
            <a:lvl4pPr lvl="3" rtl="0">
              <a:spcBef>
                <a:spcPts val="0"/>
              </a:spcBef>
              <a:spcAft>
                <a:spcPts val="0"/>
              </a:spcAft>
              <a:buClr>
                <a:srgbClr val="CCCCCC"/>
              </a:buClr>
              <a:buSzPts val="6500"/>
              <a:buNone/>
              <a:defRPr sz="6500">
                <a:solidFill>
                  <a:srgbClr val="CCCCCC"/>
                </a:solidFill>
              </a:defRPr>
            </a:lvl4pPr>
            <a:lvl5pPr lvl="4" rtl="0">
              <a:spcBef>
                <a:spcPts val="0"/>
              </a:spcBef>
              <a:spcAft>
                <a:spcPts val="0"/>
              </a:spcAft>
              <a:buClr>
                <a:srgbClr val="CCCCCC"/>
              </a:buClr>
              <a:buSzPts val="6500"/>
              <a:buNone/>
              <a:defRPr sz="6500">
                <a:solidFill>
                  <a:srgbClr val="CCCCCC"/>
                </a:solidFill>
              </a:defRPr>
            </a:lvl5pPr>
            <a:lvl6pPr lvl="5" rtl="0">
              <a:spcBef>
                <a:spcPts val="0"/>
              </a:spcBef>
              <a:spcAft>
                <a:spcPts val="0"/>
              </a:spcAft>
              <a:buClr>
                <a:srgbClr val="CCCCCC"/>
              </a:buClr>
              <a:buSzPts val="6500"/>
              <a:buNone/>
              <a:defRPr sz="6500">
                <a:solidFill>
                  <a:srgbClr val="CCCCCC"/>
                </a:solidFill>
              </a:defRPr>
            </a:lvl6pPr>
            <a:lvl7pPr lvl="6" rtl="0">
              <a:spcBef>
                <a:spcPts val="0"/>
              </a:spcBef>
              <a:spcAft>
                <a:spcPts val="0"/>
              </a:spcAft>
              <a:buClr>
                <a:srgbClr val="CCCCCC"/>
              </a:buClr>
              <a:buSzPts val="6500"/>
              <a:buNone/>
              <a:defRPr sz="6500">
                <a:solidFill>
                  <a:srgbClr val="CCCCCC"/>
                </a:solidFill>
              </a:defRPr>
            </a:lvl7pPr>
            <a:lvl8pPr lvl="7" rtl="0">
              <a:spcBef>
                <a:spcPts val="0"/>
              </a:spcBef>
              <a:spcAft>
                <a:spcPts val="0"/>
              </a:spcAft>
              <a:buClr>
                <a:srgbClr val="CCCCCC"/>
              </a:buClr>
              <a:buSzPts val="6500"/>
              <a:buNone/>
              <a:defRPr sz="6500">
                <a:solidFill>
                  <a:srgbClr val="CCCCCC"/>
                </a:solidFill>
              </a:defRPr>
            </a:lvl8pPr>
            <a:lvl9pPr lvl="8" rtl="0">
              <a:spcBef>
                <a:spcPts val="0"/>
              </a:spcBef>
              <a:spcAft>
                <a:spcPts val="0"/>
              </a:spcAft>
              <a:buClr>
                <a:srgbClr val="CCCCCC"/>
              </a:buClr>
              <a:buSzPts val="6500"/>
              <a:buNone/>
              <a:defRPr sz="6500">
                <a:solidFill>
                  <a:srgbClr val="CCCCCC"/>
                </a:solidFill>
              </a:defRPr>
            </a:lvl9pPr>
          </a:lstStyle>
          <a:p>
            <a:endParaRPr/>
          </a:p>
        </p:txBody>
      </p:sp>
      <p:sp>
        <p:nvSpPr>
          <p:cNvPr id="77" name="Google Shape;77;p13"/>
          <p:cNvSpPr txBox="1">
            <a:spLocks noGrp="1"/>
          </p:cNvSpPr>
          <p:nvPr>
            <p:ph type="title" idx="2" hasCustomPrompt="1"/>
          </p:nvPr>
        </p:nvSpPr>
        <p:spPr>
          <a:xfrm flipH="1">
            <a:off x="-5174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
        <p:nvSpPr>
          <p:cNvPr id="78" name="Google Shape;78;p13"/>
          <p:cNvSpPr/>
          <p:nvPr/>
        </p:nvSpPr>
        <p:spPr>
          <a:xfrm>
            <a:off x="26093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CCCCC"/>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our columns 2">
  <p:cSld name="CUSTOM_6_1_1_1">
    <p:spTree>
      <p:nvGrpSpPr>
        <p:cNvPr id="1" name="Shape 79"/>
        <p:cNvGrpSpPr/>
        <p:nvPr/>
      </p:nvGrpSpPr>
      <p:grpSpPr>
        <a:xfrm>
          <a:off x="0" y="0"/>
          <a:ext cx="0" cy="0"/>
          <a:chOff x="0" y="0"/>
          <a:chExt cx="0" cy="0"/>
        </a:xfrm>
      </p:grpSpPr>
      <p:sp>
        <p:nvSpPr>
          <p:cNvPr id="80" name="Google Shape;80;p14"/>
          <p:cNvSpPr txBox="1">
            <a:spLocks noGrp="1"/>
          </p:cNvSpPr>
          <p:nvPr>
            <p:ph type="ctrTitle"/>
          </p:nvPr>
        </p:nvSpPr>
        <p:spPr>
          <a:xfrm>
            <a:off x="2120944" y="1395950"/>
            <a:ext cx="24294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81" name="Google Shape;81;p14"/>
          <p:cNvSpPr txBox="1">
            <a:spLocks noGrp="1"/>
          </p:cNvSpPr>
          <p:nvPr>
            <p:ph type="subTitle" idx="1"/>
          </p:nvPr>
        </p:nvSpPr>
        <p:spPr>
          <a:xfrm>
            <a:off x="2120944" y="1857424"/>
            <a:ext cx="1826400" cy="36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2" name="Google Shape;82;p14"/>
          <p:cNvSpPr txBox="1">
            <a:spLocks noGrp="1"/>
          </p:cNvSpPr>
          <p:nvPr>
            <p:ph type="ctrTitle" idx="2"/>
          </p:nvPr>
        </p:nvSpPr>
        <p:spPr>
          <a:xfrm>
            <a:off x="4593656" y="1392550"/>
            <a:ext cx="24294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83" name="Google Shape;83;p14"/>
          <p:cNvSpPr txBox="1">
            <a:spLocks noGrp="1"/>
          </p:cNvSpPr>
          <p:nvPr>
            <p:ph type="subTitle" idx="3"/>
          </p:nvPr>
        </p:nvSpPr>
        <p:spPr>
          <a:xfrm>
            <a:off x="5196656" y="1854021"/>
            <a:ext cx="1826400" cy="3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84" name="Google Shape;84;p14"/>
          <p:cNvSpPr txBox="1">
            <a:spLocks noGrp="1"/>
          </p:cNvSpPr>
          <p:nvPr>
            <p:ph type="ctrTitle" idx="4"/>
          </p:nvPr>
        </p:nvSpPr>
        <p:spPr>
          <a:xfrm>
            <a:off x="2120944" y="2921676"/>
            <a:ext cx="24294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85" name="Google Shape;85;p14"/>
          <p:cNvSpPr txBox="1">
            <a:spLocks noGrp="1"/>
          </p:cNvSpPr>
          <p:nvPr>
            <p:ph type="subTitle" idx="5"/>
          </p:nvPr>
        </p:nvSpPr>
        <p:spPr>
          <a:xfrm>
            <a:off x="2120944" y="3383150"/>
            <a:ext cx="1826400" cy="36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6" name="Google Shape;86;p14"/>
          <p:cNvSpPr txBox="1">
            <a:spLocks noGrp="1"/>
          </p:cNvSpPr>
          <p:nvPr>
            <p:ph type="ctrTitle" idx="6"/>
          </p:nvPr>
        </p:nvSpPr>
        <p:spPr>
          <a:xfrm>
            <a:off x="4593656" y="2918279"/>
            <a:ext cx="24294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87" name="Google Shape;87;p14"/>
          <p:cNvSpPr txBox="1">
            <a:spLocks noGrp="1"/>
          </p:cNvSpPr>
          <p:nvPr>
            <p:ph type="subTitle" idx="7"/>
          </p:nvPr>
        </p:nvSpPr>
        <p:spPr>
          <a:xfrm>
            <a:off x="5196656" y="3379749"/>
            <a:ext cx="1826400" cy="3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88" name="Google Shape;88;p14"/>
          <p:cNvSpPr txBox="1">
            <a:spLocks noGrp="1"/>
          </p:cNvSpPr>
          <p:nvPr>
            <p:ph type="ctrTitle" idx="8"/>
          </p:nvPr>
        </p:nvSpPr>
        <p:spPr>
          <a:xfrm>
            <a:off x="723600" y="470625"/>
            <a:ext cx="14976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1">
  <p:cSld name="CUSTOM_21">
    <p:spTree>
      <p:nvGrpSpPr>
        <p:cNvPr id="1" name="Shape 89"/>
        <p:cNvGrpSpPr/>
        <p:nvPr/>
      </p:nvGrpSpPr>
      <p:grpSpPr>
        <a:xfrm>
          <a:off x="0" y="0"/>
          <a:ext cx="0" cy="0"/>
          <a:chOff x="0" y="0"/>
          <a:chExt cx="0" cy="0"/>
        </a:xfrm>
      </p:grpSpPr>
      <p:sp>
        <p:nvSpPr>
          <p:cNvPr id="90" name="Google Shape;90;p15"/>
          <p:cNvSpPr txBox="1">
            <a:spLocks noGrp="1"/>
          </p:cNvSpPr>
          <p:nvPr>
            <p:ph type="subTitle" idx="1"/>
          </p:nvPr>
        </p:nvSpPr>
        <p:spPr>
          <a:xfrm>
            <a:off x="865200" y="30356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1" name="Google Shape;91;p15"/>
          <p:cNvSpPr txBox="1">
            <a:spLocks noGrp="1"/>
          </p:cNvSpPr>
          <p:nvPr>
            <p:ph type="subTitle" idx="2"/>
          </p:nvPr>
        </p:nvSpPr>
        <p:spPr>
          <a:xfrm>
            <a:off x="3663000" y="30356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2" name="Google Shape;92;p15"/>
          <p:cNvSpPr txBox="1">
            <a:spLocks noGrp="1"/>
          </p:cNvSpPr>
          <p:nvPr>
            <p:ph type="ctrTitle"/>
          </p:nvPr>
        </p:nvSpPr>
        <p:spPr>
          <a:xfrm>
            <a:off x="464600" y="2727050"/>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93" name="Google Shape;93;p15"/>
          <p:cNvSpPr txBox="1">
            <a:spLocks noGrp="1"/>
          </p:cNvSpPr>
          <p:nvPr>
            <p:ph type="ctrTitle" idx="3"/>
          </p:nvPr>
        </p:nvSpPr>
        <p:spPr>
          <a:xfrm>
            <a:off x="3262350" y="2727050"/>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94" name="Google Shape;94;p15"/>
          <p:cNvSpPr txBox="1">
            <a:spLocks noGrp="1"/>
          </p:cNvSpPr>
          <p:nvPr>
            <p:ph type="subTitle" idx="4"/>
          </p:nvPr>
        </p:nvSpPr>
        <p:spPr>
          <a:xfrm>
            <a:off x="6460750" y="30356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5" name="Google Shape;95;p15"/>
          <p:cNvSpPr txBox="1">
            <a:spLocks noGrp="1"/>
          </p:cNvSpPr>
          <p:nvPr>
            <p:ph type="ctrTitle" idx="5"/>
          </p:nvPr>
        </p:nvSpPr>
        <p:spPr>
          <a:xfrm>
            <a:off x="6060100" y="2727050"/>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96" name="Google Shape;96;p15"/>
          <p:cNvSpPr txBox="1">
            <a:spLocks noGrp="1"/>
          </p:cNvSpPr>
          <p:nvPr>
            <p:ph type="ctrTitle" idx="6"/>
          </p:nvPr>
        </p:nvSpPr>
        <p:spPr>
          <a:xfrm>
            <a:off x="723600" y="470625"/>
            <a:ext cx="20781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line design 4">
  <p:cSld name="CUSTOM_22">
    <p:spTree>
      <p:nvGrpSpPr>
        <p:cNvPr id="1" name="Shape 97"/>
        <p:cNvGrpSpPr/>
        <p:nvPr/>
      </p:nvGrpSpPr>
      <p:grpSpPr>
        <a:xfrm>
          <a:off x="0" y="0"/>
          <a:ext cx="0" cy="0"/>
          <a:chOff x="0" y="0"/>
          <a:chExt cx="0" cy="0"/>
        </a:xfrm>
      </p:grpSpPr>
      <p:sp>
        <p:nvSpPr>
          <p:cNvPr id="98" name="Google Shape;98;p16"/>
          <p:cNvSpPr/>
          <p:nvPr/>
        </p:nvSpPr>
        <p:spPr>
          <a:xfrm>
            <a:off x="25224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CCCCC"/>
              </a:solidFill>
            </a:endParaRPr>
          </a:p>
        </p:txBody>
      </p:sp>
      <p:sp>
        <p:nvSpPr>
          <p:cNvPr id="99" name="Google Shape;99;p16"/>
          <p:cNvSpPr txBox="1">
            <a:spLocks noGrp="1"/>
          </p:cNvSpPr>
          <p:nvPr>
            <p:ph type="ctrTitle"/>
          </p:nvPr>
        </p:nvSpPr>
        <p:spPr>
          <a:xfrm flipH="1">
            <a:off x="2609225" y="2243225"/>
            <a:ext cx="2876700" cy="1921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CCCCCC"/>
              </a:buClr>
              <a:buSzPts val="3600"/>
              <a:buNone/>
              <a:defRPr sz="3600">
                <a:solidFill>
                  <a:srgbClr val="CCCCCC"/>
                </a:solidFill>
              </a:defRPr>
            </a:lvl1pPr>
            <a:lvl2pPr lvl="1" algn="r" rtl="0">
              <a:spcBef>
                <a:spcPts val="0"/>
              </a:spcBef>
              <a:spcAft>
                <a:spcPts val="0"/>
              </a:spcAft>
              <a:buClr>
                <a:srgbClr val="CCCCCC"/>
              </a:buClr>
              <a:buSzPts val="6500"/>
              <a:buNone/>
              <a:defRPr sz="6500">
                <a:solidFill>
                  <a:srgbClr val="CCCCCC"/>
                </a:solidFill>
              </a:defRPr>
            </a:lvl2pPr>
            <a:lvl3pPr lvl="2" algn="r" rtl="0">
              <a:spcBef>
                <a:spcPts val="0"/>
              </a:spcBef>
              <a:spcAft>
                <a:spcPts val="0"/>
              </a:spcAft>
              <a:buClr>
                <a:srgbClr val="CCCCCC"/>
              </a:buClr>
              <a:buSzPts val="6500"/>
              <a:buNone/>
              <a:defRPr sz="6500">
                <a:solidFill>
                  <a:srgbClr val="CCCCCC"/>
                </a:solidFill>
              </a:defRPr>
            </a:lvl3pPr>
            <a:lvl4pPr lvl="3" algn="r" rtl="0">
              <a:spcBef>
                <a:spcPts val="0"/>
              </a:spcBef>
              <a:spcAft>
                <a:spcPts val="0"/>
              </a:spcAft>
              <a:buClr>
                <a:srgbClr val="CCCCCC"/>
              </a:buClr>
              <a:buSzPts val="6500"/>
              <a:buNone/>
              <a:defRPr sz="6500">
                <a:solidFill>
                  <a:srgbClr val="CCCCCC"/>
                </a:solidFill>
              </a:defRPr>
            </a:lvl4pPr>
            <a:lvl5pPr lvl="4" algn="r" rtl="0">
              <a:spcBef>
                <a:spcPts val="0"/>
              </a:spcBef>
              <a:spcAft>
                <a:spcPts val="0"/>
              </a:spcAft>
              <a:buClr>
                <a:srgbClr val="CCCCCC"/>
              </a:buClr>
              <a:buSzPts val="6500"/>
              <a:buNone/>
              <a:defRPr sz="6500">
                <a:solidFill>
                  <a:srgbClr val="CCCCCC"/>
                </a:solidFill>
              </a:defRPr>
            </a:lvl5pPr>
            <a:lvl6pPr lvl="5" algn="r" rtl="0">
              <a:spcBef>
                <a:spcPts val="0"/>
              </a:spcBef>
              <a:spcAft>
                <a:spcPts val="0"/>
              </a:spcAft>
              <a:buClr>
                <a:srgbClr val="CCCCCC"/>
              </a:buClr>
              <a:buSzPts val="6500"/>
              <a:buNone/>
              <a:defRPr sz="6500">
                <a:solidFill>
                  <a:srgbClr val="CCCCCC"/>
                </a:solidFill>
              </a:defRPr>
            </a:lvl6pPr>
            <a:lvl7pPr lvl="6" algn="r" rtl="0">
              <a:spcBef>
                <a:spcPts val="0"/>
              </a:spcBef>
              <a:spcAft>
                <a:spcPts val="0"/>
              </a:spcAft>
              <a:buClr>
                <a:srgbClr val="CCCCCC"/>
              </a:buClr>
              <a:buSzPts val="6500"/>
              <a:buNone/>
              <a:defRPr sz="6500">
                <a:solidFill>
                  <a:srgbClr val="CCCCCC"/>
                </a:solidFill>
              </a:defRPr>
            </a:lvl7pPr>
            <a:lvl8pPr lvl="7" algn="r" rtl="0">
              <a:spcBef>
                <a:spcPts val="0"/>
              </a:spcBef>
              <a:spcAft>
                <a:spcPts val="0"/>
              </a:spcAft>
              <a:buClr>
                <a:srgbClr val="CCCCCC"/>
              </a:buClr>
              <a:buSzPts val="6500"/>
              <a:buNone/>
              <a:defRPr sz="6500">
                <a:solidFill>
                  <a:srgbClr val="CCCCCC"/>
                </a:solidFill>
              </a:defRPr>
            </a:lvl8pPr>
            <a:lvl9pPr lvl="8" algn="r" rtl="0">
              <a:spcBef>
                <a:spcPts val="0"/>
              </a:spcBef>
              <a:spcAft>
                <a:spcPts val="0"/>
              </a:spcAft>
              <a:buClr>
                <a:srgbClr val="CCCCCC"/>
              </a:buClr>
              <a:buSzPts val="6500"/>
              <a:buNone/>
              <a:defRPr sz="6500">
                <a:solidFill>
                  <a:srgbClr val="CCCCCC"/>
                </a:solidFill>
              </a:defRPr>
            </a:lvl9pPr>
          </a:lstStyle>
          <a:p>
            <a:endParaRPr/>
          </a:p>
        </p:txBody>
      </p:sp>
      <p:sp>
        <p:nvSpPr>
          <p:cNvPr id="100" name="Google Shape;100;p16"/>
          <p:cNvSpPr txBox="1">
            <a:spLocks noGrp="1"/>
          </p:cNvSpPr>
          <p:nvPr>
            <p:ph type="title" idx="2" hasCustomPrompt="1"/>
          </p:nvPr>
        </p:nvSpPr>
        <p:spPr>
          <a:xfrm flipH="1">
            <a:off x="35140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line design 5">
  <p:cSld name="CUSTOM_23">
    <p:spTree>
      <p:nvGrpSpPr>
        <p:cNvPr id="1" name="Shape 101"/>
        <p:cNvGrpSpPr/>
        <p:nvPr/>
      </p:nvGrpSpPr>
      <p:grpSpPr>
        <a:xfrm>
          <a:off x="0" y="0"/>
          <a:ext cx="0" cy="0"/>
          <a:chOff x="0" y="0"/>
          <a:chExt cx="0" cy="0"/>
        </a:xfrm>
      </p:grpSpPr>
      <p:sp>
        <p:nvSpPr>
          <p:cNvPr id="102" name="Google Shape;102;p17"/>
          <p:cNvSpPr txBox="1">
            <a:spLocks noGrp="1"/>
          </p:cNvSpPr>
          <p:nvPr>
            <p:ph type="ctrTitle"/>
          </p:nvPr>
        </p:nvSpPr>
        <p:spPr>
          <a:xfrm flipH="1">
            <a:off x="4101725" y="2243225"/>
            <a:ext cx="2755800" cy="1921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CCCCC"/>
              </a:buClr>
              <a:buSzPts val="3600"/>
              <a:buNone/>
              <a:defRPr sz="3600">
                <a:solidFill>
                  <a:srgbClr val="CCCCCC"/>
                </a:solidFill>
              </a:defRPr>
            </a:lvl1pPr>
            <a:lvl2pPr lvl="1" rtl="0">
              <a:spcBef>
                <a:spcPts val="0"/>
              </a:spcBef>
              <a:spcAft>
                <a:spcPts val="0"/>
              </a:spcAft>
              <a:buClr>
                <a:srgbClr val="CCCCCC"/>
              </a:buClr>
              <a:buSzPts val="6500"/>
              <a:buNone/>
              <a:defRPr sz="6500">
                <a:solidFill>
                  <a:srgbClr val="CCCCCC"/>
                </a:solidFill>
              </a:defRPr>
            </a:lvl2pPr>
            <a:lvl3pPr lvl="2" rtl="0">
              <a:spcBef>
                <a:spcPts val="0"/>
              </a:spcBef>
              <a:spcAft>
                <a:spcPts val="0"/>
              </a:spcAft>
              <a:buClr>
                <a:srgbClr val="CCCCCC"/>
              </a:buClr>
              <a:buSzPts val="6500"/>
              <a:buNone/>
              <a:defRPr sz="6500">
                <a:solidFill>
                  <a:srgbClr val="CCCCCC"/>
                </a:solidFill>
              </a:defRPr>
            </a:lvl3pPr>
            <a:lvl4pPr lvl="3" rtl="0">
              <a:spcBef>
                <a:spcPts val="0"/>
              </a:spcBef>
              <a:spcAft>
                <a:spcPts val="0"/>
              </a:spcAft>
              <a:buClr>
                <a:srgbClr val="CCCCCC"/>
              </a:buClr>
              <a:buSzPts val="6500"/>
              <a:buNone/>
              <a:defRPr sz="6500">
                <a:solidFill>
                  <a:srgbClr val="CCCCCC"/>
                </a:solidFill>
              </a:defRPr>
            </a:lvl4pPr>
            <a:lvl5pPr lvl="4" rtl="0">
              <a:spcBef>
                <a:spcPts val="0"/>
              </a:spcBef>
              <a:spcAft>
                <a:spcPts val="0"/>
              </a:spcAft>
              <a:buClr>
                <a:srgbClr val="CCCCCC"/>
              </a:buClr>
              <a:buSzPts val="6500"/>
              <a:buNone/>
              <a:defRPr sz="6500">
                <a:solidFill>
                  <a:srgbClr val="CCCCCC"/>
                </a:solidFill>
              </a:defRPr>
            </a:lvl5pPr>
            <a:lvl6pPr lvl="5" rtl="0">
              <a:spcBef>
                <a:spcPts val="0"/>
              </a:spcBef>
              <a:spcAft>
                <a:spcPts val="0"/>
              </a:spcAft>
              <a:buClr>
                <a:srgbClr val="CCCCCC"/>
              </a:buClr>
              <a:buSzPts val="6500"/>
              <a:buNone/>
              <a:defRPr sz="6500">
                <a:solidFill>
                  <a:srgbClr val="CCCCCC"/>
                </a:solidFill>
              </a:defRPr>
            </a:lvl6pPr>
            <a:lvl7pPr lvl="6" rtl="0">
              <a:spcBef>
                <a:spcPts val="0"/>
              </a:spcBef>
              <a:spcAft>
                <a:spcPts val="0"/>
              </a:spcAft>
              <a:buClr>
                <a:srgbClr val="CCCCCC"/>
              </a:buClr>
              <a:buSzPts val="6500"/>
              <a:buNone/>
              <a:defRPr sz="6500">
                <a:solidFill>
                  <a:srgbClr val="CCCCCC"/>
                </a:solidFill>
              </a:defRPr>
            </a:lvl7pPr>
            <a:lvl8pPr lvl="7" rtl="0">
              <a:spcBef>
                <a:spcPts val="0"/>
              </a:spcBef>
              <a:spcAft>
                <a:spcPts val="0"/>
              </a:spcAft>
              <a:buClr>
                <a:srgbClr val="CCCCCC"/>
              </a:buClr>
              <a:buSzPts val="6500"/>
              <a:buNone/>
              <a:defRPr sz="6500">
                <a:solidFill>
                  <a:srgbClr val="CCCCCC"/>
                </a:solidFill>
              </a:defRPr>
            </a:lvl8pPr>
            <a:lvl9pPr lvl="8" rtl="0">
              <a:spcBef>
                <a:spcPts val="0"/>
              </a:spcBef>
              <a:spcAft>
                <a:spcPts val="0"/>
              </a:spcAft>
              <a:buClr>
                <a:srgbClr val="CCCCCC"/>
              </a:buClr>
              <a:buSzPts val="6500"/>
              <a:buNone/>
              <a:defRPr sz="6500">
                <a:solidFill>
                  <a:srgbClr val="CCCCCC"/>
                </a:solidFill>
              </a:defRPr>
            </a:lvl9pPr>
          </a:lstStyle>
          <a:p>
            <a:endParaRPr/>
          </a:p>
        </p:txBody>
      </p:sp>
      <p:sp>
        <p:nvSpPr>
          <p:cNvPr id="103" name="Google Shape;103;p17"/>
          <p:cNvSpPr txBox="1">
            <a:spLocks noGrp="1"/>
          </p:cNvSpPr>
          <p:nvPr>
            <p:ph type="title" idx="2" hasCustomPrompt="1"/>
          </p:nvPr>
        </p:nvSpPr>
        <p:spPr>
          <a:xfrm flipH="1">
            <a:off x="-5174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
        <p:nvSpPr>
          <p:cNvPr id="104" name="Google Shape;104;p17"/>
          <p:cNvSpPr/>
          <p:nvPr/>
        </p:nvSpPr>
        <p:spPr>
          <a:xfrm>
            <a:off x="26093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CCCCC"/>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dline design 6">
  <p:cSld name="CUSTOM_24">
    <p:spTree>
      <p:nvGrpSpPr>
        <p:cNvPr id="1" name="Shape 105"/>
        <p:cNvGrpSpPr/>
        <p:nvPr/>
      </p:nvGrpSpPr>
      <p:grpSpPr>
        <a:xfrm>
          <a:off x="0" y="0"/>
          <a:ext cx="0" cy="0"/>
          <a:chOff x="0" y="0"/>
          <a:chExt cx="0" cy="0"/>
        </a:xfrm>
      </p:grpSpPr>
      <p:sp>
        <p:nvSpPr>
          <p:cNvPr id="106" name="Google Shape;106;p18"/>
          <p:cNvSpPr/>
          <p:nvPr/>
        </p:nvSpPr>
        <p:spPr>
          <a:xfrm>
            <a:off x="25224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D9D9D9"/>
              </a:solidFill>
            </a:endParaRPr>
          </a:p>
        </p:txBody>
      </p:sp>
      <p:sp>
        <p:nvSpPr>
          <p:cNvPr id="107" name="Google Shape;107;p18"/>
          <p:cNvSpPr txBox="1">
            <a:spLocks noGrp="1"/>
          </p:cNvSpPr>
          <p:nvPr>
            <p:ph type="ctrTitle"/>
          </p:nvPr>
        </p:nvSpPr>
        <p:spPr>
          <a:xfrm flipH="1">
            <a:off x="2609225" y="2243225"/>
            <a:ext cx="2876700" cy="1921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D9D9D9"/>
              </a:buClr>
              <a:buSzPts val="3600"/>
              <a:buNone/>
              <a:defRPr sz="3600">
                <a:solidFill>
                  <a:srgbClr val="D9D9D9"/>
                </a:solidFill>
              </a:defRPr>
            </a:lvl1pPr>
            <a:lvl2pPr lvl="1" algn="r" rtl="0">
              <a:spcBef>
                <a:spcPts val="0"/>
              </a:spcBef>
              <a:spcAft>
                <a:spcPts val="0"/>
              </a:spcAft>
              <a:buClr>
                <a:srgbClr val="D9D9D9"/>
              </a:buClr>
              <a:buSzPts val="6500"/>
              <a:buNone/>
              <a:defRPr sz="6500">
                <a:solidFill>
                  <a:srgbClr val="D9D9D9"/>
                </a:solidFill>
              </a:defRPr>
            </a:lvl2pPr>
            <a:lvl3pPr lvl="2" algn="r" rtl="0">
              <a:spcBef>
                <a:spcPts val="0"/>
              </a:spcBef>
              <a:spcAft>
                <a:spcPts val="0"/>
              </a:spcAft>
              <a:buClr>
                <a:srgbClr val="D9D9D9"/>
              </a:buClr>
              <a:buSzPts val="6500"/>
              <a:buNone/>
              <a:defRPr sz="6500">
                <a:solidFill>
                  <a:srgbClr val="D9D9D9"/>
                </a:solidFill>
              </a:defRPr>
            </a:lvl3pPr>
            <a:lvl4pPr lvl="3" algn="r" rtl="0">
              <a:spcBef>
                <a:spcPts val="0"/>
              </a:spcBef>
              <a:spcAft>
                <a:spcPts val="0"/>
              </a:spcAft>
              <a:buClr>
                <a:srgbClr val="D9D9D9"/>
              </a:buClr>
              <a:buSzPts val="6500"/>
              <a:buNone/>
              <a:defRPr sz="6500">
                <a:solidFill>
                  <a:srgbClr val="D9D9D9"/>
                </a:solidFill>
              </a:defRPr>
            </a:lvl4pPr>
            <a:lvl5pPr lvl="4" algn="r" rtl="0">
              <a:spcBef>
                <a:spcPts val="0"/>
              </a:spcBef>
              <a:spcAft>
                <a:spcPts val="0"/>
              </a:spcAft>
              <a:buClr>
                <a:srgbClr val="D9D9D9"/>
              </a:buClr>
              <a:buSzPts val="6500"/>
              <a:buNone/>
              <a:defRPr sz="6500">
                <a:solidFill>
                  <a:srgbClr val="D9D9D9"/>
                </a:solidFill>
              </a:defRPr>
            </a:lvl5pPr>
            <a:lvl6pPr lvl="5" algn="r" rtl="0">
              <a:spcBef>
                <a:spcPts val="0"/>
              </a:spcBef>
              <a:spcAft>
                <a:spcPts val="0"/>
              </a:spcAft>
              <a:buClr>
                <a:srgbClr val="D9D9D9"/>
              </a:buClr>
              <a:buSzPts val="6500"/>
              <a:buNone/>
              <a:defRPr sz="6500">
                <a:solidFill>
                  <a:srgbClr val="D9D9D9"/>
                </a:solidFill>
              </a:defRPr>
            </a:lvl6pPr>
            <a:lvl7pPr lvl="6" algn="r" rtl="0">
              <a:spcBef>
                <a:spcPts val="0"/>
              </a:spcBef>
              <a:spcAft>
                <a:spcPts val="0"/>
              </a:spcAft>
              <a:buClr>
                <a:srgbClr val="D9D9D9"/>
              </a:buClr>
              <a:buSzPts val="6500"/>
              <a:buNone/>
              <a:defRPr sz="6500">
                <a:solidFill>
                  <a:srgbClr val="D9D9D9"/>
                </a:solidFill>
              </a:defRPr>
            </a:lvl7pPr>
            <a:lvl8pPr lvl="7" algn="r" rtl="0">
              <a:spcBef>
                <a:spcPts val="0"/>
              </a:spcBef>
              <a:spcAft>
                <a:spcPts val="0"/>
              </a:spcAft>
              <a:buClr>
                <a:srgbClr val="D9D9D9"/>
              </a:buClr>
              <a:buSzPts val="6500"/>
              <a:buNone/>
              <a:defRPr sz="6500">
                <a:solidFill>
                  <a:srgbClr val="D9D9D9"/>
                </a:solidFill>
              </a:defRPr>
            </a:lvl8pPr>
            <a:lvl9pPr lvl="8" algn="r" rtl="0">
              <a:spcBef>
                <a:spcPts val="0"/>
              </a:spcBef>
              <a:spcAft>
                <a:spcPts val="0"/>
              </a:spcAft>
              <a:buClr>
                <a:srgbClr val="D9D9D9"/>
              </a:buClr>
              <a:buSzPts val="6500"/>
              <a:buNone/>
              <a:defRPr sz="6500">
                <a:solidFill>
                  <a:srgbClr val="D9D9D9"/>
                </a:solidFill>
              </a:defRPr>
            </a:lvl9pPr>
          </a:lstStyle>
          <a:p>
            <a:endParaRPr/>
          </a:p>
        </p:txBody>
      </p:sp>
      <p:sp>
        <p:nvSpPr>
          <p:cNvPr id="108" name="Google Shape;108;p18"/>
          <p:cNvSpPr txBox="1">
            <a:spLocks noGrp="1"/>
          </p:cNvSpPr>
          <p:nvPr>
            <p:ph type="title" idx="2" hasCustomPrompt="1"/>
          </p:nvPr>
        </p:nvSpPr>
        <p:spPr>
          <a:xfrm flipH="1">
            <a:off x="35140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D9D9D9"/>
              </a:buClr>
              <a:buSzPts val="16000"/>
              <a:buNone/>
              <a:defRPr sz="16000">
                <a:solidFill>
                  <a:srgbClr val="D9D9D9"/>
                </a:solidFill>
              </a:defRPr>
            </a:lvl1pPr>
            <a:lvl2pPr lvl="1"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columns 2">
  <p:cSld name="CUSTOM_11_1">
    <p:spTree>
      <p:nvGrpSpPr>
        <p:cNvPr id="1" name="Shape 109"/>
        <p:cNvGrpSpPr/>
        <p:nvPr/>
      </p:nvGrpSpPr>
      <p:grpSpPr>
        <a:xfrm>
          <a:off x="0" y="0"/>
          <a:ext cx="0" cy="0"/>
          <a:chOff x="0" y="0"/>
          <a:chExt cx="0" cy="0"/>
        </a:xfrm>
      </p:grpSpPr>
      <p:sp>
        <p:nvSpPr>
          <p:cNvPr id="110" name="Google Shape;110;p19"/>
          <p:cNvSpPr txBox="1">
            <a:spLocks noGrp="1"/>
          </p:cNvSpPr>
          <p:nvPr>
            <p:ph type="ctrTitle"/>
          </p:nvPr>
        </p:nvSpPr>
        <p:spPr>
          <a:xfrm>
            <a:off x="1263150" y="1910650"/>
            <a:ext cx="1338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11" name="Google Shape;111;p19"/>
          <p:cNvSpPr txBox="1">
            <a:spLocks noGrp="1"/>
          </p:cNvSpPr>
          <p:nvPr>
            <p:ph type="subTitle" idx="1"/>
          </p:nvPr>
        </p:nvSpPr>
        <p:spPr>
          <a:xfrm>
            <a:off x="1310100" y="2426522"/>
            <a:ext cx="1244400" cy="7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2" name="Google Shape;112;p19"/>
          <p:cNvSpPr txBox="1">
            <a:spLocks noGrp="1"/>
          </p:cNvSpPr>
          <p:nvPr>
            <p:ph type="ctrTitle" idx="2"/>
          </p:nvPr>
        </p:nvSpPr>
        <p:spPr>
          <a:xfrm>
            <a:off x="3902700" y="1910650"/>
            <a:ext cx="1338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13" name="Google Shape;113;p19"/>
          <p:cNvSpPr txBox="1">
            <a:spLocks noGrp="1"/>
          </p:cNvSpPr>
          <p:nvPr>
            <p:ph type="subTitle" idx="3"/>
          </p:nvPr>
        </p:nvSpPr>
        <p:spPr>
          <a:xfrm>
            <a:off x="3949650" y="2426522"/>
            <a:ext cx="1244400" cy="7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4" name="Google Shape;114;p19"/>
          <p:cNvSpPr txBox="1">
            <a:spLocks noGrp="1"/>
          </p:cNvSpPr>
          <p:nvPr>
            <p:ph type="ctrTitle" idx="4"/>
          </p:nvPr>
        </p:nvSpPr>
        <p:spPr>
          <a:xfrm>
            <a:off x="6589500" y="1910650"/>
            <a:ext cx="1338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15" name="Google Shape;115;p19"/>
          <p:cNvSpPr txBox="1">
            <a:spLocks noGrp="1"/>
          </p:cNvSpPr>
          <p:nvPr>
            <p:ph type="subTitle" idx="5"/>
          </p:nvPr>
        </p:nvSpPr>
        <p:spPr>
          <a:xfrm>
            <a:off x="6636450" y="2426522"/>
            <a:ext cx="1244400" cy="7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6" name="Google Shape;116;p19"/>
          <p:cNvSpPr txBox="1">
            <a:spLocks noGrp="1"/>
          </p:cNvSpPr>
          <p:nvPr>
            <p:ph type="title" idx="6" hasCustomPrompt="1"/>
          </p:nvPr>
        </p:nvSpPr>
        <p:spPr>
          <a:xfrm>
            <a:off x="1422605" y="3223975"/>
            <a:ext cx="10194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
        <p:nvSpPr>
          <p:cNvPr id="117" name="Google Shape;117;p19"/>
          <p:cNvSpPr txBox="1">
            <a:spLocks noGrp="1"/>
          </p:cNvSpPr>
          <p:nvPr>
            <p:ph type="title" idx="7" hasCustomPrompt="1"/>
          </p:nvPr>
        </p:nvSpPr>
        <p:spPr>
          <a:xfrm>
            <a:off x="4038680" y="3223975"/>
            <a:ext cx="10194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
        <p:nvSpPr>
          <p:cNvPr id="118" name="Google Shape;118;p19"/>
          <p:cNvSpPr txBox="1">
            <a:spLocks noGrp="1"/>
          </p:cNvSpPr>
          <p:nvPr>
            <p:ph type="title" idx="8" hasCustomPrompt="1"/>
          </p:nvPr>
        </p:nvSpPr>
        <p:spPr>
          <a:xfrm>
            <a:off x="6749255" y="3223975"/>
            <a:ext cx="10194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
        <p:nvSpPr>
          <p:cNvPr id="119" name="Google Shape;119;p19"/>
          <p:cNvSpPr txBox="1">
            <a:spLocks noGrp="1"/>
          </p:cNvSpPr>
          <p:nvPr>
            <p:ph type="ctrTitle" idx="9"/>
          </p:nvPr>
        </p:nvSpPr>
        <p:spPr>
          <a:xfrm>
            <a:off x="723600" y="470625"/>
            <a:ext cx="20781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CUSTOM_11_1_2_1">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1676549" y="2123400"/>
            <a:ext cx="2847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B7B7B7"/>
              </a:buClr>
              <a:buSzPts val="2800"/>
              <a:buNone/>
              <a:defRPr>
                <a:solidFill>
                  <a:srgbClr val="B7B7B7"/>
                </a:solidFill>
              </a:defRPr>
            </a:lvl1pPr>
            <a:lvl2pPr lvl="1" rtl="0">
              <a:spcBef>
                <a:spcPts val="0"/>
              </a:spcBef>
              <a:spcAft>
                <a:spcPts val="0"/>
              </a:spcAft>
              <a:buClr>
                <a:srgbClr val="B7B7B7"/>
              </a:buClr>
              <a:buSzPts val="2800"/>
              <a:buNone/>
              <a:defRPr>
                <a:solidFill>
                  <a:srgbClr val="B7B7B7"/>
                </a:solidFill>
              </a:defRPr>
            </a:lvl2pPr>
            <a:lvl3pPr lvl="2" rtl="0">
              <a:spcBef>
                <a:spcPts val="0"/>
              </a:spcBef>
              <a:spcAft>
                <a:spcPts val="0"/>
              </a:spcAft>
              <a:buClr>
                <a:srgbClr val="B7B7B7"/>
              </a:buClr>
              <a:buSzPts val="2800"/>
              <a:buNone/>
              <a:defRPr>
                <a:solidFill>
                  <a:srgbClr val="B7B7B7"/>
                </a:solidFill>
              </a:defRPr>
            </a:lvl3pPr>
            <a:lvl4pPr lvl="3" rtl="0">
              <a:spcBef>
                <a:spcPts val="0"/>
              </a:spcBef>
              <a:spcAft>
                <a:spcPts val="0"/>
              </a:spcAft>
              <a:buClr>
                <a:srgbClr val="B7B7B7"/>
              </a:buClr>
              <a:buSzPts val="2800"/>
              <a:buNone/>
              <a:defRPr>
                <a:solidFill>
                  <a:srgbClr val="B7B7B7"/>
                </a:solidFill>
              </a:defRPr>
            </a:lvl4pPr>
            <a:lvl5pPr lvl="4" rtl="0">
              <a:spcBef>
                <a:spcPts val="0"/>
              </a:spcBef>
              <a:spcAft>
                <a:spcPts val="0"/>
              </a:spcAft>
              <a:buClr>
                <a:srgbClr val="B7B7B7"/>
              </a:buClr>
              <a:buSzPts val="2800"/>
              <a:buNone/>
              <a:defRPr>
                <a:solidFill>
                  <a:srgbClr val="B7B7B7"/>
                </a:solidFill>
              </a:defRPr>
            </a:lvl5pPr>
            <a:lvl6pPr lvl="5" rtl="0">
              <a:spcBef>
                <a:spcPts val="0"/>
              </a:spcBef>
              <a:spcAft>
                <a:spcPts val="0"/>
              </a:spcAft>
              <a:buClr>
                <a:srgbClr val="B7B7B7"/>
              </a:buClr>
              <a:buSzPts val="2800"/>
              <a:buNone/>
              <a:defRPr>
                <a:solidFill>
                  <a:srgbClr val="B7B7B7"/>
                </a:solidFill>
              </a:defRPr>
            </a:lvl6pPr>
            <a:lvl7pPr lvl="6" rtl="0">
              <a:spcBef>
                <a:spcPts val="0"/>
              </a:spcBef>
              <a:spcAft>
                <a:spcPts val="0"/>
              </a:spcAft>
              <a:buClr>
                <a:srgbClr val="B7B7B7"/>
              </a:buClr>
              <a:buSzPts val="2800"/>
              <a:buNone/>
              <a:defRPr>
                <a:solidFill>
                  <a:srgbClr val="B7B7B7"/>
                </a:solidFill>
              </a:defRPr>
            </a:lvl7pPr>
            <a:lvl8pPr lvl="7" rtl="0">
              <a:spcBef>
                <a:spcPts val="0"/>
              </a:spcBef>
              <a:spcAft>
                <a:spcPts val="0"/>
              </a:spcAft>
              <a:buClr>
                <a:srgbClr val="B7B7B7"/>
              </a:buClr>
              <a:buSzPts val="2800"/>
              <a:buNone/>
              <a:defRPr>
                <a:solidFill>
                  <a:srgbClr val="B7B7B7"/>
                </a:solidFill>
              </a:defRPr>
            </a:lvl8pPr>
            <a:lvl9pPr lvl="8" rtl="0">
              <a:spcBef>
                <a:spcPts val="0"/>
              </a:spcBef>
              <a:spcAft>
                <a:spcPts val="0"/>
              </a:spcAft>
              <a:buClr>
                <a:srgbClr val="B7B7B7"/>
              </a:buClr>
              <a:buSzPts val="2800"/>
              <a:buNone/>
              <a:defRPr>
                <a:solidFill>
                  <a:srgbClr val="B7B7B7"/>
                </a:solidFill>
              </a:defRPr>
            </a:lvl9pPr>
          </a:lstStyle>
          <a:p>
            <a:endParaRPr/>
          </a:p>
        </p:txBody>
      </p:sp>
      <p:sp>
        <p:nvSpPr>
          <p:cNvPr id="122" name="Google Shape;122;p20"/>
          <p:cNvSpPr txBox="1">
            <a:spLocks noGrp="1"/>
          </p:cNvSpPr>
          <p:nvPr>
            <p:ph type="subTitle" idx="1"/>
          </p:nvPr>
        </p:nvSpPr>
        <p:spPr>
          <a:xfrm flipH="1">
            <a:off x="5020872" y="1986750"/>
            <a:ext cx="2631000" cy="11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redits">
  <p:cSld name="CUSTOM_25">
    <p:spTree>
      <p:nvGrpSpPr>
        <p:cNvPr id="1" name="Shape 123"/>
        <p:cNvGrpSpPr/>
        <p:nvPr/>
      </p:nvGrpSpPr>
      <p:grpSpPr>
        <a:xfrm>
          <a:off x="0" y="0"/>
          <a:ext cx="0" cy="0"/>
          <a:chOff x="0" y="0"/>
          <a:chExt cx="0" cy="0"/>
        </a:xfrm>
      </p:grpSpPr>
      <p:sp>
        <p:nvSpPr>
          <p:cNvPr id="124" name="Google Shape;124;p21"/>
          <p:cNvSpPr txBox="1">
            <a:spLocks noGrp="1"/>
          </p:cNvSpPr>
          <p:nvPr>
            <p:ph type="body" idx="1"/>
          </p:nvPr>
        </p:nvSpPr>
        <p:spPr>
          <a:xfrm>
            <a:off x="642050" y="21348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125" name="Google Shape;125;p21"/>
          <p:cNvSpPr txBox="1">
            <a:spLocks noGrp="1"/>
          </p:cNvSpPr>
          <p:nvPr>
            <p:ph type="ctrTitle"/>
          </p:nvPr>
        </p:nvSpPr>
        <p:spPr>
          <a:xfrm>
            <a:off x="723600" y="470625"/>
            <a:ext cx="20781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1"/>
        <p:cNvGrpSpPr/>
        <p:nvPr/>
      </p:nvGrpSpPr>
      <p:grpSpPr>
        <a:xfrm>
          <a:off x="0" y="0"/>
          <a:ext cx="0" cy="0"/>
          <a:chOff x="0" y="0"/>
          <a:chExt cx="0" cy="0"/>
        </a:xfrm>
      </p:grpSpPr>
      <p:sp>
        <p:nvSpPr>
          <p:cNvPr id="12" name="Google Shape;12;p3"/>
          <p:cNvSpPr/>
          <p:nvPr/>
        </p:nvSpPr>
        <p:spPr>
          <a:xfrm>
            <a:off x="1578888" y="1536078"/>
            <a:ext cx="7618500" cy="486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13" name="Google Shape;13;p3"/>
          <p:cNvSpPr txBox="1">
            <a:spLocks noGrp="1"/>
          </p:cNvSpPr>
          <p:nvPr>
            <p:ph type="ctrTitle"/>
          </p:nvPr>
        </p:nvSpPr>
        <p:spPr>
          <a:xfrm>
            <a:off x="2869492" y="2202425"/>
            <a:ext cx="11700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endParaRPr/>
          </a:p>
        </p:txBody>
      </p:sp>
      <p:sp>
        <p:nvSpPr>
          <p:cNvPr id="14" name="Google Shape;14;p3"/>
          <p:cNvSpPr txBox="1">
            <a:spLocks noGrp="1"/>
          </p:cNvSpPr>
          <p:nvPr>
            <p:ph type="subTitle" idx="1"/>
          </p:nvPr>
        </p:nvSpPr>
        <p:spPr>
          <a:xfrm>
            <a:off x="2133184" y="2617473"/>
            <a:ext cx="19065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5" name="Google Shape;15;p3"/>
          <p:cNvSpPr txBox="1">
            <a:spLocks noGrp="1"/>
          </p:cNvSpPr>
          <p:nvPr>
            <p:ph type="title" idx="2" hasCustomPrompt="1"/>
          </p:nvPr>
        </p:nvSpPr>
        <p:spPr>
          <a:xfrm>
            <a:off x="2285884" y="1624335"/>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5200"/>
            </a:lvl1pPr>
            <a:lvl2pPr lvl="1"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3"/>
          </p:nvPr>
        </p:nvSpPr>
        <p:spPr>
          <a:xfrm>
            <a:off x="3965788" y="2199025"/>
            <a:ext cx="2251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endParaRPr/>
          </a:p>
        </p:txBody>
      </p:sp>
      <p:sp>
        <p:nvSpPr>
          <p:cNvPr id="17" name="Google Shape;17;p3"/>
          <p:cNvSpPr txBox="1">
            <a:spLocks noGrp="1"/>
          </p:cNvSpPr>
          <p:nvPr>
            <p:ph type="subTitle" idx="4"/>
          </p:nvPr>
        </p:nvSpPr>
        <p:spPr>
          <a:xfrm>
            <a:off x="4240888" y="2612183"/>
            <a:ext cx="19767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8" name="Google Shape;18;p3"/>
          <p:cNvSpPr txBox="1">
            <a:spLocks noGrp="1"/>
          </p:cNvSpPr>
          <p:nvPr>
            <p:ph type="title" idx="5" hasCustomPrompt="1"/>
          </p:nvPr>
        </p:nvSpPr>
        <p:spPr>
          <a:xfrm>
            <a:off x="4483545" y="1620937"/>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5200"/>
            </a:lvl1pPr>
            <a:lvl2pPr lvl="1"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9pPr>
          </a:lstStyle>
          <a:p>
            <a:r>
              <a:t>xx%</a:t>
            </a:r>
          </a:p>
        </p:txBody>
      </p:sp>
      <p:sp>
        <p:nvSpPr>
          <p:cNvPr id="19" name="Google Shape;19;p3"/>
          <p:cNvSpPr txBox="1">
            <a:spLocks noGrp="1"/>
          </p:cNvSpPr>
          <p:nvPr>
            <p:ph type="ctrTitle" idx="6"/>
          </p:nvPr>
        </p:nvSpPr>
        <p:spPr>
          <a:xfrm>
            <a:off x="6974340" y="2199050"/>
            <a:ext cx="1444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endParaRPr/>
          </a:p>
        </p:txBody>
      </p:sp>
      <p:sp>
        <p:nvSpPr>
          <p:cNvPr id="20" name="Google Shape;20;p3"/>
          <p:cNvSpPr txBox="1">
            <a:spLocks noGrp="1"/>
          </p:cNvSpPr>
          <p:nvPr>
            <p:ph type="subTitle" idx="7"/>
          </p:nvPr>
        </p:nvSpPr>
        <p:spPr>
          <a:xfrm>
            <a:off x="6512506" y="2612198"/>
            <a:ext cx="19065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21" name="Google Shape;21;p3"/>
          <p:cNvSpPr txBox="1">
            <a:spLocks noGrp="1"/>
          </p:cNvSpPr>
          <p:nvPr>
            <p:ph type="title" idx="8" hasCustomPrompt="1"/>
          </p:nvPr>
        </p:nvSpPr>
        <p:spPr>
          <a:xfrm>
            <a:off x="6665206" y="1620947"/>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5200"/>
            </a:lvl1pPr>
            <a:lvl2pPr lvl="1"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9pPr>
          </a:lstStyle>
          <a:p>
            <a:r>
              <a:t>xx%</a:t>
            </a:r>
          </a:p>
        </p:txBody>
      </p:sp>
      <p:sp>
        <p:nvSpPr>
          <p:cNvPr id="22" name="Google Shape;22;p3"/>
          <p:cNvSpPr txBox="1">
            <a:spLocks noGrp="1"/>
          </p:cNvSpPr>
          <p:nvPr>
            <p:ph type="ctrTitle" idx="9"/>
          </p:nvPr>
        </p:nvSpPr>
        <p:spPr>
          <a:xfrm>
            <a:off x="725626" y="3784901"/>
            <a:ext cx="11700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3"/>
          </p:nvPr>
        </p:nvSpPr>
        <p:spPr>
          <a:xfrm>
            <a:off x="725625" y="4199959"/>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4" hasCustomPrompt="1"/>
          </p:nvPr>
        </p:nvSpPr>
        <p:spPr>
          <a:xfrm>
            <a:off x="725637" y="3219993"/>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5"/>
          </p:nvPr>
        </p:nvSpPr>
        <p:spPr>
          <a:xfrm>
            <a:off x="2870600" y="3781501"/>
            <a:ext cx="11286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6"/>
          </p:nvPr>
        </p:nvSpPr>
        <p:spPr>
          <a:xfrm>
            <a:off x="2870596" y="4194668"/>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7" hasCustomPrompt="1"/>
          </p:nvPr>
        </p:nvSpPr>
        <p:spPr>
          <a:xfrm>
            <a:off x="2870612" y="3216594"/>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8" name="Google Shape;28;p3"/>
          <p:cNvSpPr txBox="1">
            <a:spLocks noGrp="1"/>
          </p:cNvSpPr>
          <p:nvPr>
            <p:ph type="ctrTitle" idx="18"/>
          </p:nvPr>
        </p:nvSpPr>
        <p:spPr>
          <a:xfrm>
            <a:off x="5015575" y="3781526"/>
            <a:ext cx="9165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9" name="Google Shape;29;p3"/>
          <p:cNvSpPr txBox="1">
            <a:spLocks noGrp="1"/>
          </p:cNvSpPr>
          <p:nvPr>
            <p:ph type="subTitle" idx="19"/>
          </p:nvPr>
        </p:nvSpPr>
        <p:spPr>
          <a:xfrm>
            <a:off x="5015575" y="419468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0" name="Google Shape;30;p3"/>
          <p:cNvSpPr txBox="1">
            <a:spLocks noGrp="1"/>
          </p:cNvSpPr>
          <p:nvPr>
            <p:ph type="title" idx="20" hasCustomPrompt="1"/>
          </p:nvPr>
        </p:nvSpPr>
        <p:spPr>
          <a:xfrm>
            <a:off x="5015587" y="3216604"/>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1" name="Google Shape;31;p3"/>
          <p:cNvSpPr/>
          <p:nvPr/>
        </p:nvSpPr>
        <p:spPr>
          <a:xfrm>
            <a:off x="737900" y="547725"/>
            <a:ext cx="749700" cy="486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32" name="Google Shape;32;p3"/>
          <p:cNvSpPr txBox="1">
            <a:spLocks noGrp="1"/>
          </p:cNvSpPr>
          <p:nvPr>
            <p:ph type="ctrTitle" idx="21"/>
          </p:nvPr>
        </p:nvSpPr>
        <p:spPr>
          <a:xfrm>
            <a:off x="723600" y="470622"/>
            <a:ext cx="17538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3"/>
          <p:cNvSpPr/>
          <p:nvPr/>
        </p:nvSpPr>
        <p:spPr>
          <a:xfrm>
            <a:off x="-99062" y="3110610"/>
            <a:ext cx="7618500" cy="486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Resources">
  <p:cSld name="CUSTOM_10">
    <p:spTree>
      <p:nvGrpSpPr>
        <p:cNvPr id="1" name="Shape 126"/>
        <p:cNvGrpSpPr/>
        <p:nvPr/>
      </p:nvGrpSpPr>
      <p:grpSpPr>
        <a:xfrm>
          <a:off x="0" y="0"/>
          <a:ext cx="0" cy="0"/>
          <a:chOff x="0" y="0"/>
          <a:chExt cx="0" cy="0"/>
        </a:xfrm>
      </p:grpSpPr>
      <p:sp>
        <p:nvSpPr>
          <p:cNvPr id="127" name="Google Shape;127;p22"/>
          <p:cNvSpPr txBox="1">
            <a:spLocks noGrp="1"/>
          </p:cNvSpPr>
          <p:nvPr>
            <p:ph type="body" idx="1"/>
          </p:nvPr>
        </p:nvSpPr>
        <p:spPr>
          <a:xfrm>
            <a:off x="642050" y="18300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128" name="Google Shape;128;p22"/>
          <p:cNvSpPr txBox="1">
            <a:spLocks noGrp="1"/>
          </p:cNvSpPr>
          <p:nvPr>
            <p:ph type="subTitle" idx="2"/>
          </p:nvPr>
        </p:nvSpPr>
        <p:spPr>
          <a:xfrm>
            <a:off x="723600" y="991050"/>
            <a:ext cx="36558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atin typeface="Open Sans"/>
                <a:ea typeface="Open Sans"/>
                <a:cs typeface="Open Sans"/>
                <a:sym typeface="Open Sans"/>
              </a:defRPr>
            </a:lvl2pPr>
            <a:lvl3pPr lvl="2" rtl="0">
              <a:spcBef>
                <a:spcPts val="1600"/>
              </a:spcBef>
              <a:spcAft>
                <a:spcPts val="0"/>
              </a:spcAft>
              <a:buNone/>
              <a:defRPr>
                <a:latin typeface="Open Sans"/>
                <a:ea typeface="Open Sans"/>
                <a:cs typeface="Open Sans"/>
                <a:sym typeface="Open Sans"/>
              </a:defRPr>
            </a:lvl3pPr>
            <a:lvl4pPr lvl="3" rtl="0">
              <a:spcBef>
                <a:spcPts val="1600"/>
              </a:spcBef>
              <a:spcAft>
                <a:spcPts val="0"/>
              </a:spcAft>
              <a:buNone/>
              <a:defRPr>
                <a:latin typeface="Open Sans"/>
                <a:ea typeface="Open Sans"/>
                <a:cs typeface="Open Sans"/>
                <a:sym typeface="Open Sans"/>
              </a:defRPr>
            </a:lvl4pPr>
            <a:lvl5pPr lvl="4" rtl="0">
              <a:spcBef>
                <a:spcPts val="1600"/>
              </a:spcBef>
              <a:spcAft>
                <a:spcPts val="0"/>
              </a:spcAft>
              <a:buNone/>
              <a:defRPr>
                <a:latin typeface="Open Sans"/>
                <a:ea typeface="Open Sans"/>
                <a:cs typeface="Open Sans"/>
                <a:sym typeface="Open Sans"/>
              </a:defRPr>
            </a:lvl5pPr>
            <a:lvl6pPr lvl="5" rtl="0">
              <a:spcBef>
                <a:spcPts val="1600"/>
              </a:spcBef>
              <a:spcAft>
                <a:spcPts val="0"/>
              </a:spcAft>
              <a:buNone/>
              <a:defRPr>
                <a:latin typeface="Open Sans"/>
                <a:ea typeface="Open Sans"/>
                <a:cs typeface="Open Sans"/>
                <a:sym typeface="Open Sans"/>
              </a:defRPr>
            </a:lvl6pPr>
            <a:lvl7pPr lvl="6" rtl="0">
              <a:spcBef>
                <a:spcPts val="1600"/>
              </a:spcBef>
              <a:spcAft>
                <a:spcPts val="0"/>
              </a:spcAft>
              <a:buNone/>
              <a:defRPr>
                <a:latin typeface="Open Sans"/>
                <a:ea typeface="Open Sans"/>
                <a:cs typeface="Open Sans"/>
                <a:sym typeface="Open Sans"/>
              </a:defRPr>
            </a:lvl7pPr>
            <a:lvl8pPr lvl="7" rtl="0">
              <a:spcBef>
                <a:spcPts val="1600"/>
              </a:spcBef>
              <a:spcAft>
                <a:spcPts val="0"/>
              </a:spcAft>
              <a:buNone/>
              <a:defRPr>
                <a:latin typeface="Open Sans"/>
                <a:ea typeface="Open Sans"/>
                <a:cs typeface="Open Sans"/>
                <a:sym typeface="Open Sans"/>
              </a:defRPr>
            </a:lvl8pPr>
            <a:lvl9pPr lvl="8" rtl="0">
              <a:spcBef>
                <a:spcPts val="1600"/>
              </a:spcBef>
              <a:spcAft>
                <a:spcPts val="1600"/>
              </a:spcAft>
              <a:buNone/>
              <a:defRPr>
                <a:latin typeface="Open Sans"/>
                <a:ea typeface="Open Sans"/>
                <a:cs typeface="Open Sans"/>
                <a:sym typeface="Open Sans"/>
              </a:defRPr>
            </a:lvl9pPr>
          </a:lstStyle>
          <a:p>
            <a:endParaRPr/>
          </a:p>
        </p:txBody>
      </p:sp>
      <p:sp>
        <p:nvSpPr>
          <p:cNvPr id="129" name="Google Shape;129;p22"/>
          <p:cNvSpPr txBox="1">
            <a:spLocks noGrp="1"/>
          </p:cNvSpPr>
          <p:nvPr>
            <p:ph type="ctrTitle"/>
          </p:nvPr>
        </p:nvSpPr>
        <p:spPr>
          <a:xfrm>
            <a:off x="723600" y="470625"/>
            <a:ext cx="20781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26">
    <p:spTree>
      <p:nvGrpSpPr>
        <p:cNvPr id="1" name="Shape 130"/>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SLIDE">
  <p:cSld name="CUSTOM_27">
    <p:bg>
      <p:bgPr>
        <a:solidFill>
          <a:schemeClr val="lt1"/>
        </a:solidFill>
        <a:effectLst/>
      </p:bgPr>
    </p:bg>
    <p:spTree>
      <p:nvGrpSpPr>
        <p:cNvPr id="1" name="Shape 131"/>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9550" y="1472625"/>
            <a:ext cx="4245000" cy="17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1pPr>
            <a:lvl2pPr lvl="1"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2pPr>
            <a:lvl3pPr lvl="2"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3pPr>
            <a:lvl4pPr lvl="3"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4pPr>
            <a:lvl5pPr lvl="4"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5pPr>
            <a:lvl6pPr lvl="5"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6pPr>
            <a:lvl7pPr lvl="6"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7pPr>
            <a:lvl8pPr lvl="7"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8pPr>
            <a:lvl9pPr lvl="8"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9pPr>
          </a:lstStyle>
          <a:p>
            <a:endParaRPr/>
          </a:p>
        </p:txBody>
      </p:sp>
      <p:sp>
        <p:nvSpPr>
          <p:cNvPr id="10" name="Google Shape;10;p2"/>
          <p:cNvSpPr txBox="1">
            <a:spLocks noGrp="1"/>
          </p:cNvSpPr>
          <p:nvPr>
            <p:ph type="subTitle" idx="1"/>
          </p:nvPr>
        </p:nvSpPr>
        <p:spPr>
          <a:xfrm>
            <a:off x="2070875" y="2901600"/>
            <a:ext cx="5002200" cy="717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CCCCCC"/>
              </a:buClr>
              <a:buSzPts val="1200"/>
              <a:buNone/>
              <a:defRPr>
                <a:solidFill>
                  <a:srgbClr val="CCCCCC"/>
                </a:solidFill>
              </a:defRPr>
            </a:lvl1pPr>
            <a:lvl2pPr lvl="1" algn="ctr" rtl="0">
              <a:lnSpc>
                <a:spcPct val="100000"/>
              </a:lnSpc>
              <a:spcBef>
                <a:spcPts val="0"/>
              </a:spcBef>
              <a:spcAft>
                <a:spcPts val="0"/>
              </a:spcAft>
              <a:buClr>
                <a:srgbClr val="CCCCCC"/>
              </a:buClr>
              <a:buSzPts val="2800"/>
              <a:buNone/>
              <a:defRPr sz="2800">
                <a:solidFill>
                  <a:srgbClr val="CCCCCC"/>
                </a:solidFill>
              </a:defRPr>
            </a:lvl2pPr>
            <a:lvl3pPr lvl="2" algn="ctr" rtl="0">
              <a:lnSpc>
                <a:spcPct val="100000"/>
              </a:lnSpc>
              <a:spcBef>
                <a:spcPts val="0"/>
              </a:spcBef>
              <a:spcAft>
                <a:spcPts val="0"/>
              </a:spcAft>
              <a:buClr>
                <a:srgbClr val="CCCCCC"/>
              </a:buClr>
              <a:buSzPts val="2800"/>
              <a:buNone/>
              <a:defRPr sz="2800">
                <a:solidFill>
                  <a:srgbClr val="CCCCCC"/>
                </a:solidFill>
              </a:defRPr>
            </a:lvl3pPr>
            <a:lvl4pPr lvl="3" algn="ctr" rtl="0">
              <a:lnSpc>
                <a:spcPct val="100000"/>
              </a:lnSpc>
              <a:spcBef>
                <a:spcPts val="0"/>
              </a:spcBef>
              <a:spcAft>
                <a:spcPts val="0"/>
              </a:spcAft>
              <a:buClr>
                <a:srgbClr val="CCCCCC"/>
              </a:buClr>
              <a:buSzPts val="2800"/>
              <a:buNone/>
              <a:defRPr sz="2800">
                <a:solidFill>
                  <a:srgbClr val="CCCCCC"/>
                </a:solidFill>
              </a:defRPr>
            </a:lvl4pPr>
            <a:lvl5pPr lvl="4" algn="ctr" rtl="0">
              <a:lnSpc>
                <a:spcPct val="100000"/>
              </a:lnSpc>
              <a:spcBef>
                <a:spcPts val="0"/>
              </a:spcBef>
              <a:spcAft>
                <a:spcPts val="0"/>
              </a:spcAft>
              <a:buClr>
                <a:srgbClr val="CCCCCC"/>
              </a:buClr>
              <a:buSzPts val="2800"/>
              <a:buNone/>
              <a:defRPr sz="2800">
                <a:solidFill>
                  <a:srgbClr val="CCCCCC"/>
                </a:solidFill>
              </a:defRPr>
            </a:lvl5pPr>
            <a:lvl6pPr lvl="5" algn="ctr" rtl="0">
              <a:lnSpc>
                <a:spcPct val="100000"/>
              </a:lnSpc>
              <a:spcBef>
                <a:spcPts val="0"/>
              </a:spcBef>
              <a:spcAft>
                <a:spcPts val="0"/>
              </a:spcAft>
              <a:buClr>
                <a:srgbClr val="CCCCCC"/>
              </a:buClr>
              <a:buSzPts val="2800"/>
              <a:buNone/>
              <a:defRPr sz="2800">
                <a:solidFill>
                  <a:srgbClr val="CCCCCC"/>
                </a:solidFill>
              </a:defRPr>
            </a:lvl6pPr>
            <a:lvl7pPr lvl="6" algn="ctr" rtl="0">
              <a:lnSpc>
                <a:spcPct val="100000"/>
              </a:lnSpc>
              <a:spcBef>
                <a:spcPts val="0"/>
              </a:spcBef>
              <a:spcAft>
                <a:spcPts val="0"/>
              </a:spcAft>
              <a:buClr>
                <a:srgbClr val="CCCCCC"/>
              </a:buClr>
              <a:buSzPts val="2800"/>
              <a:buNone/>
              <a:defRPr sz="2800">
                <a:solidFill>
                  <a:srgbClr val="CCCCCC"/>
                </a:solidFill>
              </a:defRPr>
            </a:lvl7pPr>
            <a:lvl8pPr lvl="7" algn="ctr" rtl="0">
              <a:lnSpc>
                <a:spcPct val="100000"/>
              </a:lnSpc>
              <a:spcBef>
                <a:spcPts val="0"/>
              </a:spcBef>
              <a:spcAft>
                <a:spcPts val="0"/>
              </a:spcAft>
              <a:buClr>
                <a:srgbClr val="CCCCCC"/>
              </a:buClr>
              <a:buSzPts val="2800"/>
              <a:buNone/>
              <a:defRPr sz="2800">
                <a:solidFill>
                  <a:srgbClr val="CCCCCC"/>
                </a:solidFill>
              </a:defRPr>
            </a:lvl8pPr>
            <a:lvl9pPr lvl="8" algn="ctr" rtl="0">
              <a:lnSpc>
                <a:spcPct val="100000"/>
              </a:lnSpc>
              <a:spcBef>
                <a:spcPts val="0"/>
              </a:spcBef>
              <a:spcAft>
                <a:spcPts val="0"/>
              </a:spcAft>
              <a:buClr>
                <a:srgbClr val="CCCCCC"/>
              </a:buClr>
              <a:buSzPts val="2800"/>
              <a:buNone/>
              <a:defRPr sz="2800">
                <a:solidFill>
                  <a:srgbClr val="CCCCCC"/>
                </a:solidFill>
              </a:defRPr>
            </a:lvl9pPr>
          </a:lstStyle>
          <a:p>
            <a:endParaRPr/>
          </a:p>
        </p:txBody>
      </p:sp>
    </p:spTree>
    <p:extLst>
      <p:ext uri="{BB962C8B-B14F-4D97-AF65-F5344CB8AC3E}">
        <p14:creationId xmlns:p14="http://schemas.microsoft.com/office/powerpoint/2010/main" val="3075114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
        <p:cNvGrpSpPr/>
        <p:nvPr/>
      </p:nvGrpSpPr>
      <p:grpSpPr>
        <a:xfrm>
          <a:off x="0" y="0"/>
          <a:ext cx="0" cy="0"/>
          <a:chOff x="0" y="0"/>
          <a:chExt cx="0" cy="0"/>
        </a:xfrm>
      </p:grpSpPr>
      <p:sp>
        <p:nvSpPr>
          <p:cNvPr id="12" name="Google Shape;12;p3"/>
          <p:cNvSpPr/>
          <p:nvPr/>
        </p:nvSpPr>
        <p:spPr>
          <a:xfrm>
            <a:off x="1578888" y="1536078"/>
            <a:ext cx="7618500" cy="486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13" name="Google Shape;13;p3"/>
          <p:cNvSpPr txBox="1">
            <a:spLocks noGrp="1"/>
          </p:cNvSpPr>
          <p:nvPr>
            <p:ph type="ctrTitle"/>
          </p:nvPr>
        </p:nvSpPr>
        <p:spPr>
          <a:xfrm>
            <a:off x="2869492" y="2202425"/>
            <a:ext cx="11700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endParaRPr/>
          </a:p>
        </p:txBody>
      </p:sp>
      <p:sp>
        <p:nvSpPr>
          <p:cNvPr id="14" name="Google Shape;14;p3"/>
          <p:cNvSpPr txBox="1">
            <a:spLocks noGrp="1"/>
          </p:cNvSpPr>
          <p:nvPr>
            <p:ph type="subTitle" idx="1"/>
          </p:nvPr>
        </p:nvSpPr>
        <p:spPr>
          <a:xfrm>
            <a:off x="2133184" y="2617473"/>
            <a:ext cx="19065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5" name="Google Shape;15;p3"/>
          <p:cNvSpPr txBox="1">
            <a:spLocks noGrp="1"/>
          </p:cNvSpPr>
          <p:nvPr>
            <p:ph type="title" idx="2" hasCustomPrompt="1"/>
          </p:nvPr>
        </p:nvSpPr>
        <p:spPr>
          <a:xfrm>
            <a:off x="2285884" y="1624335"/>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5200"/>
            </a:lvl1pPr>
            <a:lvl2pPr lvl="1"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3"/>
          </p:nvPr>
        </p:nvSpPr>
        <p:spPr>
          <a:xfrm>
            <a:off x="3965788" y="2199025"/>
            <a:ext cx="2251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endParaRPr/>
          </a:p>
        </p:txBody>
      </p:sp>
      <p:sp>
        <p:nvSpPr>
          <p:cNvPr id="17" name="Google Shape;17;p3"/>
          <p:cNvSpPr txBox="1">
            <a:spLocks noGrp="1"/>
          </p:cNvSpPr>
          <p:nvPr>
            <p:ph type="subTitle" idx="4"/>
          </p:nvPr>
        </p:nvSpPr>
        <p:spPr>
          <a:xfrm>
            <a:off x="4240888" y="2612183"/>
            <a:ext cx="19767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8" name="Google Shape;18;p3"/>
          <p:cNvSpPr txBox="1">
            <a:spLocks noGrp="1"/>
          </p:cNvSpPr>
          <p:nvPr>
            <p:ph type="title" idx="5" hasCustomPrompt="1"/>
          </p:nvPr>
        </p:nvSpPr>
        <p:spPr>
          <a:xfrm>
            <a:off x="4483545" y="1620937"/>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5200"/>
            </a:lvl1pPr>
            <a:lvl2pPr lvl="1"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9pPr>
          </a:lstStyle>
          <a:p>
            <a:r>
              <a:t>xx%</a:t>
            </a:r>
          </a:p>
        </p:txBody>
      </p:sp>
      <p:sp>
        <p:nvSpPr>
          <p:cNvPr id="19" name="Google Shape;19;p3"/>
          <p:cNvSpPr txBox="1">
            <a:spLocks noGrp="1"/>
          </p:cNvSpPr>
          <p:nvPr>
            <p:ph type="ctrTitle" idx="6"/>
          </p:nvPr>
        </p:nvSpPr>
        <p:spPr>
          <a:xfrm>
            <a:off x="6974340" y="2199050"/>
            <a:ext cx="1444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endParaRPr/>
          </a:p>
        </p:txBody>
      </p:sp>
      <p:sp>
        <p:nvSpPr>
          <p:cNvPr id="20" name="Google Shape;20;p3"/>
          <p:cNvSpPr txBox="1">
            <a:spLocks noGrp="1"/>
          </p:cNvSpPr>
          <p:nvPr>
            <p:ph type="subTitle" idx="7"/>
          </p:nvPr>
        </p:nvSpPr>
        <p:spPr>
          <a:xfrm>
            <a:off x="6512506" y="2612198"/>
            <a:ext cx="19065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21" name="Google Shape;21;p3"/>
          <p:cNvSpPr txBox="1">
            <a:spLocks noGrp="1"/>
          </p:cNvSpPr>
          <p:nvPr>
            <p:ph type="title" idx="8" hasCustomPrompt="1"/>
          </p:nvPr>
        </p:nvSpPr>
        <p:spPr>
          <a:xfrm>
            <a:off x="6665206" y="1620947"/>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5200"/>
            </a:lvl1pPr>
            <a:lvl2pPr lvl="1"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9pPr>
          </a:lstStyle>
          <a:p>
            <a:r>
              <a:t>xx%</a:t>
            </a:r>
          </a:p>
        </p:txBody>
      </p:sp>
      <p:sp>
        <p:nvSpPr>
          <p:cNvPr id="22" name="Google Shape;22;p3"/>
          <p:cNvSpPr txBox="1">
            <a:spLocks noGrp="1"/>
          </p:cNvSpPr>
          <p:nvPr>
            <p:ph type="ctrTitle" idx="9"/>
          </p:nvPr>
        </p:nvSpPr>
        <p:spPr>
          <a:xfrm>
            <a:off x="725626" y="3784901"/>
            <a:ext cx="11700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3"/>
          </p:nvPr>
        </p:nvSpPr>
        <p:spPr>
          <a:xfrm>
            <a:off x="725625" y="4199959"/>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4" hasCustomPrompt="1"/>
          </p:nvPr>
        </p:nvSpPr>
        <p:spPr>
          <a:xfrm>
            <a:off x="725637" y="3219993"/>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5"/>
          </p:nvPr>
        </p:nvSpPr>
        <p:spPr>
          <a:xfrm>
            <a:off x="2870600" y="3781501"/>
            <a:ext cx="11286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6"/>
          </p:nvPr>
        </p:nvSpPr>
        <p:spPr>
          <a:xfrm>
            <a:off x="2870596" y="4194668"/>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7" hasCustomPrompt="1"/>
          </p:nvPr>
        </p:nvSpPr>
        <p:spPr>
          <a:xfrm>
            <a:off x="2870612" y="3216594"/>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8" name="Google Shape;28;p3"/>
          <p:cNvSpPr txBox="1">
            <a:spLocks noGrp="1"/>
          </p:cNvSpPr>
          <p:nvPr>
            <p:ph type="ctrTitle" idx="18"/>
          </p:nvPr>
        </p:nvSpPr>
        <p:spPr>
          <a:xfrm>
            <a:off x="5015575" y="3781526"/>
            <a:ext cx="9165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9" name="Google Shape;29;p3"/>
          <p:cNvSpPr txBox="1">
            <a:spLocks noGrp="1"/>
          </p:cNvSpPr>
          <p:nvPr>
            <p:ph type="subTitle" idx="19"/>
          </p:nvPr>
        </p:nvSpPr>
        <p:spPr>
          <a:xfrm>
            <a:off x="5015575" y="419468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0" name="Google Shape;30;p3"/>
          <p:cNvSpPr txBox="1">
            <a:spLocks noGrp="1"/>
          </p:cNvSpPr>
          <p:nvPr>
            <p:ph type="title" idx="20" hasCustomPrompt="1"/>
          </p:nvPr>
        </p:nvSpPr>
        <p:spPr>
          <a:xfrm>
            <a:off x="5015587" y="3216604"/>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1" name="Google Shape;31;p3"/>
          <p:cNvSpPr/>
          <p:nvPr/>
        </p:nvSpPr>
        <p:spPr>
          <a:xfrm>
            <a:off x="737900" y="547725"/>
            <a:ext cx="749700" cy="486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32" name="Google Shape;32;p3"/>
          <p:cNvSpPr txBox="1">
            <a:spLocks noGrp="1"/>
          </p:cNvSpPr>
          <p:nvPr>
            <p:ph type="ctrTitle" idx="21"/>
          </p:nvPr>
        </p:nvSpPr>
        <p:spPr>
          <a:xfrm>
            <a:off x="723600" y="470622"/>
            <a:ext cx="17538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3"/>
          <p:cNvSpPr/>
          <p:nvPr/>
        </p:nvSpPr>
        <p:spPr>
          <a:xfrm>
            <a:off x="-99062" y="3110610"/>
            <a:ext cx="7618500" cy="486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909387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flipH="1">
            <a:off x="4804872" y="2123400"/>
            <a:ext cx="2847000" cy="8967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B7B7B7"/>
              </a:buClr>
              <a:buSzPts val="2800"/>
              <a:buNone/>
              <a:defRPr>
                <a:solidFill>
                  <a:srgbClr val="B7B7B7"/>
                </a:solidFill>
              </a:defRPr>
            </a:lvl1pPr>
            <a:lvl2pPr lvl="1" rtl="0">
              <a:spcBef>
                <a:spcPts val="0"/>
              </a:spcBef>
              <a:spcAft>
                <a:spcPts val="0"/>
              </a:spcAft>
              <a:buClr>
                <a:srgbClr val="B7B7B7"/>
              </a:buClr>
              <a:buSzPts val="2800"/>
              <a:buNone/>
              <a:defRPr>
                <a:solidFill>
                  <a:srgbClr val="B7B7B7"/>
                </a:solidFill>
              </a:defRPr>
            </a:lvl2pPr>
            <a:lvl3pPr lvl="2" rtl="0">
              <a:spcBef>
                <a:spcPts val="0"/>
              </a:spcBef>
              <a:spcAft>
                <a:spcPts val="0"/>
              </a:spcAft>
              <a:buClr>
                <a:srgbClr val="B7B7B7"/>
              </a:buClr>
              <a:buSzPts val="2800"/>
              <a:buNone/>
              <a:defRPr>
                <a:solidFill>
                  <a:srgbClr val="B7B7B7"/>
                </a:solidFill>
              </a:defRPr>
            </a:lvl3pPr>
            <a:lvl4pPr lvl="3" rtl="0">
              <a:spcBef>
                <a:spcPts val="0"/>
              </a:spcBef>
              <a:spcAft>
                <a:spcPts val="0"/>
              </a:spcAft>
              <a:buClr>
                <a:srgbClr val="B7B7B7"/>
              </a:buClr>
              <a:buSzPts val="2800"/>
              <a:buNone/>
              <a:defRPr>
                <a:solidFill>
                  <a:srgbClr val="B7B7B7"/>
                </a:solidFill>
              </a:defRPr>
            </a:lvl4pPr>
            <a:lvl5pPr lvl="4" rtl="0">
              <a:spcBef>
                <a:spcPts val="0"/>
              </a:spcBef>
              <a:spcAft>
                <a:spcPts val="0"/>
              </a:spcAft>
              <a:buClr>
                <a:srgbClr val="B7B7B7"/>
              </a:buClr>
              <a:buSzPts val="2800"/>
              <a:buNone/>
              <a:defRPr>
                <a:solidFill>
                  <a:srgbClr val="B7B7B7"/>
                </a:solidFill>
              </a:defRPr>
            </a:lvl5pPr>
            <a:lvl6pPr lvl="5" rtl="0">
              <a:spcBef>
                <a:spcPts val="0"/>
              </a:spcBef>
              <a:spcAft>
                <a:spcPts val="0"/>
              </a:spcAft>
              <a:buClr>
                <a:srgbClr val="B7B7B7"/>
              </a:buClr>
              <a:buSzPts val="2800"/>
              <a:buNone/>
              <a:defRPr>
                <a:solidFill>
                  <a:srgbClr val="B7B7B7"/>
                </a:solidFill>
              </a:defRPr>
            </a:lvl6pPr>
            <a:lvl7pPr lvl="6" rtl="0">
              <a:spcBef>
                <a:spcPts val="0"/>
              </a:spcBef>
              <a:spcAft>
                <a:spcPts val="0"/>
              </a:spcAft>
              <a:buClr>
                <a:srgbClr val="B7B7B7"/>
              </a:buClr>
              <a:buSzPts val="2800"/>
              <a:buNone/>
              <a:defRPr>
                <a:solidFill>
                  <a:srgbClr val="B7B7B7"/>
                </a:solidFill>
              </a:defRPr>
            </a:lvl7pPr>
            <a:lvl8pPr lvl="7" rtl="0">
              <a:spcBef>
                <a:spcPts val="0"/>
              </a:spcBef>
              <a:spcAft>
                <a:spcPts val="0"/>
              </a:spcAft>
              <a:buClr>
                <a:srgbClr val="B7B7B7"/>
              </a:buClr>
              <a:buSzPts val="2800"/>
              <a:buNone/>
              <a:defRPr>
                <a:solidFill>
                  <a:srgbClr val="B7B7B7"/>
                </a:solidFill>
              </a:defRPr>
            </a:lvl8pPr>
            <a:lvl9pPr lvl="8" rtl="0">
              <a:spcBef>
                <a:spcPts val="0"/>
              </a:spcBef>
              <a:spcAft>
                <a:spcPts val="0"/>
              </a:spcAft>
              <a:buClr>
                <a:srgbClr val="B7B7B7"/>
              </a:buClr>
              <a:buSzPts val="2800"/>
              <a:buNone/>
              <a:defRPr>
                <a:solidFill>
                  <a:srgbClr val="B7B7B7"/>
                </a:solidFill>
              </a:defRPr>
            </a:lvl9pPr>
          </a:lstStyle>
          <a:p>
            <a:endParaRPr/>
          </a:p>
        </p:txBody>
      </p:sp>
      <p:sp>
        <p:nvSpPr>
          <p:cNvPr id="36" name="Google Shape;36;p4"/>
          <p:cNvSpPr txBox="1">
            <a:spLocks noGrp="1"/>
          </p:cNvSpPr>
          <p:nvPr>
            <p:ph type="subTitle" idx="1"/>
          </p:nvPr>
        </p:nvSpPr>
        <p:spPr>
          <a:xfrm>
            <a:off x="2178957" y="2185251"/>
            <a:ext cx="19959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100"/>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a:endParaRPr/>
          </a:p>
        </p:txBody>
      </p:sp>
    </p:spTree>
    <p:extLst>
      <p:ext uri="{BB962C8B-B14F-4D97-AF65-F5344CB8AC3E}">
        <p14:creationId xmlns:p14="http://schemas.microsoft.com/office/powerpoint/2010/main" val="3251622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subtitle">
  <p:cSld name="Title + subtitle">
    <p:spTree>
      <p:nvGrpSpPr>
        <p:cNvPr id="1" name="Shape 37"/>
        <p:cNvGrpSpPr/>
        <p:nvPr/>
      </p:nvGrpSpPr>
      <p:grpSpPr>
        <a:xfrm>
          <a:off x="0" y="0"/>
          <a:ext cx="0" cy="0"/>
          <a:chOff x="0" y="0"/>
          <a:chExt cx="0" cy="0"/>
        </a:xfrm>
      </p:grpSpPr>
      <p:sp>
        <p:nvSpPr>
          <p:cNvPr id="38" name="Google Shape;38;p5"/>
          <p:cNvSpPr txBox="1">
            <a:spLocks noGrp="1"/>
          </p:cNvSpPr>
          <p:nvPr>
            <p:ph type="ctrTitle"/>
          </p:nvPr>
        </p:nvSpPr>
        <p:spPr>
          <a:xfrm>
            <a:off x="3870900" y="376498"/>
            <a:ext cx="38673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SzPts val="1600"/>
              <a:buNone/>
              <a:defRPr sz="1600"/>
            </a:lvl2pPr>
            <a:lvl3pPr lvl="2" algn="r" rtl="0">
              <a:spcBef>
                <a:spcPts val="0"/>
              </a:spcBef>
              <a:spcAft>
                <a:spcPts val="0"/>
              </a:spcAft>
              <a:buSzPts val="1600"/>
              <a:buNone/>
              <a:defRPr sz="1600"/>
            </a:lvl3pPr>
            <a:lvl4pPr lvl="3" algn="r" rtl="0">
              <a:spcBef>
                <a:spcPts val="0"/>
              </a:spcBef>
              <a:spcAft>
                <a:spcPts val="0"/>
              </a:spcAft>
              <a:buSzPts val="1600"/>
              <a:buNone/>
              <a:defRPr sz="1600"/>
            </a:lvl4pPr>
            <a:lvl5pPr lvl="4" algn="r" rtl="0">
              <a:spcBef>
                <a:spcPts val="0"/>
              </a:spcBef>
              <a:spcAft>
                <a:spcPts val="0"/>
              </a:spcAft>
              <a:buSzPts val="1600"/>
              <a:buNone/>
              <a:defRPr sz="1600"/>
            </a:lvl5pPr>
            <a:lvl6pPr lvl="5" algn="r" rtl="0">
              <a:spcBef>
                <a:spcPts val="0"/>
              </a:spcBef>
              <a:spcAft>
                <a:spcPts val="0"/>
              </a:spcAft>
              <a:buSzPts val="1600"/>
              <a:buNone/>
              <a:defRPr sz="1600"/>
            </a:lvl6pPr>
            <a:lvl7pPr lvl="6" algn="r" rtl="0">
              <a:spcBef>
                <a:spcPts val="0"/>
              </a:spcBef>
              <a:spcAft>
                <a:spcPts val="0"/>
              </a:spcAft>
              <a:buSzPts val="1600"/>
              <a:buNone/>
              <a:defRPr sz="1600"/>
            </a:lvl7pPr>
            <a:lvl8pPr lvl="7" algn="r" rtl="0">
              <a:spcBef>
                <a:spcPts val="0"/>
              </a:spcBef>
              <a:spcAft>
                <a:spcPts val="0"/>
              </a:spcAft>
              <a:buSzPts val="1600"/>
              <a:buNone/>
              <a:defRPr sz="1600"/>
            </a:lvl8pPr>
            <a:lvl9pPr lvl="8" algn="r" rtl="0">
              <a:spcBef>
                <a:spcPts val="0"/>
              </a:spcBef>
              <a:spcAft>
                <a:spcPts val="0"/>
              </a:spcAft>
              <a:buSzPts val="1600"/>
              <a:buNone/>
              <a:defRPr sz="1600"/>
            </a:lvl9pPr>
          </a:lstStyle>
          <a:p>
            <a:endParaRPr/>
          </a:p>
        </p:txBody>
      </p:sp>
      <p:sp>
        <p:nvSpPr>
          <p:cNvPr id="39" name="Google Shape;39;p5"/>
          <p:cNvSpPr txBox="1">
            <a:spLocks noGrp="1"/>
          </p:cNvSpPr>
          <p:nvPr>
            <p:ph type="subTitle" idx="1"/>
          </p:nvPr>
        </p:nvSpPr>
        <p:spPr>
          <a:xfrm>
            <a:off x="4754950" y="2314225"/>
            <a:ext cx="29832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870469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line design 1">
  <p:cSld name="Headline design 1">
    <p:spTree>
      <p:nvGrpSpPr>
        <p:cNvPr id="1" name="Shape 40"/>
        <p:cNvGrpSpPr/>
        <p:nvPr/>
      </p:nvGrpSpPr>
      <p:grpSpPr>
        <a:xfrm>
          <a:off x="0" y="0"/>
          <a:ext cx="0" cy="0"/>
          <a:chOff x="0" y="0"/>
          <a:chExt cx="0" cy="0"/>
        </a:xfrm>
      </p:grpSpPr>
      <p:sp>
        <p:nvSpPr>
          <p:cNvPr id="41" name="Google Shape;41;p6"/>
          <p:cNvSpPr txBox="1">
            <a:spLocks noGrp="1"/>
          </p:cNvSpPr>
          <p:nvPr>
            <p:ph type="ctrTitle"/>
          </p:nvPr>
        </p:nvSpPr>
        <p:spPr>
          <a:xfrm flipH="1">
            <a:off x="4101725" y="2243225"/>
            <a:ext cx="2755800" cy="1921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CCCCC"/>
              </a:buClr>
              <a:buSzPts val="3600"/>
              <a:buNone/>
              <a:defRPr sz="3600">
                <a:solidFill>
                  <a:srgbClr val="CCCCCC"/>
                </a:solidFill>
              </a:defRPr>
            </a:lvl1pPr>
            <a:lvl2pPr lvl="1" rtl="0">
              <a:spcBef>
                <a:spcPts val="0"/>
              </a:spcBef>
              <a:spcAft>
                <a:spcPts val="0"/>
              </a:spcAft>
              <a:buClr>
                <a:srgbClr val="CCCCCC"/>
              </a:buClr>
              <a:buSzPts val="6500"/>
              <a:buNone/>
              <a:defRPr sz="6500">
                <a:solidFill>
                  <a:srgbClr val="CCCCCC"/>
                </a:solidFill>
              </a:defRPr>
            </a:lvl2pPr>
            <a:lvl3pPr lvl="2" rtl="0">
              <a:spcBef>
                <a:spcPts val="0"/>
              </a:spcBef>
              <a:spcAft>
                <a:spcPts val="0"/>
              </a:spcAft>
              <a:buClr>
                <a:srgbClr val="CCCCCC"/>
              </a:buClr>
              <a:buSzPts val="6500"/>
              <a:buNone/>
              <a:defRPr sz="6500">
                <a:solidFill>
                  <a:srgbClr val="CCCCCC"/>
                </a:solidFill>
              </a:defRPr>
            </a:lvl3pPr>
            <a:lvl4pPr lvl="3" rtl="0">
              <a:spcBef>
                <a:spcPts val="0"/>
              </a:spcBef>
              <a:spcAft>
                <a:spcPts val="0"/>
              </a:spcAft>
              <a:buClr>
                <a:srgbClr val="CCCCCC"/>
              </a:buClr>
              <a:buSzPts val="6500"/>
              <a:buNone/>
              <a:defRPr sz="6500">
                <a:solidFill>
                  <a:srgbClr val="CCCCCC"/>
                </a:solidFill>
              </a:defRPr>
            </a:lvl4pPr>
            <a:lvl5pPr lvl="4" rtl="0">
              <a:spcBef>
                <a:spcPts val="0"/>
              </a:spcBef>
              <a:spcAft>
                <a:spcPts val="0"/>
              </a:spcAft>
              <a:buClr>
                <a:srgbClr val="CCCCCC"/>
              </a:buClr>
              <a:buSzPts val="6500"/>
              <a:buNone/>
              <a:defRPr sz="6500">
                <a:solidFill>
                  <a:srgbClr val="CCCCCC"/>
                </a:solidFill>
              </a:defRPr>
            </a:lvl5pPr>
            <a:lvl6pPr lvl="5" rtl="0">
              <a:spcBef>
                <a:spcPts val="0"/>
              </a:spcBef>
              <a:spcAft>
                <a:spcPts val="0"/>
              </a:spcAft>
              <a:buClr>
                <a:srgbClr val="CCCCCC"/>
              </a:buClr>
              <a:buSzPts val="6500"/>
              <a:buNone/>
              <a:defRPr sz="6500">
                <a:solidFill>
                  <a:srgbClr val="CCCCCC"/>
                </a:solidFill>
              </a:defRPr>
            </a:lvl6pPr>
            <a:lvl7pPr lvl="6" rtl="0">
              <a:spcBef>
                <a:spcPts val="0"/>
              </a:spcBef>
              <a:spcAft>
                <a:spcPts val="0"/>
              </a:spcAft>
              <a:buClr>
                <a:srgbClr val="CCCCCC"/>
              </a:buClr>
              <a:buSzPts val="6500"/>
              <a:buNone/>
              <a:defRPr sz="6500">
                <a:solidFill>
                  <a:srgbClr val="CCCCCC"/>
                </a:solidFill>
              </a:defRPr>
            </a:lvl7pPr>
            <a:lvl8pPr lvl="7" rtl="0">
              <a:spcBef>
                <a:spcPts val="0"/>
              </a:spcBef>
              <a:spcAft>
                <a:spcPts val="0"/>
              </a:spcAft>
              <a:buClr>
                <a:srgbClr val="CCCCCC"/>
              </a:buClr>
              <a:buSzPts val="6500"/>
              <a:buNone/>
              <a:defRPr sz="6500">
                <a:solidFill>
                  <a:srgbClr val="CCCCCC"/>
                </a:solidFill>
              </a:defRPr>
            </a:lvl8pPr>
            <a:lvl9pPr lvl="8" rtl="0">
              <a:spcBef>
                <a:spcPts val="0"/>
              </a:spcBef>
              <a:spcAft>
                <a:spcPts val="0"/>
              </a:spcAft>
              <a:buClr>
                <a:srgbClr val="CCCCCC"/>
              </a:buClr>
              <a:buSzPts val="6500"/>
              <a:buNone/>
              <a:defRPr sz="6500">
                <a:solidFill>
                  <a:srgbClr val="CCCCCC"/>
                </a:solidFill>
              </a:defRPr>
            </a:lvl9pPr>
          </a:lstStyle>
          <a:p>
            <a:endParaRPr/>
          </a:p>
        </p:txBody>
      </p:sp>
      <p:sp>
        <p:nvSpPr>
          <p:cNvPr id="42" name="Google Shape;42;p6"/>
          <p:cNvSpPr txBox="1">
            <a:spLocks noGrp="1"/>
          </p:cNvSpPr>
          <p:nvPr>
            <p:ph type="title" idx="2" hasCustomPrompt="1"/>
          </p:nvPr>
        </p:nvSpPr>
        <p:spPr>
          <a:xfrm flipH="1">
            <a:off x="-7460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
        <p:nvSpPr>
          <p:cNvPr id="43" name="Google Shape;43;p6"/>
          <p:cNvSpPr/>
          <p:nvPr/>
        </p:nvSpPr>
        <p:spPr>
          <a:xfrm>
            <a:off x="25224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CCCCC"/>
              </a:solidFill>
            </a:endParaRPr>
          </a:p>
        </p:txBody>
      </p:sp>
    </p:spTree>
    <p:extLst>
      <p:ext uri="{BB962C8B-B14F-4D97-AF65-F5344CB8AC3E}">
        <p14:creationId xmlns:p14="http://schemas.microsoft.com/office/powerpoint/2010/main" val="3391548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design + subtitle">
  <p:cSld name="Title + design + subtitle">
    <p:spTree>
      <p:nvGrpSpPr>
        <p:cNvPr id="1" name="Shape 44"/>
        <p:cNvGrpSpPr/>
        <p:nvPr/>
      </p:nvGrpSpPr>
      <p:grpSpPr>
        <a:xfrm>
          <a:off x="0" y="0"/>
          <a:ext cx="0" cy="0"/>
          <a:chOff x="0" y="0"/>
          <a:chExt cx="0" cy="0"/>
        </a:xfrm>
      </p:grpSpPr>
      <p:sp>
        <p:nvSpPr>
          <p:cNvPr id="45" name="Google Shape;45;p7"/>
          <p:cNvSpPr txBox="1">
            <a:spLocks noGrp="1"/>
          </p:cNvSpPr>
          <p:nvPr>
            <p:ph type="subTitle" idx="1"/>
          </p:nvPr>
        </p:nvSpPr>
        <p:spPr>
          <a:xfrm>
            <a:off x="3531568" y="3311625"/>
            <a:ext cx="4981800" cy="3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CCCCCC"/>
              </a:buClr>
              <a:buSzPts val="1000"/>
              <a:buNone/>
              <a:defRPr sz="1000">
                <a:solidFill>
                  <a:srgbClr val="CCCCCC"/>
                </a:solidFill>
              </a:defRPr>
            </a:lvl1pPr>
            <a:lvl2pPr lvl="1" algn="r" rtl="0">
              <a:lnSpc>
                <a:spcPct val="100000"/>
              </a:lnSpc>
              <a:spcBef>
                <a:spcPts val="0"/>
              </a:spcBef>
              <a:spcAft>
                <a:spcPts val="0"/>
              </a:spcAft>
              <a:buClr>
                <a:srgbClr val="CCCCCC"/>
              </a:buClr>
              <a:buSzPts val="1000"/>
              <a:buNone/>
              <a:defRPr sz="1000">
                <a:solidFill>
                  <a:srgbClr val="CCCCCC"/>
                </a:solidFill>
              </a:defRPr>
            </a:lvl2pPr>
            <a:lvl3pPr lvl="2" algn="r" rtl="0">
              <a:lnSpc>
                <a:spcPct val="100000"/>
              </a:lnSpc>
              <a:spcBef>
                <a:spcPts val="0"/>
              </a:spcBef>
              <a:spcAft>
                <a:spcPts val="0"/>
              </a:spcAft>
              <a:buClr>
                <a:srgbClr val="CCCCCC"/>
              </a:buClr>
              <a:buSzPts val="1000"/>
              <a:buNone/>
              <a:defRPr sz="1000">
                <a:solidFill>
                  <a:srgbClr val="CCCCCC"/>
                </a:solidFill>
              </a:defRPr>
            </a:lvl3pPr>
            <a:lvl4pPr lvl="3" algn="r" rtl="0">
              <a:lnSpc>
                <a:spcPct val="100000"/>
              </a:lnSpc>
              <a:spcBef>
                <a:spcPts val="0"/>
              </a:spcBef>
              <a:spcAft>
                <a:spcPts val="0"/>
              </a:spcAft>
              <a:buClr>
                <a:srgbClr val="CCCCCC"/>
              </a:buClr>
              <a:buSzPts val="1000"/>
              <a:buNone/>
              <a:defRPr sz="1000">
                <a:solidFill>
                  <a:srgbClr val="CCCCCC"/>
                </a:solidFill>
              </a:defRPr>
            </a:lvl4pPr>
            <a:lvl5pPr lvl="4" algn="r" rtl="0">
              <a:lnSpc>
                <a:spcPct val="100000"/>
              </a:lnSpc>
              <a:spcBef>
                <a:spcPts val="0"/>
              </a:spcBef>
              <a:spcAft>
                <a:spcPts val="0"/>
              </a:spcAft>
              <a:buClr>
                <a:srgbClr val="CCCCCC"/>
              </a:buClr>
              <a:buSzPts val="1000"/>
              <a:buNone/>
              <a:defRPr sz="1000">
                <a:solidFill>
                  <a:srgbClr val="CCCCCC"/>
                </a:solidFill>
              </a:defRPr>
            </a:lvl5pPr>
            <a:lvl6pPr lvl="5" algn="r" rtl="0">
              <a:lnSpc>
                <a:spcPct val="100000"/>
              </a:lnSpc>
              <a:spcBef>
                <a:spcPts val="0"/>
              </a:spcBef>
              <a:spcAft>
                <a:spcPts val="0"/>
              </a:spcAft>
              <a:buClr>
                <a:srgbClr val="CCCCCC"/>
              </a:buClr>
              <a:buSzPts val="1000"/>
              <a:buNone/>
              <a:defRPr sz="1000">
                <a:solidFill>
                  <a:srgbClr val="CCCCCC"/>
                </a:solidFill>
              </a:defRPr>
            </a:lvl6pPr>
            <a:lvl7pPr lvl="6" algn="r" rtl="0">
              <a:lnSpc>
                <a:spcPct val="100000"/>
              </a:lnSpc>
              <a:spcBef>
                <a:spcPts val="0"/>
              </a:spcBef>
              <a:spcAft>
                <a:spcPts val="0"/>
              </a:spcAft>
              <a:buClr>
                <a:srgbClr val="CCCCCC"/>
              </a:buClr>
              <a:buSzPts val="1000"/>
              <a:buNone/>
              <a:defRPr sz="1000">
                <a:solidFill>
                  <a:srgbClr val="CCCCCC"/>
                </a:solidFill>
              </a:defRPr>
            </a:lvl7pPr>
            <a:lvl8pPr lvl="7" algn="r" rtl="0">
              <a:lnSpc>
                <a:spcPct val="100000"/>
              </a:lnSpc>
              <a:spcBef>
                <a:spcPts val="0"/>
              </a:spcBef>
              <a:spcAft>
                <a:spcPts val="0"/>
              </a:spcAft>
              <a:buClr>
                <a:srgbClr val="CCCCCC"/>
              </a:buClr>
              <a:buSzPts val="1000"/>
              <a:buNone/>
              <a:defRPr sz="1000">
                <a:solidFill>
                  <a:srgbClr val="CCCCCC"/>
                </a:solidFill>
              </a:defRPr>
            </a:lvl8pPr>
            <a:lvl9pPr lvl="8" algn="r" rtl="0">
              <a:lnSpc>
                <a:spcPct val="100000"/>
              </a:lnSpc>
              <a:spcBef>
                <a:spcPts val="0"/>
              </a:spcBef>
              <a:spcAft>
                <a:spcPts val="0"/>
              </a:spcAft>
              <a:buClr>
                <a:srgbClr val="CCCCCC"/>
              </a:buClr>
              <a:buSzPts val="1000"/>
              <a:buNone/>
              <a:defRPr sz="1000">
                <a:solidFill>
                  <a:srgbClr val="CCCCCC"/>
                </a:solidFill>
              </a:defRPr>
            </a:lvl9pPr>
          </a:lstStyle>
          <a:p>
            <a:endParaRPr/>
          </a:p>
        </p:txBody>
      </p:sp>
      <p:sp>
        <p:nvSpPr>
          <p:cNvPr id="46" name="Google Shape;46;p7"/>
          <p:cNvSpPr txBox="1">
            <a:spLocks noGrp="1"/>
          </p:cNvSpPr>
          <p:nvPr>
            <p:ph type="ctrTitle"/>
          </p:nvPr>
        </p:nvSpPr>
        <p:spPr>
          <a:xfrm>
            <a:off x="723600" y="470625"/>
            <a:ext cx="14976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3148378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lumns 1">
  <p:cSld name="Two columns 1">
    <p:spTree>
      <p:nvGrpSpPr>
        <p:cNvPr id="1" name="Shape 47"/>
        <p:cNvGrpSpPr/>
        <p:nvPr/>
      </p:nvGrpSpPr>
      <p:grpSpPr>
        <a:xfrm>
          <a:off x="0" y="0"/>
          <a:ext cx="0" cy="0"/>
          <a:chOff x="0" y="0"/>
          <a:chExt cx="0" cy="0"/>
        </a:xfrm>
      </p:grpSpPr>
      <p:sp>
        <p:nvSpPr>
          <p:cNvPr id="48" name="Google Shape;48;p8"/>
          <p:cNvSpPr txBox="1">
            <a:spLocks noGrp="1"/>
          </p:cNvSpPr>
          <p:nvPr>
            <p:ph type="subTitle" idx="1"/>
          </p:nvPr>
        </p:nvSpPr>
        <p:spPr>
          <a:xfrm>
            <a:off x="934666" y="2394325"/>
            <a:ext cx="2877300" cy="295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800">
                <a:solidFill>
                  <a:srgbClr val="B7B7B7"/>
                </a:solidFill>
                <a:latin typeface="DM Serif Display"/>
                <a:ea typeface="DM Serif Display"/>
                <a:cs typeface="DM Serif Display"/>
                <a:sym typeface="DM Serif Display"/>
              </a:defRPr>
            </a:lvl1pPr>
            <a:lvl2pPr lvl="1" rtl="0">
              <a:spcBef>
                <a:spcPts val="1600"/>
              </a:spcBef>
              <a:spcAft>
                <a:spcPts val="0"/>
              </a:spcAft>
              <a:buNone/>
              <a:defRPr>
                <a:solidFill>
                  <a:srgbClr val="B7B7B7"/>
                </a:solidFill>
                <a:latin typeface="DM Serif Display"/>
                <a:ea typeface="DM Serif Display"/>
                <a:cs typeface="DM Serif Display"/>
                <a:sym typeface="DM Serif Display"/>
              </a:defRPr>
            </a:lvl2pPr>
            <a:lvl3pPr lvl="2" rtl="0">
              <a:spcBef>
                <a:spcPts val="1600"/>
              </a:spcBef>
              <a:spcAft>
                <a:spcPts val="0"/>
              </a:spcAft>
              <a:buNone/>
              <a:defRPr>
                <a:solidFill>
                  <a:srgbClr val="B7B7B7"/>
                </a:solidFill>
                <a:latin typeface="DM Serif Display"/>
                <a:ea typeface="DM Serif Display"/>
                <a:cs typeface="DM Serif Display"/>
                <a:sym typeface="DM Serif Display"/>
              </a:defRPr>
            </a:lvl3pPr>
            <a:lvl4pPr lvl="3" rtl="0">
              <a:spcBef>
                <a:spcPts val="1600"/>
              </a:spcBef>
              <a:spcAft>
                <a:spcPts val="0"/>
              </a:spcAft>
              <a:buNone/>
              <a:defRPr>
                <a:solidFill>
                  <a:srgbClr val="B7B7B7"/>
                </a:solidFill>
                <a:latin typeface="DM Serif Display"/>
                <a:ea typeface="DM Serif Display"/>
                <a:cs typeface="DM Serif Display"/>
                <a:sym typeface="DM Serif Display"/>
              </a:defRPr>
            </a:lvl4pPr>
            <a:lvl5pPr lvl="4" rtl="0">
              <a:spcBef>
                <a:spcPts val="1600"/>
              </a:spcBef>
              <a:spcAft>
                <a:spcPts val="0"/>
              </a:spcAft>
              <a:buNone/>
              <a:defRPr>
                <a:solidFill>
                  <a:srgbClr val="B7B7B7"/>
                </a:solidFill>
                <a:latin typeface="DM Serif Display"/>
                <a:ea typeface="DM Serif Display"/>
                <a:cs typeface="DM Serif Display"/>
                <a:sym typeface="DM Serif Display"/>
              </a:defRPr>
            </a:lvl5pPr>
            <a:lvl6pPr lvl="5" rtl="0">
              <a:spcBef>
                <a:spcPts val="1600"/>
              </a:spcBef>
              <a:spcAft>
                <a:spcPts val="0"/>
              </a:spcAft>
              <a:buNone/>
              <a:defRPr>
                <a:solidFill>
                  <a:srgbClr val="B7B7B7"/>
                </a:solidFill>
                <a:latin typeface="DM Serif Display"/>
                <a:ea typeface="DM Serif Display"/>
                <a:cs typeface="DM Serif Display"/>
                <a:sym typeface="DM Serif Display"/>
              </a:defRPr>
            </a:lvl6pPr>
            <a:lvl7pPr lvl="6" rtl="0">
              <a:spcBef>
                <a:spcPts val="1600"/>
              </a:spcBef>
              <a:spcAft>
                <a:spcPts val="0"/>
              </a:spcAft>
              <a:buNone/>
              <a:defRPr>
                <a:solidFill>
                  <a:srgbClr val="B7B7B7"/>
                </a:solidFill>
                <a:latin typeface="DM Serif Display"/>
                <a:ea typeface="DM Serif Display"/>
                <a:cs typeface="DM Serif Display"/>
                <a:sym typeface="DM Serif Display"/>
              </a:defRPr>
            </a:lvl7pPr>
            <a:lvl8pPr lvl="7" rtl="0">
              <a:spcBef>
                <a:spcPts val="1600"/>
              </a:spcBef>
              <a:spcAft>
                <a:spcPts val="0"/>
              </a:spcAft>
              <a:buNone/>
              <a:defRPr>
                <a:solidFill>
                  <a:srgbClr val="B7B7B7"/>
                </a:solidFill>
                <a:latin typeface="DM Serif Display"/>
                <a:ea typeface="DM Serif Display"/>
                <a:cs typeface="DM Serif Display"/>
                <a:sym typeface="DM Serif Display"/>
              </a:defRPr>
            </a:lvl8pPr>
            <a:lvl9pPr lvl="8" rtl="0">
              <a:spcBef>
                <a:spcPts val="1600"/>
              </a:spcBef>
              <a:spcAft>
                <a:spcPts val="1600"/>
              </a:spcAft>
              <a:buNone/>
              <a:defRPr>
                <a:solidFill>
                  <a:srgbClr val="B7B7B7"/>
                </a:solidFill>
                <a:latin typeface="DM Serif Display"/>
                <a:ea typeface="DM Serif Display"/>
                <a:cs typeface="DM Serif Display"/>
                <a:sym typeface="DM Serif Display"/>
              </a:defRPr>
            </a:lvl9pPr>
          </a:lstStyle>
          <a:p>
            <a:endParaRPr/>
          </a:p>
        </p:txBody>
      </p:sp>
      <p:sp>
        <p:nvSpPr>
          <p:cNvPr id="49" name="Google Shape;49;p8"/>
          <p:cNvSpPr txBox="1">
            <a:spLocks noGrp="1"/>
          </p:cNvSpPr>
          <p:nvPr>
            <p:ph type="subTitle" idx="2"/>
          </p:nvPr>
        </p:nvSpPr>
        <p:spPr>
          <a:xfrm>
            <a:off x="934666" y="2571750"/>
            <a:ext cx="28773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solidFill>
                  <a:srgbClr val="B7B7B7"/>
                </a:solidFill>
              </a:defRPr>
            </a:lvl1pPr>
            <a:lvl2pPr lvl="1" rtl="0">
              <a:spcBef>
                <a:spcPts val="1600"/>
              </a:spcBef>
              <a:spcAft>
                <a:spcPts val="0"/>
              </a:spcAft>
              <a:buNone/>
              <a:defRPr>
                <a:solidFill>
                  <a:srgbClr val="B7B7B7"/>
                </a:solidFill>
              </a:defRPr>
            </a:lvl2pPr>
            <a:lvl3pPr lvl="2" rtl="0">
              <a:spcBef>
                <a:spcPts val="1600"/>
              </a:spcBef>
              <a:spcAft>
                <a:spcPts val="0"/>
              </a:spcAft>
              <a:buNone/>
              <a:defRPr>
                <a:solidFill>
                  <a:srgbClr val="B7B7B7"/>
                </a:solidFill>
              </a:defRPr>
            </a:lvl3pPr>
            <a:lvl4pPr lvl="3" rtl="0">
              <a:spcBef>
                <a:spcPts val="1600"/>
              </a:spcBef>
              <a:spcAft>
                <a:spcPts val="0"/>
              </a:spcAft>
              <a:buNone/>
              <a:defRPr>
                <a:solidFill>
                  <a:srgbClr val="B7B7B7"/>
                </a:solidFill>
              </a:defRPr>
            </a:lvl4pPr>
            <a:lvl5pPr lvl="4" rtl="0">
              <a:spcBef>
                <a:spcPts val="1600"/>
              </a:spcBef>
              <a:spcAft>
                <a:spcPts val="0"/>
              </a:spcAft>
              <a:buNone/>
              <a:defRPr>
                <a:solidFill>
                  <a:srgbClr val="B7B7B7"/>
                </a:solidFill>
              </a:defRPr>
            </a:lvl5pPr>
            <a:lvl6pPr lvl="5" rtl="0">
              <a:spcBef>
                <a:spcPts val="1600"/>
              </a:spcBef>
              <a:spcAft>
                <a:spcPts val="0"/>
              </a:spcAft>
              <a:buNone/>
              <a:defRPr>
                <a:solidFill>
                  <a:srgbClr val="B7B7B7"/>
                </a:solidFill>
              </a:defRPr>
            </a:lvl6pPr>
            <a:lvl7pPr lvl="6" rtl="0">
              <a:spcBef>
                <a:spcPts val="1600"/>
              </a:spcBef>
              <a:spcAft>
                <a:spcPts val="0"/>
              </a:spcAft>
              <a:buNone/>
              <a:defRPr>
                <a:solidFill>
                  <a:srgbClr val="B7B7B7"/>
                </a:solidFill>
              </a:defRPr>
            </a:lvl7pPr>
            <a:lvl8pPr lvl="7" rtl="0">
              <a:spcBef>
                <a:spcPts val="1600"/>
              </a:spcBef>
              <a:spcAft>
                <a:spcPts val="0"/>
              </a:spcAft>
              <a:buNone/>
              <a:defRPr>
                <a:solidFill>
                  <a:srgbClr val="B7B7B7"/>
                </a:solidFill>
              </a:defRPr>
            </a:lvl8pPr>
            <a:lvl9pPr lvl="8" rtl="0">
              <a:spcBef>
                <a:spcPts val="1600"/>
              </a:spcBef>
              <a:spcAft>
                <a:spcPts val="1600"/>
              </a:spcAft>
              <a:buNone/>
              <a:defRPr>
                <a:solidFill>
                  <a:srgbClr val="B7B7B7"/>
                </a:solidFill>
              </a:defRPr>
            </a:lvl9pPr>
          </a:lstStyle>
          <a:p>
            <a:endParaRPr/>
          </a:p>
        </p:txBody>
      </p:sp>
      <p:sp>
        <p:nvSpPr>
          <p:cNvPr id="50" name="Google Shape;50;p8"/>
          <p:cNvSpPr txBox="1">
            <a:spLocks noGrp="1"/>
          </p:cNvSpPr>
          <p:nvPr>
            <p:ph type="subTitle" idx="3"/>
          </p:nvPr>
        </p:nvSpPr>
        <p:spPr>
          <a:xfrm>
            <a:off x="5371290" y="2394325"/>
            <a:ext cx="2877300" cy="295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800">
                <a:latin typeface="DM Serif Display"/>
                <a:ea typeface="DM Serif Display"/>
                <a:cs typeface="DM Serif Display"/>
                <a:sym typeface="DM Serif Display"/>
              </a:defRPr>
            </a:lvl1pPr>
            <a:lvl2pPr lvl="1" rtl="0">
              <a:spcBef>
                <a:spcPts val="1600"/>
              </a:spcBef>
              <a:spcAft>
                <a:spcPts val="0"/>
              </a:spcAft>
              <a:buNone/>
              <a:defRPr>
                <a:latin typeface="DM Serif Display"/>
                <a:ea typeface="DM Serif Display"/>
                <a:cs typeface="DM Serif Display"/>
                <a:sym typeface="DM Serif Display"/>
              </a:defRPr>
            </a:lvl2pPr>
            <a:lvl3pPr lvl="2" rtl="0">
              <a:spcBef>
                <a:spcPts val="1600"/>
              </a:spcBef>
              <a:spcAft>
                <a:spcPts val="0"/>
              </a:spcAft>
              <a:buNone/>
              <a:defRPr>
                <a:latin typeface="DM Serif Display"/>
                <a:ea typeface="DM Serif Display"/>
                <a:cs typeface="DM Serif Display"/>
                <a:sym typeface="DM Serif Display"/>
              </a:defRPr>
            </a:lvl3pPr>
            <a:lvl4pPr lvl="3" rtl="0">
              <a:spcBef>
                <a:spcPts val="1600"/>
              </a:spcBef>
              <a:spcAft>
                <a:spcPts val="0"/>
              </a:spcAft>
              <a:buNone/>
              <a:defRPr>
                <a:latin typeface="DM Serif Display"/>
                <a:ea typeface="DM Serif Display"/>
                <a:cs typeface="DM Serif Display"/>
                <a:sym typeface="DM Serif Display"/>
              </a:defRPr>
            </a:lvl4pPr>
            <a:lvl5pPr lvl="4" rtl="0">
              <a:spcBef>
                <a:spcPts val="1600"/>
              </a:spcBef>
              <a:spcAft>
                <a:spcPts val="0"/>
              </a:spcAft>
              <a:buNone/>
              <a:defRPr>
                <a:latin typeface="DM Serif Display"/>
                <a:ea typeface="DM Serif Display"/>
                <a:cs typeface="DM Serif Display"/>
                <a:sym typeface="DM Serif Display"/>
              </a:defRPr>
            </a:lvl5pPr>
            <a:lvl6pPr lvl="5" rtl="0">
              <a:spcBef>
                <a:spcPts val="1600"/>
              </a:spcBef>
              <a:spcAft>
                <a:spcPts val="0"/>
              </a:spcAft>
              <a:buNone/>
              <a:defRPr>
                <a:latin typeface="DM Serif Display"/>
                <a:ea typeface="DM Serif Display"/>
                <a:cs typeface="DM Serif Display"/>
                <a:sym typeface="DM Serif Display"/>
              </a:defRPr>
            </a:lvl6pPr>
            <a:lvl7pPr lvl="6" rtl="0">
              <a:spcBef>
                <a:spcPts val="1600"/>
              </a:spcBef>
              <a:spcAft>
                <a:spcPts val="0"/>
              </a:spcAft>
              <a:buNone/>
              <a:defRPr>
                <a:latin typeface="DM Serif Display"/>
                <a:ea typeface="DM Serif Display"/>
                <a:cs typeface="DM Serif Display"/>
                <a:sym typeface="DM Serif Display"/>
              </a:defRPr>
            </a:lvl7pPr>
            <a:lvl8pPr lvl="7" rtl="0">
              <a:spcBef>
                <a:spcPts val="1600"/>
              </a:spcBef>
              <a:spcAft>
                <a:spcPts val="0"/>
              </a:spcAft>
              <a:buNone/>
              <a:defRPr>
                <a:latin typeface="DM Serif Display"/>
                <a:ea typeface="DM Serif Display"/>
                <a:cs typeface="DM Serif Display"/>
                <a:sym typeface="DM Serif Display"/>
              </a:defRPr>
            </a:lvl8pPr>
            <a:lvl9pPr lvl="8" rtl="0">
              <a:spcBef>
                <a:spcPts val="1600"/>
              </a:spcBef>
              <a:spcAft>
                <a:spcPts val="1600"/>
              </a:spcAft>
              <a:buNone/>
              <a:defRPr>
                <a:latin typeface="DM Serif Display"/>
                <a:ea typeface="DM Serif Display"/>
                <a:cs typeface="DM Serif Display"/>
                <a:sym typeface="DM Serif Display"/>
              </a:defRPr>
            </a:lvl9pPr>
          </a:lstStyle>
          <a:p>
            <a:endParaRPr/>
          </a:p>
        </p:txBody>
      </p:sp>
      <p:sp>
        <p:nvSpPr>
          <p:cNvPr id="51" name="Google Shape;51;p8"/>
          <p:cNvSpPr txBox="1">
            <a:spLocks noGrp="1"/>
          </p:cNvSpPr>
          <p:nvPr>
            <p:ph type="subTitle" idx="4"/>
          </p:nvPr>
        </p:nvSpPr>
        <p:spPr>
          <a:xfrm>
            <a:off x="5371290" y="2571750"/>
            <a:ext cx="28773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3282006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CUSTOM_13">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flipH="1">
            <a:off x="4804872" y="2123400"/>
            <a:ext cx="2847000" cy="8967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B7B7B7"/>
              </a:buClr>
              <a:buSzPts val="2800"/>
              <a:buNone/>
              <a:defRPr>
                <a:solidFill>
                  <a:srgbClr val="B7B7B7"/>
                </a:solidFill>
              </a:defRPr>
            </a:lvl1pPr>
            <a:lvl2pPr lvl="1" rtl="0">
              <a:spcBef>
                <a:spcPts val="0"/>
              </a:spcBef>
              <a:spcAft>
                <a:spcPts val="0"/>
              </a:spcAft>
              <a:buClr>
                <a:srgbClr val="B7B7B7"/>
              </a:buClr>
              <a:buSzPts val="2800"/>
              <a:buNone/>
              <a:defRPr>
                <a:solidFill>
                  <a:srgbClr val="B7B7B7"/>
                </a:solidFill>
              </a:defRPr>
            </a:lvl2pPr>
            <a:lvl3pPr lvl="2" rtl="0">
              <a:spcBef>
                <a:spcPts val="0"/>
              </a:spcBef>
              <a:spcAft>
                <a:spcPts val="0"/>
              </a:spcAft>
              <a:buClr>
                <a:srgbClr val="B7B7B7"/>
              </a:buClr>
              <a:buSzPts val="2800"/>
              <a:buNone/>
              <a:defRPr>
                <a:solidFill>
                  <a:srgbClr val="B7B7B7"/>
                </a:solidFill>
              </a:defRPr>
            </a:lvl3pPr>
            <a:lvl4pPr lvl="3" rtl="0">
              <a:spcBef>
                <a:spcPts val="0"/>
              </a:spcBef>
              <a:spcAft>
                <a:spcPts val="0"/>
              </a:spcAft>
              <a:buClr>
                <a:srgbClr val="B7B7B7"/>
              </a:buClr>
              <a:buSzPts val="2800"/>
              <a:buNone/>
              <a:defRPr>
                <a:solidFill>
                  <a:srgbClr val="B7B7B7"/>
                </a:solidFill>
              </a:defRPr>
            </a:lvl4pPr>
            <a:lvl5pPr lvl="4" rtl="0">
              <a:spcBef>
                <a:spcPts val="0"/>
              </a:spcBef>
              <a:spcAft>
                <a:spcPts val="0"/>
              </a:spcAft>
              <a:buClr>
                <a:srgbClr val="B7B7B7"/>
              </a:buClr>
              <a:buSzPts val="2800"/>
              <a:buNone/>
              <a:defRPr>
                <a:solidFill>
                  <a:srgbClr val="B7B7B7"/>
                </a:solidFill>
              </a:defRPr>
            </a:lvl5pPr>
            <a:lvl6pPr lvl="5" rtl="0">
              <a:spcBef>
                <a:spcPts val="0"/>
              </a:spcBef>
              <a:spcAft>
                <a:spcPts val="0"/>
              </a:spcAft>
              <a:buClr>
                <a:srgbClr val="B7B7B7"/>
              </a:buClr>
              <a:buSzPts val="2800"/>
              <a:buNone/>
              <a:defRPr>
                <a:solidFill>
                  <a:srgbClr val="B7B7B7"/>
                </a:solidFill>
              </a:defRPr>
            </a:lvl6pPr>
            <a:lvl7pPr lvl="6" rtl="0">
              <a:spcBef>
                <a:spcPts val="0"/>
              </a:spcBef>
              <a:spcAft>
                <a:spcPts val="0"/>
              </a:spcAft>
              <a:buClr>
                <a:srgbClr val="B7B7B7"/>
              </a:buClr>
              <a:buSzPts val="2800"/>
              <a:buNone/>
              <a:defRPr>
                <a:solidFill>
                  <a:srgbClr val="B7B7B7"/>
                </a:solidFill>
              </a:defRPr>
            </a:lvl7pPr>
            <a:lvl8pPr lvl="7" rtl="0">
              <a:spcBef>
                <a:spcPts val="0"/>
              </a:spcBef>
              <a:spcAft>
                <a:spcPts val="0"/>
              </a:spcAft>
              <a:buClr>
                <a:srgbClr val="B7B7B7"/>
              </a:buClr>
              <a:buSzPts val="2800"/>
              <a:buNone/>
              <a:defRPr>
                <a:solidFill>
                  <a:srgbClr val="B7B7B7"/>
                </a:solidFill>
              </a:defRPr>
            </a:lvl8pPr>
            <a:lvl9pPr lvl="8" rtl="0">
              <a:spcBef>
                <a:spcPts val="0"/>
              </a:spcBef>
              <a:spcAft>
                <a:spcPts val="0"/>
              </a:spcAft>
              <a:buClr>
                <a:srgbClr val="B7B7B7"/>
              </a:buClr>
              <a:buSzPts val="2800"/>
              <a:buNone/>
              <a:defRPr>
                <a:solidFill>
                  <a:srgbClr val="B7B7B7"/>
                </a:solidFill>
              </a:defRPr>
            </a:lvl9pPr>
          </a:lstStyle>
          <a:p>
            <a:endParaRPr/>
          </a:p>
        </p:txBody>
      </p:sp>
      <p:sp>
        <p:nvSpPr>
          <p:cNvPr id="36" name="Google Shape;36;p4"/>
          <p:cNvSpPr txBox="1">
            <a:spLocks noGrp="1"/>
          </p:cNvSpPr>
          <p:nvPr>
            <p:ph type="subTitle" idx="1"/>
          </p:nvPr>
        </p:nvSpPr>
        <p:spPr>
          <a:xfrm>
            <a:off x="2178957" y="2185251"/>
            <a:ext cx="19959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100"/>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Four column 1">
  <p:cSld name="Four column 1">
    <p:spTree>
      <p:nvGrpSpPr>
        <p:cNvPr id="1" name="Shape 52"/>
        <p:cNvGrpSpPr/>
        <p:nvPr/>
      </p:nvGrpSpPr>
      <p:grpSpPr>
        <a:xfrm>
          <a:off x="0" y="0"/>
          <a:ext cx="0" cy="0"/>
          <a:chOff x="0" y="0"/>
          <a:chExt cx="0" cy="0"/>
        </a:xfrm>
      </p:grpSpPr>
      <p:sp>
        <p:nvSpPr>
          <p:cNvPr id="53" name="Google Shape;53;p9"/>
          <p:cNvSpPr txBox="1">
            <a:spLocks noGrp="1"/>
          </p:cNvSpPr>
          <p:nvPr>
            <p:ph type="ctrTitle"/>
          </p:nvPr>
        </p:nvSpPr>
        <p:spPr>
          <a:xfrm>
            <a:off x="4255475" y="425635"/>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4" name="Google Shape;54;p9"/>
          <p:cNvSpPr txBox="1">
            <a:spLocks noGrp="1"/>
          </p:cNvSpPr>
          <p:nvPr>
            <p:ph type="subTitle" idx="1"/>
          </p:nvPr>
        </p:nvSpPr>
        <p:spPr>
          <a:xfrm>
            <a:off x="4255475" y="961206"/>
            <a:ext cx="18813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5" name="Google Shape;55;p9"/>
          <p:cNvSpPr txBox="1">
            <a:spLocks noGrp="1"/>
          </p:cNvSpPr>
          <p:nvPr>
            <p:ph type="ctrTitle" idx="2"/>
          </p:nvPr>
        </p:nvSpPr>
        <p:spPr>
          <a:xfrm>
            <a:off x="6084275" y="1847944"/>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6" name="Google Shape;56;p9"/>
          <p:cNvSpPr txBox="1">
            <a:spLocks noGrp="1"/>
          </p:cNvSpPr>
          <p:nvPr>
            <p:ph type="subTitle" idx="3"/>
          </p:nvPr>
        </p:nvSpPr>
        <p:spPr>
          <a:xfrm>
            <a:off x="6084275" y="2383516"/>
            <a:ext cx="18813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7" name="Google Shape;57;p9"/>
          <p:cNvSpPr txBox="1">
            <a:spLocks noGrp="1"/>
          </p:cNvSpPr>
          <p:nvPr>
            <p:ph type="ctrTitle" idx="4"/>
          </p:nvPr>
        </p:nvSpPr>
        <p:spPr>
          <a:xfrm>
            <a:off x="723600" y="470625"/>
            <a:ext cx="25932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8" name="Google Shape;58;p9"/>
          <p:cNvSpPr txBox="1">
            <a:spLocks noGrp="1"/>
          </p:cNvSpPr>
          <p:nvPr>
            <p:ph type="ctrTitle" idx="5"/>
          </p:nvPr>
        </p:nvSpPr>
        <p:spPr>
          <a:xfrm>
            <a:off x="1178425" y="1848588"/>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9" name="Google Shape;59;p9"/>
          <p:cNvSpPr txBox="1">
            <a:spLocks noGrp="1"/>
          </p:cNvSpPr>
          <p:nvPr>
            <p:ph type="subTitle" idx="6"/>
          </p:nvPr>
        </p:nvSpPr>
        <p:spPr>
          <a:xfrm>
            <a:off x="1217925" y="2384159"/>
            <a:ext cx="1881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60" name="Google Shape;60;p9"/>
          <p:cNvSpPr txBox="1">
            <a:spLocks noGrp="1"/>
          </p:cNvSpPr>
          <p:nvPr>
            <p:ph type="ctrTitle" idx="7"/>
          </p:nvPr>
        </p:nvSpPr>
        <p:spPr>
          <a:xfrm>
            <a:off x="3007225" y="3270898"/>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61" name="Google Shape;61;p9"/>
          <p:cNvSpPr txBox="1">
            <a:spLocks noGrp="1"/>
          </p:cNvSpPr>
          <p:nvPr>
            <p:ph type="subTitle" idx="8"/>
          </p:nvPr>
        </p:nvSpPr>
        <p:spPr>
          <a:xfrm>
            <a:off x="3046725" y="3806469"/>
            <a:ext cx="1881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62" name="Google Shape;62;p9"/>
          <p:cNvSpPr/>
          <p:nvPr/>
        </p:nvSpPr>
        <p:spPr>
          <a:xfrm>
            <a:off x="3369388" y="-83450"/>
            <a:ext cx="667500" cy="3019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63;p9"/>
          <p:cNvSpPr/>
          <p:nvPr/>
        </p:nvSpPr>
        <p:spPr>
          <a:xfrm>
            <a:off x="5190088" y="2106525"/>
            <a:ext cx="667500" cy="3113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29764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lums 2">
  <p:cSld name="Two colums 2">
    <p:spTree>
      <p:nvGrpSpPr>
        <p:cNvPr id="1" name="Shape 64"/>
        <p:cNvGrpSpPr/>
        <p:nvPr/>
      </p:nvGrpSpPr>
      <p:grpSpPr>
        <a:xfrm>
          <a:off x="0" y="0"/>
          <a:ext cx="0" cy="0"/>
          <a:chOff x="0" y="0"/>
          <a:chExt cx="0" cy="0"/>
        </a:xfrm>
      </p:grpSpPr>
      <p:sp>
        <p:nvSpPr>
          <p:cNvPr id="65" name="Google Shape;65;p10"/>
          <p:cNvSpPr txBox="1">
            <a:spLocks noGrp="1"/>
          </p:cNvSpPr>
          <p:nvPr>
            <p:ph type="ctrTitle"/>
          </p:nvPr>
        </p:nvSpPr>
        <p:spPr>
          <a:xfrm>
            <a:off x="-539012" y="2132593"/>
            <a:ext cx="4567800" cy="946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66" name="Google Shape;66;p10"/>
          <p:cNvSpPr txBox="1">
            <a:spLocks noGrp="1"/>
          </p:cNvSpPr>
          <p:nvPr>
            <p:ph type="subTitle" idx="1"/>
          </p:nvPr>
        </p:nvSpPr>
        <p:spPr>
          <a:xfrm>
            <a:off x="1231588" y="3202043"/>
            <a:ext cx="2797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67" name="Google Shape;67;p10"/>
          <p:cNvSpPr txBox="1">
            <a:spLocks noGrp="1"/>
          </p:cNvSpPr>
          <p:nvPr>
            <p:ph type="subTitle" idx="2"/>
          </p:nvPr>
        </p:nvSpPr>
        <p:spPr>
          <a:xfrm>
            <a:off x="5115470" y="3202043"/>
            <a:ext cx="27972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8" name="Google Shape;68;p10"/>
          <p:cNvSpPr txBox="1">
            <a:spLocks noGrp="1"/>
          </p:cNvSpPr>
          <p:nvPr>
            <p:ph type="ctrTitle" idx="3"/>
          </p:nvPr>
        </p:nvSpPr>
        <p:spPr>
          <a:xfrm>
            <a:off x="5115470" y="2132593"/>
            <a:ext cx="4587300" cy="946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812508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Headline design 2">
  <p:cSld name="Headline design 2">
    <p:spTree>
      <p:nvGrpSpPr>
        <p:cNvPr id="1" name="Shape 69"/>
        <p:cNvGrpSpPr/>
        <p:nvPr/>
      </p:nvGrpSpPr>
      <p:grpSpPr>
        <a:xfrm>
          <a:off x="0" y="0"/>
          <a:ext cx="0" cy="0"/>
          <a:chOff x="0" y="0"/>
          <a:chExt cx="0" cy="0"/>
        </a:xfrm>
      </p:grpSpPr>
      <p:sp>
        <p:nvSpPr>
          <p:cNvPr id="70" name="Google Shape;70;p11"/>
          <p:cNvSpPr/>
          <p:nvPr/>
        </p:nvSpPr>
        <p:spPr>
          <a:xfrm>
            <a:off x="25224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B7B7B7"/>
              </a:solidFill>
            </a:endParaRPr>
          </a:p>
        </p:txBody>
      </p:sp>
      <p:sp>
        <p:nvSpPr>
          <p:cNvPr id="71" name="Google Shape;71;p11"/>
          <p:cNvSpPr txBox="1">
            <a:spLocks noGrp="1"/>
          </p:cNvSpPr>
          <p:nvPr>
            <p:ph type="ctrTitle"/>
          </p:nvPr>
        </p:nvSpPr>
        <p:spPr>
          <a:xfrm flipH="1">
            <a:off x="2730125" y="2243225"/>
            <a:ext cx="2755800" cy="1921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B7B7B7"/>
              </a:buClr>
              <a:buSzPts val="3600"/>
              <a:buNone/>
              <a:defRPr sz="3600">
                <a:solidFill>
                  <a:srgbClr val="B7B7B7"/>
                </a:solidFill>
              </a:defRPr>
            </a:lvl1pPr>
            <a:lvl2pPr lvl="1" algn="r" rtl="0">
              <a:spcBef>
                <a:spcPts val="0"/>
              </a:spcBef>
              <a:spcAft>
                <a:spcPts val="0"/>
              </a:spcAft>
              <a:buClr>
                <a:srgbClr val="B7B7B7"/>
              </a:buClr>
              <a:buSzPts val="6500"/>
              <a:buNone/>
              <a:defRPr sz="6500">
                <a:solidFill>
                  <a:srgbClr val="B7B7B7"/>
                </a:solidFill>
              </a:defRPr>
            </a:lvl2pPr>
            <a:lvl3pPr lvl="2" algn="r" rtl="0">
              <a:spcBef>
                <a:spcPts val="0"/>
              </a:spcBef>
              <a:spcAft>
                <a:spcPts val="0"/>
              </a:spcAft>
              <a:buClr>
                <a:srgbClr val="B7B7B7"/>
              </a:buClr>
              <a:buSzPts val="6500"/>
              <a:buNone/>
              <a:defRPr sz="6500">
                <a:solidFill>
                  <a:srgbClr val="B7B7B7"/>
                </a:solidFill>
              </a:defRPr>
            </a:lvl3pPr>
            <a:lvl4pPr lvl="3" algn="r" rtl="0">
              <a:spcBef>
                <a:spcPts val="0"/>
              </a:spcBef>
              <a:spcAft>
                <a:spcPts val="0"/>
              </a:spcAft>
              <a:buClr>
                <a:srgbClr val="B7B7B7"/>
              </a:buClr>
              <a:buSzPts val="6500"/>
              <a:buNone/>
              <a:defRPr sz="6500">
                <a:solidFill>
                  <a:srgbClr val="B7B7B7"/>
                </a:solidFill>
              </a:defRPr>
            </a:lvl4pPr>
            <a:lvl5pPr lvl="4" algn="r" rtl="0">
              <a:spcBef>
                <a:spcPts val="0"/>
              </a:spcBef>
              <a:spcAft>
                <a:spcPts val="0"/>
              </a:spcAft>
              <a:buClr>
                <a:srgbClr val="B7B7B7"/>
              </a:buClr>
              <a:buSzPts val="6500"/>
              <a:buNone/>
              <a:defRPr sz="6500">
                <a:solidFill>
                  <a:srgbClr val="B7B7B7"/>
                </a:solidFill>
              </a:defRPr>
            </a:lvl5pPr>
            <a:lvl6pPr lvl="5" algn="r" rtl="0">
              <a:spcBef>
                <a:spcPts val="0"/>
              </a:spcBef>
              <a:spcAft>
                <a:spcPts val="0"/>
              </a:spcAft>
              <a:buClr>
                <a:srgbClr val="B7B7B7"/>
              </a:buClr>
              <a:buSzPts val="6500"/>
              <a:buNone/>
              <a:defRPr sz="6500">
                <a:solidFill>
                  <a:srgbClr val="B7B7B7"/>
                </a:solidFill>
              </a:defRPr>
            </a:lvl6pPr>
            <a:lvl7pPr lvl="6" algn="r" rtl="0">
              <a:spcBef>
                <a:spcPts val="0"/>
              </a:spcBef>
              <a:spcAft>
                <a:spcPts val="0"/>
              </a:spcAft>
              <a:buClr>
                <a:srgbClr val="B7B7B7"/>
              </a:buClr>
              <a:buSzPts val="6500"/>
              <a:buNone/>
              <a:defRPr sz="6500">
                <a:solidFill>
                  <a:srgbClr val="B7B7B7"/>
                </a:solidFill>
              </a:defRPr>
            </a:lvl7pPr>
            <a:lvl8pPr lvl="7" algn="r" rtl="0">
              <a:spcBef>
                <a:spcPts val="0"/>
              </a:spcBef>
              <a:spcAft>
                <a:spcPts val="0"/>
              </a:spcAft>
              <a:buClr>
                <a:srgbClr val="B7B7B7"/>
              </a:buClr>
              <a:buSzPts val="6500"/>
              <a:buNone/>
              <a:defRPr sz="6500">
                <a:solidFill>
                  <a:srgbClr val="B7B7B7"/>
                </a:solidFill>
              </a:defRPr>
            </a:lvl8pPr>
            <a:lvl9pPr lvl="8" algn="r" rtl="0">
              <a:spcBef>
                <a:spcPts val="0"/>
              </a:spcBef>
              <a:spcAft>
                <a:spcPts val="0"/>
              </a:spcAft>
              <a:buClr>
                <a:srgbClr val="B7B7B7"/>
              </a:buClr>
              <a:buSzPts val="6500"/>
              <a:buNone/>
              <a:defRPr sz="6500">
                <a:solidFill>
                  <a:srgbClr val="B7B7B7"/>
                </a:solidFill>
              </a:defRPr>
            </a:lvl9pPr>
          </a:lstStyle>
          <a:p>
            <a:endParaRPr/>
          </a:p>
        </p:txBody>
      </p:sp>
      <p:sp>
        <p:nvSpPr>
          <p:cNvPr id="72" name="Google Shape;72;p11"/>
          <p:cNvSpPr txBox="1">
            <a:spLocks noGrp="1"/>
          </p:cNvSpPr>
          <p:nvPr>
            <p:ph type="title" idx="2" hasCustomPrompt="1"/>
          </p:nvPr>
        </p:nvSpPr>
        <p:spPr>
          <a:xfrm flipH="1">
            <a:off x="35140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B7B7B7"/>
              </a:buClr>
              <a:buSzPts val="16000"/>
              <a:buNone/>
              <a:defRPr sz="16000">
                <a:solidFill>
                  <a:srgbClr val="B7B7B7"/>
                </a:solidFill>
              </a:defRPr>
            </a:lvl1pPr>
            <a:lvl2pPr lvl="1"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693537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73"/>
        <p:cNvGrpSpPr/>
        <p:nvPr/>
      </p:nvGrpSpPr>
      <p:grpSpPr>
        <a:xfrm>
          <a:off x="0" y="0"/>
          <a:ext cx="0" cy="0"/>
          <a:chOff x="0" y="0"/>
          <a:chExt cx="0" cy="0"/>
        </a:xfrm>
      </p:grpSpPr>
      <p:sp>
        <p:nvSpPr>
          <p:cNvPr id="74" name="Google Shape;74;p12"/>
          <p:cNvSpPr txBox="1">
            <a:spLocks noGrp="1"/>
          </p:cNvSpPr>
          <p:nvPr>
            <p:ph type="ctrTitle"/>
          </p:nvPr>
        </p:nvSpPr>
        <p:spPr>
          <a:xfrm>
            <a:off x="723600" y="470625"/>
            <a:ext cx="14976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4034635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Headline design 3">
  <p:cSld name="Headline design 3">
    <p:spTree>
      <p:nvGrpSpPr>
        <p:cNvPr id="1" name="Shape 75"/>
        <p:cNvGrpSpPr/>
        <p:nvPr/>
      </p:nvGrpSpPr>
      <p:grpSpPr>
        <a:xfrm>
          <a:off x="0" y="0"/>
          <a:ext cx="0" cy="0"/>
          <a:chOff x="0" y="0"/>
          <a:chExt cx="0" cy="0"/>
        </a:xfrm>
      </p:grpSpPr>
      <p:sp>
        <p:nvSpPr>
          <p:cNvPr id="76" name="Google Shape;76;p13"/>
          <p:cNvSpPr txBox="1">
            <a:spLocks noGrp="1"/>
          </p:cNvSpPr>
          <p:nvPr>
            <p:ph type="ctrTitle"/>
          </p:nvPr>
        </p:nvSpPr>
        <p:spPr>
          <a:xfrm flipH="1">
            <a:off x="4101725" y="2243225"/>
            <a:ext cx="2755800" cy="1921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CCCCC"/>
              </a:buClr>
              <a:buSzPts val="3600"/>
              <a:buNone/>
              <a:defRPr sz="3600">
                <a:solidFill>
                  <a:srgbClr val="CCCCCC"/>
                </a:solidFill>
              </a:defRPr>
            </a:lvl1pPr>
            <a:lvl2pPr lvl="1" rtl="0">
              <a:spcBef>
                <a:spcPts val="0"/>
              </a:spcBef>
              <a:spcAft>
                <a:spcPts val="0"/>
              </a:spcAft>
              <a:buClr>
                <a:srgbClr val="CCCCCC"/>
              </a:buClr>
              <a:buSzPts val="6500"/>
              <a:buNone/>
              <a:defRPr sz="6500">
                <a:solidFill>
                  <a:srgbClr val="CCCCCC"/>
                </a:solidFill>
              </a:defRPr>
            </a:lvl2pPr>
            <a:lvl3pPr lvl="2" rtl="0">
              <a:spcBef>
                <a:spcPts val="0"/>
              </a:spcBef>
              <a:spcAft>
                <a:spcPts val="0"/>
              </a:spcAft>
              <a:buClr>
                <a:srgbClr val="CCCCCC"/>
              </a:buClr>
              <a:buSzPts val="6500"/>
              <a:buNone/>
              <a:defRPr sz="6500">
                <a:solidFill>
                  <a:srgbClr val="CCCCCC"/>
                </a:solidFill>
              </a:defRPr>
            </a:lvl3pPr>
            <a:lvl4pPr lvl="3" rtl="0">
              <a:spcBef>
                <a:spcPts val="0"/>
              </a:spcBef>
              <a:spcAft>
                <a:spcPts val="0"/>
              </a:spcAft>
              <a:buClr>
                <a:srgbClr val="CCCCCC"/>
              </a:buClr>
              <a:buSzPts val="6500"/>
              <a:buNone/>
              <a:defRPr sz="6500">
                <a:solidFill>
                  <a:srgbClr val="CCCCCC"/>
                </a:solidFill>
              </a:defRPr>
            </a:lvl4pPr>
            <a:lvl5pPr lvl="4" rtl="0">
              <a:spcBef>
                <a:spcPts val="0"/>
              </a:spcBef>
              <a:spcAft>
                <a:spcPts val="0"/>
              </a:spcAft>
              <a:buClr>
                <a:srgbClr val="CCCCCC"/>
              </a:buClr>
              <a:buSzPts val="6500"/>
              <a:buNone/>
              <a:defRPr sz="6500">
                <a:solidFill>
                  <a:srgbClr val="CCCCCC"/>
                </a:solidFill>
              </a:defRPr>
            </a:lvl5pPr>
            <a:lvl6pPr lvl="5" rtl="0">
              <a:spcBef>
                <a:spcPts val="0"/>
              </a:spcBef>
              <a:spcAft>
                <a:spcPts val="0"/>
              </a:spcAft>
              <a:buClr>
                <a:srgbClr val="CCCCCC"/>
              </a:buClr>
              <a:buSzPts val="6500"/>
              <a:buNone/>
              <a:defRPr sz="6500">
                <a:solidFill>
                  <a:srgbClr val="CCCCCC"/>
                </a:solidFill>
              </a:defRPr>
            </a:lvl6pPr>
            <a:lvl7pPr lvl="6" rtl="0">
              <a:spcBef>
                <a:spcPts val="0"/>
              </a:spcBef>
              <a:spcAft>
                <a:spcPts val="0"/>
              </a:spcAft>
              <a:buClr>
                <a:srgbClr val="CCCCCC"/>
              </a:buClr>
              <a:buSzPts val="6500"/>
              <a:buNone/>
              <a:defRPr sz="6500">
                <a:solidFill>
                  <a:srgbClr val="CCCCCC"/>
                </a:solidFill>
              </a:defRPr>
            </a:lvl7pPr>
            <a:lvl8pPr lvl="7" rtl="0">
              <a:spcBef>
                <a:spcPts val="0"/>
              </a:spcBef>
              <a:spcAft>
                <a:spcPts val="0"/>
              </a:spcAft>
              <a:buClr>
                <a:srgbClr val="CCCCCC"/>
              </a:buClr>
              <a:buSzPts val="6500"/>
              <a:buNone/>
              <a:defRPr sz="6500">
                <a:solidFill>
                  <a:srgbClr val="CCCCCC"/>
                </a:solidFill>
              </a:defRPr>
            </a:lvl8pPr>
            <a:lvl9pPr lvl="8" rtl="0">
              <a:spcBef>
                <a:spcPts val="0"/>
              </a:spcBef>
              <a:spcAft>
                <a:spcPts val="0"/>
              </a:spcAft>
              <a:buClr>
                <a:srgbClr val="CCCCCC"/>
              </a:buClr>
              <a:buSzPts val="6500"/>
              <a:buNone/>
              <a:defRPr sz="6500">
                <a:solidFill>
                  <a:srgbClr val="CCCCCC"/>
                </a:solidFill>
              </a:defRPr>
            </a:lvl9pPr>
          </a:lstStyle>
          <a:p>
            <a:endParaRPr/>
          </a:p>
        </p:txBody>
      </p:sp>
      <p:sp>
        <p:nvSpPr>
          <p:cNvPr id="77" name="Google Shape;77;p13"/>
          <p:cNvSpPr txBox="1">
            <a:spLocks noGrp="1"/>
          </p:cNvSpPr>
          <p:nvPr>
            <p:ph type="title" idx="2" hasCustomPrompt="1"/>
          </p:nvPr>
        </p:nvSpPr>
        <p:spPr>
          <a:xfrm flipH="1">
            <a:off x="-5174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
        <p:nvSpPr>
          <p:cNvPr id="78" name="Google Shape;78;p13"/>
          <p:cNvSpPr/>
          <p:nvPr/>
        </p:nvSpPr>
        <p:spPr>
          <a:xfrm>
            <a:off x="26093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CCCCC"/>
              </a:solidFill>
            </a:endParaRPr>
          </a:p>
        </p:txBody>
      </p:sp>
    </p:spTree>
    <p:extLst>
      <p:ext uri="{BB962C8B-B14F-4D97-AF65-F5344CB8AC3E}">
        <p14:creationId xmlns:p14="http://schemas.microsoft.com/office/powerpoint/2010/main" val="33511227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our columns 2">
  <p:cSld name="Four columns 2">
    <p:spTree>
      <p:nvGrpSpPr>
        <p:cNvPr id="1" name="Shape 79"/>
        <p:cNvGrpSpPr/>
        <p:nvPr/>
      </p:nvGrpSpPr>
      <p:grpSpPr>
        <a:xfrm>
          <a:off x="0" y="0"/>
          <a:ext cx="0" cy="0"/>
          <a:chOff x="0" y="0"/>
          <a:chExt cx="0" cy="0"/>
        </a:xfrm>
      </p:grpSpPr>
      <p:sp>
        <p:nvSpPr>
          <p:cNvPr id="80" name="Google Shape;80;p14"/>
          <p:cNvSpPr txBox="1">
            <a:spLocks noGrp="1"/>
          </p:cNvSpPr>
          <p:nvPr>
            <p:ph type="ctrTitle"/>
          </p:nvPr>
        </p:nvSpPr>
        <p:spPr>
          <a:xfrm>
            <a:off x="2120944" y="1395950"/>
            <a:ext cx="24294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81" name="Google Shape;81;p14"/>
          <p:cNvSpPr txBox="1">
            <a:spLocks noGrp="1"/>
          </p:cNvSpPr>
          <p:nvPr>
            <p:ph type="subTitle" idx="1"/>
          </p:nvPr>
        </p:nvSpPr>
        <p:spPr>
          <a:xfrm>
            <a:off x="2120944" y="1857424"/>
            <a:ext cx="1826400" cy="36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2" name="Google Shape;82;p14"/>
          <p:cNvSpPr txBox="1">
            <a:spLocks noGrp="1"/>
          </p:cNvSpPr>
          <p:nvPr>
            <p:ph type="ctrTitle" idx="2"/>
          </p:nvPr>
        </p:nvSpPr>
        <p:spPr>
          <a:xfrm>
            <a:off x="4593656" y="1392550"/>
            <a:ext cx="24294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83" name="Google Shape;83;p14"/>
          <p:cNvSpPr txBox="1">
            <a:spLocks noGrp="1"/>
          </p:cNvSpPr>
          <p:nvPr>
            <p:ph type="subTitle" idx="3"/>
          </p:nvPr>
        </p:nvSpPr>
        <p:spPr>
          <a:xfrm>
            <a:off x="5196656" y="1854021"/>
            <a:ext cx="1826400" cy="3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84" name="Google Shape;84;p14"/>
          <p:cNvSpPr txBox="1">
            <a:spLocks noGrp="1"/>
          </p:cNvSpPr>
          <p:nvPr>
            <p:ph type="ctrTitle" idx="4"/>
          </p:nvPr>
        </p:nvSpPr>
        <p:spPr>
          <a:xfrm>
            <a:off x="2120944" y="2921676"/>
            <a:ext cx="24294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85" name="Google Shape;85;p14"/>
          <p:cNvSpPr txBox="1">
            <a:spLocks noGrp="1"/>
          </p:cNvSpPr>
          <p:nvPr>
            <p:ph type="subTitle" idx="5"/>
          </p:nvPr>
        </p:nvSpPr>
        <p:spPr>
          <a:xfrm>
            <a:off x="2120944" y="3383150"/>
            <a:ext cx="1826400" cy="36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6" name="Google Shape;86;p14"/>
          <p:cNvSpPr txBox="1">
            <a:spLocks noGrp="1"/>
          </p:cNvSpPr>
          <p:nvPr>
            <p:ph type="ctrTitle" idx="6"/>
          </p:nvPr>
        </p:nvSpPr>
        <p:spPr>
          <a:xfrm>
            <a:off x="4593656" y="2918279"/>
            <a:ext cx="24294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87" name="Google Shape;87;p14"/>
          <p:cNvSpPr txBox="1">
            <a:spLocks noGrp="1"/>
          </p:cNvSpPr>
          <p:nvPr>
            <p:ph type="subTitle" idx="7"/>
          </p:nvPr>
        </p:nvSpPr>
        <p:spPr>
          <a:xfrm>
            <a:off x="5196656" y="3379749"/>
            <a:ext cx="1826400" cy="3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88" name="Google Shape;88;p14"/>
          <p:cNvSpPr txBox="1">
            <a:spLocks noGrp="1"/>
          </p:cNvSpPr>
          <p:nvPr>
            <p:ph type="ctrTitle" idx="8"/>
          </p:nvPr>
        </p:nvSpPr>
        <p:spPr>
          <a:xfrm>
            <a:off x="723600" y="470625"/>
            <a:ext cx="14976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335385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ree columns 1">
  <p:cSld name="Three columns 1">
    <p:spTree>
      <p:nvGrpSpPr>
        <p:cNvPr id="1" name="Shape 89"/>
        <p:cNvGrpSpPr/>
        <p:nvPr/>
      </p:nvGrpSpPr>
      <p:grpSpPr>
        <a:xfrm>
          <a:off x="0" y="0"/>
          <a:ext cx="0" cy="0"/>
          <a:chOff x="0" y="0"/>
          <a:chExt cx="0" cy="0"/>
        </a:xfrm>
      </p:grpSpPr>
      <p:sp>
        <p:nvSpPr>
          <p:cNvPr id="90" name="Google Shape;90;p15"/>
          <p:cNvSpPr txBox="1">
            <a:spLocks noGrp="1"/>
          </p:cNvSpPr>
          <p:nvPr>
            <p:ph type="subTitle" idx="1"/>
          </p:nvPr>
        </p:nvSpPr>
        <p:spPr>
          <a:xfrm>
            <a:off x="865200" y="30356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1" name="Google Shape;91;p15"/>
          <p:cNvSpPr txBox="1">
            <a:spLocks noGrp="1"/>
          </p:cNvSpPr>
          <p:nvPr>
            <p:ph type="subTitle" idx="2"/>
          </p:nvPr>
        </p:nvSpPr>
        <p:spPr>
          <a:xfrm>
            <a:off x="3663000" y="30356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2" name="Google Shape;92;p15"/>
          <p:cNvSpPr txBox="1">
            <a:spLocks noGrp="1"/>
          </p:cNvSpPr>
          <p:nvPr>
            <p:ph type="ctrTitle"/>
          </p:nvPr>
        </p:nvSpPr>
        <p:spPr>
          <a:xfrm>
            <a:off x="464600" y="2727050"/>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93" name="Google Shape;93;p15"/>
          <p:cNvSpPr txBox="1">
            <a:spLocks noGrp="1"/>
          </p:cNvSpPr>
          <p:nvPr>
            <p:ph type="ctrTitle" idx="3"/>
          </p:nvPr>
        </p:nvSpPr>
        <p:spPr>
          <a:xfrm>
            <a:off x="3262350" y="2727050"/>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94" name="Google Shape;94;p15"/>
          <p:cNvSpPr txBox="1">
            <a:spLocks noGrp="1"/>
          </p:cNvSpPr>
          <p:nvPr>
            <p:ph type="subTitle" idx="4"/>
          </p:nvPr>
        </p:nvSpPr>
        <p:spPr>
          <a:xfrm>
            <a:off x="6460750" y="30356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5" name="Google Shape;95;p15"/>
          <p:cNvSpPr txBox="1">
            <a:spLocks noGrp="1"/>
          </p:cNvSpPr>
          <p:nvPr>
            <p:ph type="ctrTitle" idx="5"/>
          </p:nvPr>
        </p:nvSpPr>
        <p:spPr>
          <a:xfrm>
            <a:off x="6060100" y="2727050"/>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96" name="Google Shape;96;p15"/>
          <p:cNvSpPr txBox="1">
            <a:spLocks noGrp="1"/>
          </p:cNvSpPr>
          <p:nvPr>
            <p:ph type="ctrTitle" idx="6"/>
          </p:nvPr>
        </p:nvSpPr>
        <p:spPr>
          <a:xfrm>
            <a:off x="723600" y="470625"/>
            <a:ext cx="20781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1549120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Headline design 4">
  <p:cSld name="Headline design 4">
    <p:spTree>
      <p:nvGrpSpPr>
        <p:cNvPr id="1" name="Shape 97"/>
        <p:cNvGrpSpPr/>
        <p:nvPr/>
      </p:nvGrpSpPr>
      <p:grpSpPr>
        <a:xfrm>
          <a:off x="0" y="0"/>
          <a:ext cx="0" cy="0"/>
          <a:chOff x="0" y="0"/>
          <a:chExt cx="0" cy="0"/>
        </a:xfrm>
      </p:grpSpPr>
      <p:sp>
        <p:nvSpPr>
          <p:cNvPr id="98" name="Google Shape;98;p16"/>
          <p:cNvSpPr/>
          <p:nvPr/>
        </p:nvSpPr>
        <p:spPr>
          <a:xfrm>
            <a:off x="25224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CCCCC"/>
              </a:solidFill>
            </a:endParaRPr>
          </a:p>
        </p:txBody>
      </p:sp>
      <p:sp>
        <p:nvSpPr>
          <p:cNvPr id="99" name="Google Shape;99;p16"/>
          <p:cNvSpPr txBox="1">
            <a:spLocks noGrp="1"/>
          </p:cNvSpPr>
          <p:nvPr>
            <p:ph type="ctrTitle"/>
          </p:nvPr>
        </p:nvSpPr>
        <p:spPr>
          <a:xfrm flipH="1">
            <a:off x="2609225" y="2243225"/>
            <a:ext cx="2876700" cy="1921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CCCCCC"/>
              </a:buClr>
              <a:buSzPts val="3600"/>
              <a:buNone/>
              <a:defRPr sz="3600">
                <a:solidFill>
                  <a:srgbClr val="CCCCCC"/>
                </a:solidFill>
              </a:defRPr>
            </a:lvl1pPr>
            <a:lvl2pPr lvl="1" algn="r" rtl="0">
              <a:spcBef>
                <a:spcPts val="0"/>
              </a:spcBef>
              <a:spcAft>
                <a:spcPts val="0"/>
              </a:spcAft>
              <a:buClr>
                <a:srgbClr val="CCCCCC"/>
              </a:buClr>
              <a:buSzPts val="6500"/>
              <a:buNone/>
              <a:defRPr sz="6500">
                <a:solidFill>
                  <a:srgbClr val="CCCCCC"/>
                </a:solidFill>
              </a:defRPr>
            </a:lvl2pPr>
            <a:lvl3pPr lvl="2" algn="r" rtl="0">
              <a:spcBef>
                <a:spcPts val="0"/>
              </a:spcBef>
              <a:spcAft>
                <a:spcPts val="0"/>
              </a:spcAft>
              <a:buClr>
                <a:srgbClr val="CCCCCC"/>
              </a:buClr>
              <a:buSzPts val="6500"/>
              <a:buNone/>
              <a:defRPr sz="6500">
                <a:solidFill>
                  <a:srgbClr val="CCCCCC"/>
                </a:solidFill>
              </a:defRPr>
            </a:lvl3pPr>
            <a:lvl4pPr lvl="3" algn="r" rtl="0">
              <a:spcBef>
                <a:spcPts val="0"/>
              </a:spcBef>
              <a:spcAft>
                <a:spcPts val="0"/>
              </a:spcAft>
              <a:buClr>
                <a:srgbClr val="CCCCCC"/>
              </a:buClr>
              <a:buSzPts val="6500"/>
              <a:buNone/>
              <a:defRPr sz="6500">
                <a:solidFill>
                  <a:srgbClr val="CCCCCC"/>
                </a:solidFill>
              </a:defRPr>
            </a:lvl4pPr>
            <a:lvl5pPr lvl="4" algn="r" rtl="0">
              <a:spcBef>
                <a:spcPts val="0"/>
              </a:spcBef>
              <a:spcAft>
                <a:spcPts val="0"/>
              </a:spcAft>
              <a:buClr>
                <a:srgbClr val="CCCCCC"/>
              </a:buClr>
              <a:buSzPts val="6500"/>
              <a:buNone/>
              <a:defRPr sz="6500">
                <a:solidFill>
                  <a:srgbClr val="CCCCCC"/>
                </a:solidFill>
              </a:defRPr>
            </a:lvl5pPr>
            <a:lvl6pPr lvl="5" algn="r" rtl="0">
              <a:spcBef>
                <a:spcPts val="0"/>
              </a:spcBef>
              <a:spcAft>
                <a:spcPts val="0"/>
              </a:spcAft>
              <a:buClr>
                <a:srgbClr val="CCCCCC"/>
              </a:buClr>
              <a:buSzPts val="6500"/>
              <a:buNone/>
              <a:defRPr sz="6500">
                <a:solidFill>
                  <a:srgbClr val="CCCCCC"/>
                </a:solidFill>
              </a:defRPr>
            </a:lvl6pPr>
            <a:lvl7pPr lvl="6" algn="r" rtl="0">
              <a:spcBef>
                <a:spcPts val="0"/>
              </a:spcBef>
              <a:spcAft>
                <a:spcPts val="0"/>
              </a:spcAft>
              <a:buClr>
                <a:srgbClr val="CCCCCC"/>
              </a:buClr>
              <a:buSzPts val="6500"/>
              <a:buNone/>
              <a:defRPr sz="6500">
                <a:solidFill>
                  <a:srgbClr val="CCCCCC"/>
                </a:solidFill>
              </a:defRPr>
            </a:lvl7pPr>
            <a:lvl8pPr lvl="7" algn="r" rtl="0">
              <a:spcBef>
                <a:spcPts val="0"/>
              </a:spcBef>
              <a:spcAft>
                <a:spcPts val="0"/>
              </a:spcAft>
              <a:buClr>
                <a:srgbClr val="CCCCCC"/>
              </a:buClr>
              <a:buSzPts val="6500"/>
              <a:buNone/>
              <a:defRPr sz="6500">
                <a:solidFill>
                  <a:srgbClr val="CCCCCC"/>
                </a:solidFill>
              </a:defRPr>
            </a:lvl8pPr>
            <a:lvl9pPr lvl="8" algn="r" rtl="0">
              <a:spcBef>
                <a:spcPts val="0"/>
              </a:spcBef>
              <a:spcAft>
                <a:spcPts val="0"/>
              </a:spcAft>
              <a:buClr>
                <a:srgbClr val="CCCCCC"/>
              </a:buClr>
              <a:buSzPts val="6500"/>
              <a:buNone/>
              <a:defRPr sz="6500">
                <a:solidFill>
                  <a:srgbClr val="CCCCCC"/>
                </a:solidFill>
              </a:defRPr>
            </a:lvl9pPr>
          </a:lstStyle>
          <a:p>
            <a:endParaRPr/>
          </a:p>
        </p:txBody>
      </p:sp>
      <p:sp>
        <p:nvSpPr>
          <p:cNvPr id="100" name="Google Shape;100;p16"/>
          <p:cNvSpPr txBox="1">
            <a:spLocks noGrp="1"/>
          </p:cNvSpPr>
          <p:nvPr>
            <p:ph type="title" idx="2" hasCustomPrompt="1"/>
          </p:nvPr>
        </p:nvSpPr>
        <p:spPr>
          <a:xfrm flipH="1">
            <a:off x="35140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491431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Headline design 5">
  <p:cSld name="Headline design 5">
    <p:spTree>
      <p:nvGrpSpPr>
        <p:cNvPr id="1" name="Shape 101"/>
        <p:cNvGrpSpPr/>
        <p:nvPr/>
      </p:nvGrpSpPr>
      <p:grpSpPr>
        <a:xfrm>
          <a:off x="0" y="0"/>
          <a:ext cx="0" cy="0"/>
          <a:chOff x="0" y="0"/>
          <a:chExt cx="0" cy="0"/>
        </a:xfrm>
      </p:grpSpPr>
      <p:sp>
        <p:nvSpPr>
          <p:cNvPr id="102" name="Google Shape;102;p17"/>
          <p:cNvSpPr txBox="1">
            <a:spLocks noGrp="1"/>
          </p:cNvSpPr>
          <p:nvPr>
            <p:ph type="ctrTitle"/>
          </p:nvPr>
        </p:nvSpPr>
        <p:spPr>
          <a:xfrm flipH="1">
            <a:off x="4101725" y="2243225"/>
            <a:ext cx="2755800" cy="1921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CCCCC"/>
              </a:buClr>
              <a:buSzPts val="3600"/>
              <a:buNone/>
              <a:defRPr sz="3600">
                <a:solidFill>
                  <a:srgbClr val="CCCCCC"/>
                </a:solidFill>
              </a:defRPr>
            </a:lvl1pPr>
            <a:lvl2pPr lvl="1" rtl="0">
              <a:spcBef>
                <a:spcPts val="0"/>
              </a:spcBef>
              <a:spcAft>
                <a:spcPts val="0"/>
              </a:spcAft>
              <a:buClr>
                <a:srgbClr val="CCCCCC"/>
              </a:buClr>
              <a:buSzPts val="6500"/>
              <a:buNone/>
              <a:defRPr sz="6500">
                <a:solidFill>
                  <a:srgbClr val="CCCCCC"/>
                </a:solidFill>
              </a:defRPr>
            </a:lvl2pPr>
            <a:lvl3pPr lvl="2" rtl="0">
              <a:spcBef>
                <a:spcPts val="0"/>
              </a:spcBef>
              <a:spcAft>
                <a:spcPts val="0"/>
              </a:spcAft>
              <a:buClr>
                <a:srgbClr val="CCCCCC"/>
              </a:buClr>
              <a:buSzPts val="6500"/>
              <a:buNone/>
              <a:defRPr sz="6500">
                <a:solidFill>
                  <a:srgbClr val="CCCCCC"/>
                </a:solidFill>
              </a:defRPr>
            </a:lvl3pPr>
            <a:lvl4pPr lvl="3" rtl="0">
              <a:spcBef>
                <a:spcPts val="0"/>
              </a:spcBef>
              <a:spcAft>
                <a:spcPts val="0"/>
              </a:spcAft>
              <a:buClr>
                <a:srgbClr val="CCCCCC"/>
              </a:buClr>
              <a:buSzPts val="6500"/>
              <a:buNone/>
              <a:defRPr sz="6500">
                <a:solidFill>
                  <a:srgbClr val="CCCCCC"/>
                </a:solidFill>
              </a:defRPr>
            </a:lvl4pPr>
            <a:lvl5pPr lvl="4" rtl="0">
              <a:spcBef>
                <a:spcPts val="0"/>
              </a:spcBef>
              <a:spcAft>
                <a:spcPts val="0"/>
              </a:spcAft>
              <a:buClr>
                <a:srgbClr val="CCCCCC"/>
              </a:buClr>
              <a:buSzPts val="6500"/>
              <a:buNone/>
              <a:defRPr sz="6500">
                <a:solidFill>
                  <a:srgbClr val="CCCCCC"/>
                </a:solidFill>
              </a:defRPr>
            </a:lvl5pPr>
            <a:lvl6pPr lvl="5" rtl="0">
              <a:spcBef>
                <a:spcPts val="0"/>
              </a:spcBef>
              <a:spcAft>
                <a:spcPts val="0"/>
              </a:spcAft>
              <a:buClr>
                <a:srgbClr val="CCCCCC"/>
              </a:buClr>
              <a:buSzPts val="6500"/>
              <a:buNone/>
              <a:defRPr sz="6500">
                <a:solidFill>
                  <a:srgbClr val="CCCCCC"/>
                </a:solidFill>
              </a:defRPr>
            </a:lvl6pPr>
            <a:lvl7pPr lvl="6" rtl="0">
              <a:spcBef>
                <a:spcPts val="0"/>
              </a:spcBef>
              <a:spcAft>
                <a:spcPts val="0"/>
              </a:spcAft>
              <a:buClr>
                <a:srgbClr val="CCCCCC"/>
              </a:buClr>
              <a:buSzPts val="6500"/>
              <a:buNone/>
              <a:defRPr sz="6500">
                <a:solidFill>
                  <a:srgbClr val="CCCCCC"/>
                </a:solidFill>
              </a:defRPr>
            </a:lvl7pPr>
            <a:lvl8pPr lvl="7" rtl="0">
              <a:spcBef>
                <a:spcPts val="0"/>
              </a:spcBef>
              <a:spcAft>
                <a:spcPts val="0"/>
              </a:spcAft>
              <a:buClr>
                <a:srgbClr val="CCCCCC"/>
              </a:buClr>
              <a:buSzPts val="6500"/>
              <a:buNone/>
              <a:defRPr sz="6500">
                <a:solidFill>
                  <a:srgbClr val="CCCCCC"/>
                </a:solidFill>
              </a:defRPr>
            </a:lvl8pPr>
            <a:lvl9pPr lvl="8" rtl="0">
              <a:spcBef>
                <a:spcPts val="0"/>
              </a:spcBef>
              <a:spcAft>
                <a:spcPts val="0"/>
              </a:spcAft>
              <a:buClr>
                <a:srgbClr val="CCCCCC"/>
              </a:buClr>
              <a:buSzPts val="6500"/>
              <a:buNone/>
              <a:defRPr sz="6500">
                <a:solidFill>
                  <a:srgbClr val="CCCCCC"/>
                </a:solidFill>
              </a:defRPr>
            </a:lvl9pPr>
          </a:lstStyle>
          <a:p>
            <a:endParaRPr/>
          </a:p>
        </p:txBody>
      </p:sp>
      <p:sp>
        <p:nvSpPr>
          <p:cNvPr id="103" name="Google Shape;103;p17"/>
          <p:cNvSpPr txBox="1">
            <a:spLocks noGrp="1"/>
          </p:cNvSpPr>
          <p:nvPr>
            <p:ph type="title" idx="2" hasCustomPrompt="1"/>
          </p:nvPr>
        </p:nvSpPr>
        <p:spPr>
          <a:xfrm flipH="1">
            <a:off x="-5174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
        <p:nvSpPr>
          <p:cNvPr id="104" name="Google Shape;104;p17"/>
          <p:cNvSpPr/>
          <p:nvPr/>
        </p:nvSpPr>
        <p:spPr>
          <a:xfrm>
            <a:off x="26093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CCCCC"/>
              </a:solidFill>
            </a:endParaRPr>
          </a:p>
        </p:txBody>
      </p:sp>
    </p:spTree>
    <p:extLst>
      <p:ext uri="{BB962C8B-B14F-4D97-AF65-F5344CB8AC3E}">
        <p14:creationId xmlns:p14="http://schemas.microsoft.com/office/powerpoint/2010/main" val="13465942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Headline design 6">
  <p:cSld name="Headline design 6">
    <p:spTree>
      <p:nvGrpSpPr>
        <p:cNvPr id="1" name="Shape 105"/>
        <p:cNvGrpSpPr/>
        <p:nvPr/>
      </p:nvGrpSpPr>
      <p:grpSpPr>
        <a:xfrm>
          <a:off x="0" y="0"/>
          <a:ext cx="0" cy="0"/>
          <a:chOff x="0" y="0"/>
          <a:chExt cx="0" cy="0"/>
        </a:xfrm>
      </p:grpSpPr>
      <p:sp>
        <p:nvSpPr>
          <p:cNvPr id="106" name="Google Shape;106;p18"/>
          <p:cNvSpPr/>
          <p:nvPr/>
        </p:nvSpPr>
        <p:spPr>
          <a:xfrm>
            <a:off x="25224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D9D9D9"/>
              </a:solidFill>
            </a:endParaRPr>
          </a:p>
        </p:txBody>
      </p:sp>
      <p:sp>
        <p:nvSpPr>
          <p:cNvPr id="107" name="Google Shape;107;p18"/>
          <p:cNvSpPr txBox="1">
            <a:spLocks noGrp="1"/>
          </p:cNvSpPr>
          <p:nvPr>
            <p:ph type="ctrTitle"/>
          </p:nvPr>
        </p:nvSpPr>
        <p:spPr>
          <a:xfrm flipH="1">
            <a:off x="2609225" y="2243225"/>
            <a:ext cx="2876700" cy="1921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D9D9D9"/>
              </a:buClr>
              <a:buSzPts val="3600"/>
              <a:buNone/>
              <a:defRPr sz="3600">
                <a:solidFill>
                  <a:srgbClr val="D9D9D9"/>
                </a:solidFill>
              </a:defRPr>
            </a:lvl1pPr>
            <a:lvl2pPr lvl="1" algn="r" rtl="0">
              <a:spcBef>
                <a:spcPts val="0"/>
              </a:spcBef>
              <a:spcAft>
                <a:spcPts val="0"/>
              </a:spcAft>
              <a:buClr>
                <a:srgbClr val="D9D9D9"/>
              </a:buClr>
              <a:buSzPts val="6500"/>
              <a:buNone/>
              <a:defRPr sz="6500">
                <a:solidFill>
                  <a:srgbClr val="D9D9D9"/>
                </a:solidFill>
              </a:defRPr>
            </a:lvl2pPr>
            <a:lvl3pPr lvl="2" algn="r" rtl="0">
              <a:spcBef>
                <a:spcPts val="0"/>
              </a:spcBef>
              <a:spcAft>
                <a:spcPts val="0"/>
              </a:spcAft>
              <a:buClr>
                <a:srgbClr val="D9D9D9"/>
              </a:buClr>
              <a:buSzPts val="6500"/>
              <a:buNone/>
              <a:defRPr sz="6500">
                <a:solidFill>
                  <a:srgbClr val="D9D9D9"/>
                </a:solidFill>
              </a:defRPr>
            </a:lvl3pPr>
            <a:lvl4pPr lvl="3" algn="r" rtl="0">
              <a:spcBef>
                <a:spcPts val="0"/>
              </a:spcBef>
              <a:spcAft>
                <a:spcPts val="0"/>
              </a:spcAft>
              <a:buClr>
                <a:srgbClr val="D9D9D9"/>
              </a:buClr>
              <a:buSzPts val="6500"/>
              <a:buNone/>
              <a:defRPr sz="6500">
                <a:solidFill>
                  <a:srgbClr val="D9D9D9"/>
                </a:solidFill>
              </a:defRPr>
            </a:lvl4pPr>
            <a:lvl5pPr lvl="4" algn="r" rtl="0">
              <a:spcBef>
                <a:spcPts val="0"/>
              </a:spcBef>
              <a:spcAft>
                <a:spcPts val="0"/>
              </a:spcAft>
              <a:buClr>
                <a:srgbClr val="D9D9D9"/>
              </a:buClr>
              <a:buSzPts val="6500"/>
              <a:buNone/>
              <a:defRPr sz="6500">
                <a:solidFill>
                  <a:srgbClr val="D9D9D9"/>
                </a:solidFill>
              </a:defRPr>
            </a:lvl5pPr>
            <a:lvl6pPr lvl="5" algn="r" rtl="0">
              <a:spcBef>
                <a:spcPts val="0"/>
              </a:spcBef>
              <a:spcAft>
                <a:spcPts val="0"/>
              </a:spcAft>
              <a:buClr>
                <a:srgbClr val="D9D9D9"/>
              </a:buClr>
              <a:buSzPts val="6500"/>
              <a:buNone/>
              <a:defRPr sz="6500">
                <a:solidFill>
                  <a:srgbClr val="D9D9D9"/>
                </a:solidFill>
              </a:defRPr>
            </a:lvl6pPr>
            <a:lvl7pPr lvl="6" algn="r" rtl="0">
              <a:spcBef>
                <a:spcPts val="0"/>
              </a:spcBef>
              <a:spcAft>
                <a:spcPts val="0"/>
              </a:spcAft>
              <a:buClr>
                <a:srgbClr val="D9D9D9"/>
              </a:buClr>
              <a:buSzPts val="6500"/>
              <a:buNone/>
              <a:defRPr sz="6500">
                <a:solidFill>
                  <a:srgbClr val="D9D9D9"/>
                </a:solidFill>
              </a:defRPr>
            </a:lvl7pPr>
            <a:lvl8pPr lvl="7" algn="r" rtl="0">
              <a:spcBef>
                <a:spcPts val="0"/>
              </a:spcBef>
              <a:spcAft>
                <a:spcPts val="0"/>
              </a:spcAft>
              <a:buClr>
                <a:srgbClr val="D9D9D9"/>
              </a:buClr>
              <a:buSzPts val="6500"/>
              <a:buNone/>
              <a:defRPr sz="6500">
                <a:solidFill>
                  <a:srgbClr val="D9D9D9"/>
                </a:solidFill>
              </a:defRPr>
            </a:lvl8pPr>
            <a:lvl9pPr lvl="8" algn="r" rtl="0">
              <a:spcBef>
                <a:spcPts val="0"/>
              </a:spcBef>
              <a:spcAft>
                <a:spcPts val="0"/>
              </a:spcAft>
              <a:buClr>
                <a:srgbClr val="D9D9D9"/>
              </a:buClr>
              <a:buSzPts val="6500"/>
              <a:buNone/>
              <a:defRPr sz="6500">
                <a:solidFill>
                  <a:srgbClr val="D9D9D9"/>
                </a:solidFill>
              </a:defRPr>
            </a:lvl9pPr>
          </a:lstStyle>
          <a:p>
            <a:endParaRPr/>
          </a:p>
        </p:txBody>
      </p:sp>
      <p:sp>
        <p:nvSpPr>
          <p:cNvPr id="108" name="Google Shape;108;p18"/>
          <p:cNvSpPr txBox="1">
            <a:spLocks noGrp="1"/>
          </p:cNvSpPr>
          <p:nvPr>
            <p:ph type="title" idx="2" hasCustomPrompt="1"/>
          </p:nvPr>
        </p:nvSpPr>
        <p:spPr>
          <a:xfrm flipH="1">
            <a:off x="35140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D9D9D9"/>
              </a:buClr>
              <a:buSzPts val="16000"/>
              <a:buNone/>
              <a:defRPr sz="16000">
                <a:solidFill>
                  <a:srgbClr val="D9D9D9"/>
                </a:solidFill>
              </a:defRPr>
            </a:lvl1pPr>
            <a:lvl2pPr lvl="1"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606106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subtitle">
  <p:cSld name="CUSTOM_14">
    <p:spTree>
      <p:nvGrpSpPr>
        <p:cNvPr id="1" name="Shape 37"/>
        <p:cNvGrpSpPr/>
        <p:nvPr/>
      </p:nvGrpSpPr>
      <p:grpSpPr>
        <a:xfrm>
          <a:off x="0" y="0"/>
          <a:ext cx="0" cy="0"/>
          <a:chOff x="0" y="0"/>
          <a:chExt cx="0" cy="0"/>
        </a:xfrm>
      </p:grpSpPr>
      <p:sp>
        <p:nvSpPr>
          <p:cNvPr id="38" name="Google Shape;38;p5"/>
          <p:cNvSpPr txBox="1">
            <a:spLocks noGrp="1"/>
          </p:cNvSpPr>
          <p:nvPr>
            <p:ph type="ctrTitle"/>
          </p:nvPr>
        </p:nvSpPr>
        <p:spPr>
          <a:xfrm>
            <a:off x="3870900" y="376498"/>
            <a:ext cx="38673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SzPts val="1600"/>
              <a:buNone/>
              <a:defRPr sz="1600"/>
            </a:lvl2pPr>
            <a:lvl3pPr lvl="2" algn="r" rtl="0">
              <a:spcBef>
                <a:spcPts val="0"/>
              </a:spcBef>
              <a:spcAft>
                <a:spcPts val="0"/>
              </a:spcAft>
              <a:buSzPts val="1600"/>
              <a:buNone/>
              <a:defRPr sz="1600"/>
            </a:lvl3pPr>
            <a:lvl4pPr lvl="3" algn="r" rtl="0">
              <a:spcBef>
                <a:spcPts val="0"/>
              </a:spcBef>
              <a:spcAft>
                <a:spcPts val="0"/>
              </a:spcAft>
              <a:buSzPts val="1600"/>
              <a:buNone/>
              <a:defRPr sz="1600"/>
            </a:lvl4pPr>
            <a:lvl5pPr lvl="4" algn="r" rtl="0">
              <a:spcBef>
                <a:spcPts val="0"/>
              </a:spcBef>
              <a:spcAft>
                <a:spcPts val="0"/>
              </a:spcAft>
              <a:buSzPts val="1600"/>
              <a:buNone/>
              <a:defRPr sz="1600"/>
            </a:lvl5pPr>
            <a:lvl6pPr lvl="5" algn="r" rtl="0">
              <a:spcBef>
                <a:spcPts val="0"/>
              </a:spcBef>
              <a:spcAft>
                <a:spcPts val="0"/>
              </a:spcAft>
              <a:buSzPts val="1600"/>
              <a:buNone/>
              <a:defRPr sz="1600"/>
            </a:lvl6pPr>
            <a:lvl7pPr lvl="6" algn="r" rtl="0">
              <a:spcBef>
                <a:spcPts val="0"/>
              </a:spcBef>
              <a:spcAft>
                <a:spcPts val="0"/>
              </a:spcAft>
              <a:buSzPts val="1600"/>
              <a:buNone/>
              <a:defRPr sz="1600"/>
            </a:lvl7pPr>
            <a:lvl8pPr lvl="7" algn="r" rtl="0">
              <a:spcBef>
                <a:spcPts val="0"/>
              </a:spcBef>
              <a:spcAft>
                <a:spcPts val="0"/>
              </a:spcAft>
              <a:buSzPts val="1600"/>
              <a:buNone/>
              <a:defRPr sz="1600"/>
            </a:lvl8pPr>
            <a:lvl9pPr lvl="8" algn="r" rtl="0">
              <a:spcBef>
                <a:spcPts val="0"/>
              </a:spcBef>
              <a:spcAft>
                <a:spcPts val="0"/>
              </a:spcAft>
              <a:buSzPts val="1600"/>
              <a:buNone/>
              <a:defRPr sz="1600"/>
            </a:lvl9pPr>
          </a:lstStyle>
          <a:p>
            <a:endParaRPr/>
          </a:p>
        </p:txBody>
      </p:sp>
      <p:sp>
        <p:nvSpPr>
          <p:cNvPr id="39" name="Google Shape;39;p5"/>
          <p:cNvSpPr txBox="1">
            <a:spLocks noGrp="1"/>
          </p:cNvSpPr>
          <p:nvPr>
            <p:ph type="subTitle" idx="1"/>
          </p:nvPr>
        </p:nvSpPr>
        <p:spPr>
          <a:xfrm>
            <a:off x="4754950" y="2314225"/>
            <a:ext cx="29832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109"/>
        <p:cNvGrpSpPr/>
        <p:nvPr/>
      </p:nvGrpSpPr>
      <p:grpSpPr>
        <a:xfrm>
          <a:off x="0" y="0"/>
          <a:ext cx="0" cy="0"/>
          <a:chOff x="0" y="0"/>
          <a:chExt cx="0" cy="0"/>
        </a:xfrm>
      </p:grpSpPr>
      <p:sp>
        <p:nvSpPr>
          <p:cNvPr id="110" name="Google Shape;110;p19"/>
          <p:cNvSpPr txBox="1">
            <a:spLocks noGrp="1"/>
          </p:cNvSpPr>
          <p:nvPr>
            <p:ph type="ctrTitle"/>
          </p:nvPr>
        </p:nvSpPr>
        <p:spPr>
          <a:xfrm>
            <a:off x="1263150" y="1910650"/>
            <a:ext cx="1338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11" name="Google Shape;111;p19"/>
          <p:cNvSpPr txBox="1">
            <a:spLocks noGrp="1"/>
          </p:cNvSpPr>
          <p:nvPr>
            <p:ph type="subTitle" idx="1"/>
          </p:nvPr>
        </p:nvSpPr>
        <p:spPr>
          <a:xfrm>
            <a:off x="1310100" y="2426522"/>
            <a:ext cx="1244400" cy="7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2" name="Google Shape;112;p19"/>
          <p:cNvSpPr txBox="1">
            <a:spLocks noGrp="1"/>
          </p:cNvSpPr>
          <p:nvPr>
            <p:ph type="ctrTitle" idx="2"/>
          </p:nvPr>
        </p:nvSpPr>
        <p:spPr>
          <a:xfrm>
            <a:off x="3902700" y="1910650"/>
            <a:ext cx="1338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13" name="Google Shape;113;p19"/>
          <p:cNvSpPr txBox="1">
            <a:spLocks noGrp="1"/>
          </p:cNvSpPr>
          <p:nvPr>
            <p:ph type="subTitle" idx="3"/>
          </p:nvPr>
        </p:nvSpPr>
        <p:spPr>
          <a:xfrm>
            <a:off x="3949650" y="2426522"/>
            <a:ext cx="1244400" cy="7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4" name="Google Shape;114;p19"/>
          <p:cNvSpPr txBox="1">
            <a:spLocks noGrp="1"/>
          </p:cNvSpPr>
          <p:nvPr>
            <p:ph type="ctrTitle" idx="4"/>
          </p:nvPr>
        </p:nvSpPr>
        <p:spPr>
          <a:xfrm>
            <a:off x="6589500" y="1910650"/>
            <a:ext cx="1338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15" name="Google Shape;115;p19"/>
          <p:cNvSpPr txBox="1">
            <a:spLocks noGrp="1"/>
          </p:cNvSpPr>
          <p:nvPr>
            <p:ph type="subTitle" idx="5"/>
          </p:nvPr>
        </p:nvSpPr>
        <p:spPr>
          <a:xfrm>
            <a:off x="6636450" y="2426522"/>
            <a:ext cx="1244400" cy="7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6" name="Google Shape;116;p19"/>
          <p:cNvSpPr txBox="1">
            <a:spLocks noGrp="1"/>
          </p:cNvSpPr>
          <p:nvPr>
            <p:ph type="title" idx="6" hasCustomPrompt="1"/>
          </p:nvPr>
        </p:nvSpPr>
        <p:spPr>
          <a:xfrm>
            <a:off x="1422605" y="3223975"/>
            <a:ext cx="10194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
        <p:nvSpPr>
          <p:cNvPr id="117" name="Google Shape;117;p19"/>
          <p:cNvSpPr txBox="1">
            <a:spLocks noGrp="1"/>
          </p:cNvSpPr>
          <p:nvPr>
            <p:ph type="title" idx="7" hasCustomPrompt="1"/>
          </p:nvPr>
        </p:nvSpPr>
        <p:spPr>
          <a:xfrm>
            <a:off x="4038680" y="3223975"/>
            <a:ext cx="10194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
        <p:nvSpPr>
          <p:cNvPr id="118" name="Google Shape;118;p19"/>
          <p:cNvSpPr txBox="1">
            <a:spLocks noGrp="1"/>
          </p:cNvSpPr>
          <p:nvPr>
            <p:ph type="title" idx="8" hasCustomPrompt="1"/>
          </p:nvPr>
        </p:nvSpPr>
        <p:spPr>
          <a:xfrm>
            <a:off x="6749255" y="3223975"/>
            <a:ext cx="10194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
        <p:nvSpPr>
          <p:cNvPr id="119" name="Google Shape;119;p19"/>
          <p:cNvSpPr txBox="1">
            <a:spLocks noGrp="1"/>
          </p:cNvSpPr>
          <p:nvPr>
            <p:ph type="ctrTitle" idx="9"/>
          </p:nvPr>
        </p:nvSpPr>
        <p:spPr>
          <a:xfrm>
            <a:off x="723600" y="470625"/>
            <a:ext cx="20781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8395390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1676549" y="2123400"/>
            <a:ext cx="2847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B7B7B7"/>
              </a:buClr>
              <a:buSzPts val="2800"/>
              <a:buNone/>
              <a:defRPr>
                <a:solidFill>
                  <a:srgbClr val="B7B7B7"/>
                </a:solidFill>
              </a:defRPr>
            </a:lvl1pPr>
            <a:lvl2pPr lvl="1" rtl="0">
              <a:spcBef>
                <a:spcPts val="0"/>
              </a:spcBef>
              <a:spcAft>
                <a:spcPts val="0"/>
              </a:spcAft>
              <a:buClr>
                <a:srgbClr val="B7B7B7"/>
              </a:buClr>
              <a:buSzPts val="2800"/>
              <a:buNone/>
              <a:defRPr>
                <a:solidFill>
                  <a:srgbClr val="B7B7B7"/>
                </a:solidFill>
              </a:defRPr>
            </a:lvl2pPr>
            <a:lvl3pPr lvl="2" rtl="0">
              <a:spcBef>
                <a:spcPts val="0"/>
              </a:spcBef>
              <a:spcAft>
                <a:spcPts val="0"/>
              </a:spcAft>
              <a:buClr>
                <a:srgbClr val="B7B7B7"/>
              </a:buClr>
              <a:buSzPts val="2800"/>
              <a:buNone/>
              <a:defRPr>
                <a:solidFill>
                  <a:srgbClr val="B7B7B7"/>
                </a:solidFill>
              </a:defRPr>
            </a:lvl3pPr>
            <a:lvl4pPr lvl="3" rtl="0">
              <a:spcBef>
                <a:spcPts val="0"/>
              </a:spcBef>
              <a:spcAft>
                <a:spcPts val="0"/>
              </a:spcAft>
              <a:buClr>
                <a:srgbClr val="B7B7B7"/>
              </a:buClr>
              <a:buSzPts val="2800"/>
              <a:buNone/>
              <a:defRPr>
                <a:solidFill>
                  <a:srgbClr val="B7B7B7"/>
                </a:solidFill>
              </a:defRPr>
            </a:lvl4pPr>
            <a:lvl5pPr lvl="4" rtl="0">
              <a:spcBef>
                <a:spcPts val="0"/>
              </a:spcBef>
              <a:spcAft>
                <a:spcPts val="0"/>
              </a:spcAft>
              <a:buClr>
                <a:srgbClr val="B7B7B7"/>
              </a:buClr>
              <a:buSzPts val="2800"/>
              <a:buNone/>
              <a:defRPr>
                <a:solidFill>
                  <a:srgbClr val="B7B7B7"/>
                </a:solidFill>
              </a:defRPr>
            </a:lvl5pPr>
            <a:lvl6pPr lvl="5" rtl="0">
              <a:spcBef>
                <a:spcPts val="0"/>
              </a:spcBef>
              <a:spcAft>
                <a:spcPts val="0"/>
              </a:spcAft>
              <a:buClr>
                <a:srgbClr val="B7B7B7"/>
              </a:buClr>
              <a:buSzPts val="2800"/>
              <a:buNone/>
              <a:defRPr>
                <a:solidFill>
                  <a:srgbClr val="B7B7B7"/>
                </a:solidFill>
              </a:defRPr>
            </a:lvl6pPr>
            <a:lvl7pPr lvl="6" rtl="0">
              <a:spcBef>
                <a:spcPts val="0"/>
              </a:spcBef>
              <a:spcAft>
                <a:spcPts val="0"/>
              </a:spcAft>
              <a:buClr>
                <a:srgbClr val="B7B7B7"/>
              </a:buClr>
              <a:buSzPts val="2800"/>
              <a:buNone/>
              <a:defRPr>
                <a:solidFill>
                  <a:srgbClr val="B7B7B7"/>
                </a:solidFill>
              </a:defRPr>
            </a:lvl7pPr>
            <a:lvl8pPr lvl="7" rtl="0">
              <a:spcBef>
                <a:spcPts val="0"/>
              </a:spcBef>
              <a:spcAft>
                <a:spcPts val="0"/>
              </a:spcAft>
              <a:buClr>
                <a:srgbClr val="B7B7B7"/>
              </a:buClr>
              <a:buSzPts val="2800"/>
              <a:buNone/>
              <a:defRPr>
                <a:solidFill>
                  <a:srgbClr val="B7B7B7"/>
                </a:solidFill>
              </a:defRPr>
            </a:lvl8pPr>
            <a:lvl9pPr lvl="8" rtl="0">
              <a:spcBef>
                <a:spcPts val="0"/>
              </a:spcBef>
              <a:spcAft>
                <a:spcPts val="0"/>
              </a:spcAft>
              <a:buClr>
                <a:srgbClr val="B7B7B7"/>
              </a:buClr>
              <a:buSzPts val="2800"/>
              <a:buNone/>
              <a:defRPr>
                <a:solidFill>
                  <a:srgbClr val="B7B7B7"/>
                </a:solidFill>
              </a:defRPr>
            </a:lvl9pPr>
          </a:lstStyle>
          <a:p>
            <a:endParaRPr/>
          </a:p>
        </p:txBody>
      </p:sp>
      <p:sp>
        <p:nvSpPr>
          <p:cNvPr id="122" name="Google Shape;122;p20"/>
          <p:cNvSpPr txBox="1">
            <a:spLocks noGrp="1"/>
          </p:cNvSpPr>
          <p:nvPr>
            <p:ph type="subTitle" idx="1"/>
          </p:nvPr>
        </p:nvSpPr>
        <p:spPr>
          <a:xfrm flipH="1">
            <a:off x="5020872" y="1986750"/>
            <a:ext cx="2631000" cy="11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066882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redits">
  <p:cSld name="Credits">
    <p:spTree>
      <p:nvGrpSpPr>
        <p:cNvPr id="1" name="Shape 123"/>
        <p:cNvGrpSpPr/>
        <p:nvPr/>
      </p:nvGrpSpPr>
      <p:grpSpPr>
        <a:xfrm>
          <a:off x="0" y="0"/>
          <a:ext cx="0" cy="0"/>
          <a:chOff x="0" y="0"/>
          <a:chExt cx="0" cy="0"/>
        </a:xfrm>
      </p:grpSpPr>
      <p:sp>
        <p:nvSpPr>
          <p:cNvPr id="124" name="Google Shape;124;p21"/>
          <p:cNvSpPr txBox="1">
            <a:spLocks noGrp="1"/>
          </p:cNvSpPr>
          <p:nvPr>
            <p:ph type="body" idx="1"/>
          </p:nvPr>
        </p:nvSpPr>
        <p:spPr>
          <a:xfrm>
            <a:off x="642050" y="21348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125" name="Google Shape;125;p21"/>
          <p:cNvSpPr txBox="1">
            <a:spLocks noGrp="1"/>
          </p:cNvSpPr>
          <p:nvPr>
            <p:ph type="ctrTitle"/>
          </p:nvPr>
        </p:nvSpPr>
        <p:spPr>
          <a:xfrm>
            <a:off x="723600" y="470625"/>
            <a:ext cx="20781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4286367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126"/>
        <p:cNvGrpSpPr/>
        <p:nvPr/>
      </p:nvGrpSpPr>
      <p:grpSpPr>
        <a:xfrm>
          <a:off x="0" y="0"/>
          <a:ext cx="0" cy="0"/>
          <a:chOff x="0" y="0"/>
          <a:chExt cx="0" cy="0"/>
        </a:xfrm>
      </p:grpSpPr>
      <p:sp>
        <p:nvSpPr>
          <p:cNvPr id="127" name="Google Shape;127;p22"/>
          <p:cNvSpPr txBox="1">
            <a:spLocks noGrp="1"/>
          </p:cNvSpPr>
          <p:nvPr>
            <p:ph type="body" idx="1"/>
          </p:nvPr>
        </p:nvSpPr>
        <p:spPr>
          <a:xfrm>
            <a:off x="642050" y="18300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128" name="Google Shape;128;p22"/>
          <p:cNvSpPr txBox="1">
            <a:spLocks noGrp="1"/>
          </p:cNvSpPr>
          <p:nvPr>
            <p:ph type="subTitle" idx="2"/>
          </p:nvPr>
        </p:nvSpPr>
        <p:spPr>
          <a:xfrm>
            <a:off x="723600" y="991050"/>
            <a:ext cx="36558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atin typeface="Open Sans"/>
                <a:ea typeface="Open Sans"/>
                <a:cs typeface="Open Sans"/>
                <a:sym typeface="Open Sans"/>
              </a:defRPr>
            </a:lvl2pPr>
            <a:lvl3pPr lvl="2" rtl="0">
              <a:spcBef>
                <a:spcPts val="1600"/>
              </a:spcBef>
              <a:spcAft>
                <a:spcPts val="0"/>
              </a:spcAft>
              <a:buNone/>
              <a:defRPr>
                <a:latin typeface="Open Sans"/>
                <a:ea typeface="Open Sans"/>
                <a:cs typeface="Open Sans"/>
                <a:sym typeface="Open Sans"/>
              </a:defRPr>
            </a:lvl3pPr>
            <a:lvl4pPr lvl="3" rtl="0">
              <a:spcBef>
                <a:spcPts val="1600"/>
              </a:spcBef>
              <a:spcAft>
                <a:spcPts val="0"/>
              </a:spcAft>
              <a:buNone/>
              <a:defRPr>
                <a:latin typeface="Open Sans"/>
                <a:ea typeface="Open Sans"/>
                <a:cs typeface="Open Sans"/>
                <a:sym typeface="Open Sans"/>
              </a:defRPr>
            </a:lvl4pPr>
            <a:lvl5pPr lvl="4" rtl="0">
              <a:spcBef>
                <a:spcPts val="1600"/>
              </a:spcBef>
              <a:spcAft>
                <a:spcPts val="0"/>
              </a:spcAft>
              <a:buNone/>
              <a:defRPr>
                <a:latin typeface="Open Sans"/>
                <a:ea typeface="Open Sans"/>
                <a:cs typeface="Open Sans"/>
                <a:sym typeface="Open Sans"/>
              </a:defRPr>
            </a:lvl5pPr>
            <a:lvl6pPr lvl="5" rtl="0">
              <a:spcBef>
                <a:spcPts val="1600"/>
              </a:spcBef>
              <a:spcAft>
                <a:spcPts val="0"/>
              </a:spcAft>
              <a:buNone/>
              <a:defRPr>
                <a:latin typeface="Open Sans"/>
                <a:ea typeface="Open Sans"/>
                <a:cs typeface="Open Sans"/>
                <a:sym typeface="Open Sans"/>
              </a:defRPr>
            </a:lvl6pPr>
            <a:lvl7pPr lvl="6" rtl="0">
              <a:spcBef>
                <a:spcPts val="1600"/>
              </a:spcBef>
              <a:spcAft>
                <a:spcPts val="0"/>
              </a:spcAft>
              <a:buNone/>
              <a:defRPr>
                <a:latin typeface="Open Sans"/>
                <a:ea typeface="Open Sans"/>
                <a:cs typeface="Open Sans"/>
                <a:sym typeface="Open Sans"/>
              </a:defRPr>
            </a:lvl7pPr>
            <a:lvl8pPr lvl="7" rtl="0">
              <a:spcBef>
                <a:spcPts val="1600"/>
              </a:spcBef>
              <a:spcAft>
                <a:spcPts val="0"/>
              </a:spcAft>
              <a:buNone/>
              <a:defRPr>
                <a:latin typeface="Open Sans"/>
                <a:ea typeface="Open Sans"/>
                <a:cs typeface="Open Sans"/>
                <a:sym typeface="Open Sans"/>
              </a:defRPr>
            </a:lvl8pPr>
            <a:lvl9pPr lvl="8" rtl="0">
              <a:spcBef>
                <a:spcPts val="1600"/>
              </a:spcBef>
              <a:spcAft>
                <a:spcPts val="1600"/>
              </a:spcAft>
              <a:buNone/>
              <a:defRPr>
                <a:latin typeface="Open Sans"/>
                <a:ea typeface="Open Sans"/>
                <a:cs typeface="Open Sans"/>
                <a:sym typeface="Open Sans"/>
              </a:defRPr>
            </a:lvl9pPr>
          </a:lstStyle>
          <a:p>
            <a:endParaRPr/>
          </a:p>
        </p:txBody>
      </p:sp>
      <p:sp>
        <p:nvSpPr>
          <p:cNvPr id="129" name="Google Shape;129;p22"/>
          <p:cNvSpPr txBox="1">
            <a:spLocks noGrp="1"/>
          </p:cNvSpPr>
          <p:nvPr>
            <p:ph type="ctrTitle"/>
          </p:nvPr>
        </p:nvSpPr>
        <p:spPr>
          <a:xfrm>
            <a:off x="723600" y="470625"/>
            <a:ext cx="20781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2008340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442172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SLIDE">
  <p:cSld name="BLANK SLIDE">
    <p:bg>
      <p:bgPr>
        <a:solidFill>
          <a:schemeClr val="lt1"/>
        </a:solidFill>
        <a:effectLst/>
      </p:bgPr>
    </p:bg>
    <p:spTree>
      <p:nvGrpSpPr>
        <p:cNvPr id="1" name="Shape 131"/>
        <p:cNvGrpSpPr/>
        <p:nvPr/>
      </p:nvGrpSpPr>
      <p:grpSpPr>
        <a:xfrm>
          <a:off x="0" y="0"/>
          <a:ext cx="0" cy="0"/>
          <a:chOff x="0" y="0"/>
          <a:chExt cx="0" cy="0"/>
        </a:xfrm>
      </p:grpSpPr>
    </p:spTree>
    <p:extLst>
      <p:ext uri="{BB962C8B-B14F-4D97-AF65-F5344CB8AC3E}">
        <p14:creationId xmlns:p14="http://schemas.microsoft.com/office/powerpoint/2010/main" val="35706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design + subtitle">
  <p:cSld name="CUSTOM_15">
    <p:spTree>
      <p:nvGrpSpPr>
        <p:cNvPr id="1" name="Shape 44"/>
        <p:cNvGrpSpPr/>
        <p:nvPr/>
      </p:nvGrpSpPr>
      <p:grpSpPr>
        <a:xfrm>
          <a:off x="0" y="0"/>
          <a:ext cx="0" cy="0"/>
          <a:chOff x="0" y="0"/>
          <a:chExt cx="0" cy="0"/>
        </a:xfrm>
      </p:grpSpPr>
      <p:sp>
        <p:nvSpPr>
          <p:cNvPr id="45" name="Google Shape;45;p7"/>
          <p:cNvSpPr txBox="1">
            <a:spLocks noGrp="1"/>
          </p:cNvSpPr>
          <p:nvPr>
            <p:ph type="subTitle" idx="1"/>
          </p:nvPr>
        </p:nvSpPr>
        <p:spPr>
          <a:xfrm>
            <a:off x="3531568" y="3311625"/>
            <a:ext cx="4981800" cy="3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CCCCCC"/>
              </a:buClr>
              <a:buSzPts val="1000"/>
              <a:buNone/>
              <a:defRPr sz="1000">
                <a:solidFill>
                  <a:srgbClr val="CCCCCC"/>
                </a:solidFill>
              </a:defRPr>
            </a:lvl1pPr>
            <a:lvl2pPr lvl="1" algn="r" rtl="0">
              <a:lnSpc>
                <a:spcPct val="100000"/>
              </a:lnSpc>
              <a:spcBef>
                <a:spcPts val="0"/>
              </a:spcBef>
              <a:spcAft>
                <a:spcPts val="0"/>
              </a:spcAft>
              <a:buClr>
                <a:srgbClr val="CCCCCC"/>
              </a:buClr>
              <a:buSzPts val="1000"/>
              <a:buNone/>
              <a:defRPr sz="1000">
                <a:solidFill>
                  <a:srgbClr val="CCCCCC"/>
                </a:solidFill>
              </a:defRPr>
            </a:lvl2pPr>
            <a:lvl3pPr lvl="2" algn="r" rtl="0">
              <a:lnSpc>
                <a:spcPct val="100000"/>
              </a:lnSpc>
              <a:spcBef>
                <a:spcPts val="0"/>
              </a:spcBef>
              <a:spcAft>
                <a:spcPts val="0"/>
              </a:spcAft>
              <a:buClr>
                <a:srgbClr val="CCCCCC"/>
              </a:buClr>
              <a:buSzPts val="1000"/>
              <a:buNone/>
              <a:defRPr sz="1000">
                <a:solidFill>
                  <a:srgbClr val="CCCCCC"/>
                </a:solidFill>
              </a:defRPr>
            </a:lvl3pPr>
            <a:lvl4pPr lvl="3" algn="r" rtl="0">
              <a:lnSpc>
                <a:spcPct val="100000"/>
              </a:lnSpc>
              <a:spcBef>
                <a:spcPts val="0"/>
              </a:spcBef>
              <a:spcAft>
                <a:spcPts val="0"/>
              </a:spcAft>
              <a:buClr>
                <a:srgbClr val="CCCCCC"/>
              </a:buClr>
              <a:buSzPts val="1000"/>
              <a:buNone/>
              <a:defRPr sz="1000">
                <a:solidFill>
                  <a:srgbClr val="CCCCCC"/>
                </a:solidFill>
              </a:defRPr>
            </a:lvl4pPr>
            <a:lvl5pPr lvl="4" algn="r" rtl="0">
              <a:lnSpc>
                <a:spcPct val="100000"/>
              </a:lnSpc>
              <a:spcBef>
                <a:spcPts val="0"/>
              </a:spcBef>
              <a:spcAft>
                <a:spcPts val="0"/>
              </a:spcAft>
              <a:buClr>
                <a:srgbClr val="CCCCCC"/>
              </a:buClr>
              <a:buSzPts val="1000"/>
              <a:buNone/>
              <a:defRPr sz="1000">
                <a:solidFill>
                  <a:srgbClr val="CCCCCC"/>
                </a:solidFill>
              </a:defRPr>
            </a:lvl5pPr>
            <a:lvl6pPr lvl="5" algn="r" rtl="0">
              <a:lnSpc>
                <a:spcPct val="100000"/>
              </a:lnSpc>
              <a:spcBef>
                <a:spcPts val="0"/>
              </a:spcBef>
              <a:spcAft>
                <a:spcPts val="0"/>
              </a:spcAft>
              <a:buClr>
                <a:srgbClr val="CCCCCC"/>
              </a:buClr>
              <a:buSzPts val="1000"/>
              <a:buNone/>
              <a:defRPr sz="1000">
                <a:solidFill>
                  <a:srgbClr val="CCCCCC"/>
                </a:solidFill>
              </a:defRPr>
            </a:lvl6pPr>
            <a:lvl7pPr lvl="6" algn="r" rtl="0">
              <a:lnSpc>
                <a:spcPct val="100000"/>
              </a:lnSpc>
              <a:spcBef>
                <a:spcPts val="0"/>
              </a:spcBef>
              <a:spcAft>
                <a:spcPts val="0"/>
              </a:spcAft>
              <a:buClr>
                <a:srgbClr val="CCCCCC"/>
              </a:buClr>
              <a:buSzPts val="1000"/>
              <a:buNone/>
              <a:defRPr sz="1000">
                <a:solidFill>
                  <a:srgbClr val="CCCCCC"/>
                </a:solidFill>
              </a:defRPr>
            </a:lvl7pPr>
            <a:lvl8pPr lvl="7" algn="r" rtl="0">
              <a:lnSpc>
                <a:spcPct val="100000"/>
              </a:lnSpc>
              <a:spcBef>
                <a:spcPts val="0"/>
              </a:spcBef>
              <a:spcAft>
                <a:spcPts val="0"/>
              </a:spcAft>
              <a:buClr>
                <a:srgbClr val="CCCCCC"/>
              </a:buClr>
              <a:buSzPts val="1000"/>
              <a:buNone/>
              <a:defRPr sz="1000">
                <a:solidFill>
                  <a:srgbClr val="CCCCCC"/>
                </a:solidFill>
              </a:defRPr>
            </a:lvl8pPr>
            <a:lvl9pPr lvl="8" algn="r" rtl="0">
              <a:lnSpc>
                <a:spcPct val="100000"/>
              </a:lnSpc>
              <a:spcBef>
                <a:spcPts val="0"/>
              </a:spcBef>
              <a:spcAft>
                <a:spcPts val="0"/>
              </a:spcAft>
              <a:buClr>
                <a:srgbClr val="CCCCCC"/>
              </a:buClr>
              <a:buSzPts val="1000"/>
              <a:buNone/>
              <a:defRPr sz="1000">
                <a:solidFill>
                  <a:srgbClr val="CCCCCC"/>
                </a:solidFill>
              </a:defRPr>
            </a:lvl9pPr>
          </a:lstStyle>
          <a:p>
            <a:endParaRPr/>
          </a:p>
        </p:txBody>
      </p:sp>
      <p:sp>
        <p:nvSpPr>
          <p:cNvPr id="46" name="Google Shape;46;p7"/>
          <p:cNvSpPr txBox="1">
            <a:spLocks noGrp="1"/>
          </p:cNvSpPr>
          <p:nvPr>
            <p:ph type="ctrTitle"/>
          </p:nvPr>
        </p:nvSpPr>
        <p:spPr>
          <a:xfrm>
            <a:off x="723600" y="470625"/>
            <a:ext cx="14976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s 1">
  <p:cSld name="CUSTOM_16">
    <p:spTree>
      <p:nvGrpSpPr>
        <p:cNvPr id="1" name="Shape 47"/>
        <p:cNvGrpSpPr/>
        <p:nvPr/>
      </p:nvGrpSpPr>
      <p:grpSpPr>
        <a:xfrm>
          <a:off x="0" y="0"/>
          <a:ext cx="0" cy="0"/>
          <a:chOff x="0" y="0"/>
          <a:chExt cx="0" cy="0"/>
        </a:xfrm>
      </p:grpSpPr>
      <p:sp>
        <p:nvSpPr>
          <p:cNvPr id="48" name="Google Shape;48;p8"/>
          <p:cNvSpPr txBox="1">
            <a:spLocks noGrp="1"/>
          </p:cNvSpPr>
          <p:nvPr>
            <p:ph type="subTitle" idx="1"/>
          </p:nvPr>
        </p:nvSpPr>
        <p:spPr>
          <a:xfrm>
            <a:off x="934666" y="2394325"/>
            <a:ext cx="2877300" cy="295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800">
                <a:solidFill>
                  <a:srgbClr val="B7B7B7"/>
                </a:solidFill>
                <a:latin typeface="DM Serif Display"/>
                <a:ea typeface="DM Serif Display"/>
                <a:cs typeface="DM Serif Display"/>
                <a:sym typeface="DM Serif Display"/>
              </a:defRPr>
            </a:lvl1pPr>
            <a:lvl2pPr lvl="1" rtl="0">
              <a:spcBef>
                <a:spcPts val="1600"/>
              </a:spcBef>
              <a:spcAft>
                <a:spcPts val="0"/>
              </a:spcAft>
              <a:buNone/>
              <a:defRPr>
                <a:solidFill>
                  <a:srgbClr val="B7B7B7"/>
                </a:solidFill>
                <a:latin typeface="DM Serif Display"/>
                <a:ea typeface="DM Serif Display"/>
                <a:cs typeface="DM Serif Display"/>
                <a:sym typeface="DM Serif Display"/>
              </a:defRPr>
            </a:lvl2pPr>
            <a:lvl3pPr lvl="2" rtl="0">
              <a:spcBef>
                <a:spcPts val="1600"/>
              </a:spcBef>
              <a:spcAft>
                <a:spcPts val="0"/>
              </a:spcAft>
              <a:buNone/>
              <a:defRPr>
                <a:solidFill>
                  <a:srgbClr val="B7B7B7"/>
                </a:solidFill>
                <a:latin typeface="DM Serif Display"/>
                <a:ea typeface="DM Serif Display"/>
                <a:cs typeface="DM Serif Display"/>
                <a:sym typeface="DM Serif Display"/>
              </a:defRPr>
            </a:lvl3pPr>
            <a:lvl4pPr lvl="3" rtl="0">
              <a:spcBef>
                <a:spcPts val="1600"/>
              </a:spcBef>
              <a:spcAft>
                <a:spcPts val="0"/>
              </a:spcAft>
              <a:buNone/>
              <a:defRPr>
                <a:solidFill>
                  <a:srgbClr val="B7B7B7"/>
                </a:solidFill>
                <a:latin typeface="DM Serif Display"/>
                <a:ea typeface="DM Serif Display"/>
                <a:cs typeface="DM Serif Display"/>
                <a:sym typeface="DM Serif Display"/>
              </a:defRPr>
            </a:lvl4pPr>
            <a:lvl5pPr lvl="4" rtl="0">
              <a:spcBef>
                <a:spcPts val="1600"/>
              </a:spcBef>
              <a:spcAft>
                <a:spcPts val="0"/>
              </a:spcAft>
              <a:buNone/>
              <a:defRPr>
                <a:solidFill>
                  <a:srgbClr val="B7B7B7"/>
                </a:solidFill>
                <a:latin typeface="DM Serif Display"/>
                <a:ea typeface="DM Serif Display"/>
                <a:cs typeface="DM Serif Display"/>
                <a:sym typeface="DM Serif Display"/>
              </a:defRPr>
            </a:lvl5pPr>
            <a:lvl6pPr lvl="5" rtl="0">
              <a:spcBef>
                <a:spcPts val="1600"/>
              </a:spcBef>
              <a:spcAft>
                <a:spcPts val="0"/>
              </a:spcAft>
              <a:buNone/>
              <a:defRPr>
                <a:solidFill>
                  <a:srgbClr val="B7B7B7"/>
                </a:solidFill>
                <a:latin typeface="DM Serif Display"/>
                <a:ea typeface="DM Serif Display"/>
                <a:cs typeface="DM Serif Display"/>
                <a:sym typeface="DM Serif Display"/>
              </a:defRPr>
            </a:lvl6pPr>
            <a:lvl7pPr lvl="6" rtl="0">
              <a:spcBef>
                <a:spcPts val="1600"/>
              </a:spcBef>
              <a:spcAft>
                <a:spcPts val="0"/>
              </a:spcAft>
              <a:buNone/>
              <a:defRPr>
                <a:solidFill>
                  <a:srgbClr val="B7B7B7"/>
                </a:solidFill>
                <a:latin typeface="DM Serif Display"/>
                <a:ea typeface="DM Serif Display"/>
                <a:cs typeface="DM Serif Display"/>
                <a:sym typeface="DM Serif Display"/>
              </a:defRPr>
            </a:lvl7pPr>
            <a:lvl8pPr lvl="7" rtl="0">
              <a:spcBef>
                <a:spcPts val="1600"/>
              </a:spcBef>
              <a:spcAft>
                <a:spcPts val="0"/>
              </a:spcAft>
              <a:buNone/>
              <a:defRPr>
                <a:solidFill>
                  <a:srgbClr val="B7B7B7"/>
                </a:solidFill>
                <a:latin typeface="DM Serif Display"/>
                <a:ea typeface="DM Serif Display"/>
                <a:cs typeface="DM Serif Display"/>
                <a:sym typeface="DM Serif Display"/>
              </a:defRPr>
            </a:lvl8pPr>
            <a:lvl9pPr lvl="8" rtl="0">
              <a:spcBef>
                <a:spcPts val="1600"/>
              </a:spcBef>
              <a:spcAft>
                <a:spcPts val="1600"/>
              </a:spcAft>
              <a:buNone/>
              <a:defRPr>
                <a:solidFill>
                  <a:srgbClr val="B7B7B7"/>
                </a:solidFill>
                <a:latin typeface="DM Serif Display"/>
                <a:ea typeface="DM Serif Display"/>
                <a:cs typeface="DM Serif Display"/>
                <a:sym typeface="DM Serif Display"/>
              </a:defRPr>
            </a:lvl9pPr>
          </a:lstStyle>
          <a:p>
            <a:endParaRPr/>
          </a:p>
        </p:txBody>
      </p:sp>
      <p:sp>
        <p:nvSpPr>
          <p:cNvPr id="49" name="Google Shape;49;p8"/>
          <p:cNvSpPr txBox="1">
            <a:spLocks noGrp="1"/>
          </p:cNvSpPr>
          <p:nvPr>
            <p:ph type="subTitle" idx="2"/>
          </p:nvPr>
        </p:nvSpPr>
        <p:spPr>
          <a:xfrm>
            <a:off x="934666" y="2571750"/>
            <a:ext cx="28773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solidFill>
                  <a:srgbClr val="B7B7B7"/>
                </a:solidFill>
              </a:defRPr>
            </a:lvl1pPr>
            <a:lvl2pPr lvl="1" rtl="0">
              <a:spcBef>
                <a:spcPts val="1600"/>
              </a:spcBef>
              <a:spcAft>
                <a:spcPts val="0"/>
              </a:spcAft>
              <a:buNone/>
              <a:defRPr>
                <a:solidFill>
                  <a:srgbClr val="B7B7B7"/>
                </a:solidFill>
              </a:defRPr>
            </a:lvl2pPr>
            <a:lvl3pPr lvl="2" rtl="0">
              <a:spcBef>
                <a:spcPts val="1600"/>
              </a:spcBef>
              <a:spcAft>
                <a:spcPts val="0"/>
              </a:spcAft>
              <a:buNone/>
              <a:defRPr>
                <a:solidFill>
                  <a:srgbClr val="B7B7B7"/>
                </a:solidFill>
              </a:defRPr>
            </a:lvl3pPr>
            <a:lvl4pPr lvl="3" rtl="0">
              <a:spcBef>
                <a:spcPts val="1600"/>
              </a:spcBef>
              <a:spcAft>
                <a:spcPts val="0"/>
              </a:spcAft>
              <a:buNone/>
              <a:defRPr>
                <a:solidFill>
                  <a:srgbClr val="B7B7B7"/>
                </a:solidFill>
              </a:defRPr>
            </a:lvl4pPr>
            <a:lvl5pPr lvl="4" rtl="0">
              <a:spcBef>
                <a:spcPts val="1600"/>
              </a:spcBef>
              <a:spcAft>
                <a:spcPts val="0"/>
              </a:spcAft>
              <a:buNone/>
              <a:defRPr>
                <a:solidFill>
                  <a:srgbClr val="B7B7B7"/>
                </a:solidFill>
              </a:defRPr>
            </a:lvl5pPr>
            <a:lvl6pPr lvl="5" rtl="0">
              <a:spcBef>
                <a:spcPts val="1600"/>
              </a:spcBef>
              <a:spcAft>
                <a:spcPts val="0"/>
              </a:spcAft>
              <a:buNone/>
              <a:defRPr>
                <a:solidFill>
                  <a:srgbClr val="B7B7B7"/>
                </a:solidFill>
              </a:defRPr>
            </a:lvl6pPr>
            <a:lvl7pPr lvl="6" rtl="0">
              <a:spcBef>
                <a:spcPts val="1600"/>
              </a:spcBef>
              <a:spcAft>
                <a:spcPts val="0"/>
              </a:spcAft>
              <a:buNone/>
              <a:defRPr>
                <a:solidFill>
                  <a:srgbClr val="B7B7B7"/>
                </a:solidFill>
              </a:defRPr>
            </a:lvl7pPr>
            <a:lvl8pPr lvl="7" rtl="0">
              <a:spcBef>
                <a:spcPts val="1600"/>
              </a:spcBef>
              <a:spcAft>
                <a:spcPts val="0"/>
              </a:spcAft>
              <a:buNone/>
              <a:defRPr>
                <a:solidFill>
                  <a:srgbClr val="B7B7B7"/>
                </a:solidFill>
              </a:defRPr>
            </a:lvl8pPr>
            <a:lvl9pPr lvl="8" rtl="0">
              <a:spcBef>
                <a:spcPts val="1600"/>
              </a:spcBef>
              <a:spcAft>
                <a:spcPts val="1600"/>
              </a:spcAft>
              <a:buNone/>
              <a:defRPr>
                <a:solidFill>
                  <a:srgbClr val="B7B7B7"/>
                </a:solidFill>
              </a:defRPr>
            </a:lvl9pPr>
          </a:lstStyle>
          <a:p>
            <a:endParaRPr/>
          </a:p>
        </p:txBody>
      </p:sp>
      <p:sp>
        <p:nvSpPr>
          <p:cNvPr id="50" name="Google Shape;50;p8"/>
          <p:cNvSpPr txBox="1">
            <a:spLocks noGrp="1"/>
          </p:cNvSpPr>
          <p:nvPr>
            <p:ph type="subTitle" idx="3"/>
          </p:nvPr>
        </p:nvSpPr>
        <p:spPr>
          <a:xfrm>
            <a:off x="5371290" y="2394325"/>
            <a:ext cx="2877300" cy="295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800">
                <a:latin typeface="DM Serif Display"/>
                <a:ea typeface="DM Serif Display"/>
                <a:cs typeface="DM Serif Display"/>
                <a:sym typeface="DM Serif Display"/>
              </a:defRPr>
            </a:lvl1pPr>
            <a:lvl2pPr lvl="1" rtl="0">
              <a:spcBef>
                <a:spcPts val="1600"/>
              </a:spcBef>
              <a:spcAft>
                <a:spcPts val="0"/>
              </a:spcAft>
              <a:buNone/>
              <a:defRPr>
                <a:latin typeface="DM Serif Display"/>
                <a:ea typeface="DM Serif Display"/>
                <a:cs typeface="DM Serif Display"/>
                <a:sym typeface="DM Serif Display"/>
              </a:defRPr>
            </a:lvl2pPr>
            <a:lvl3pPr lvl="2" rtl="0">
              <a:spcBef>
                <a:spcPts val="1600"/>
              </a:spcBef>
              <a:spcAft>
                <a:spcPts val="0"/>
              </a:spcAft>
              <a:buNone/>
              <a:defRPr>
                <a:latin typeface="DM Serif Display"/>
                <a:ea typeface="DM Serif Display"/>
                <a:cs typeface="DM Serif Display"/>
                <a:sym typeface="DM Serif Display"/>
              </a:defRPr>
            </a:lvl3pPr>
            <a:lvl4pPr lvl="3" rtl="0">
              <a:spcBef>
                <a:spcPts val="1600"/>
              </a:spcBef>
              <a:spcAft>
                <a:spcPts val="0"/>
              </a:spcAft>
              <a:buNone/>
              <a:defRPr>
                <a:latin typeface="DM Serif Display"/>
                <a:ea typeface="DM Serif Display"/>
                <a:cs typeface="DM Serif Display"/>
                <a:sym typeface="DM Serif Display"/>
              </a:defRPr>
            </a:lvl4pPr>
            <a:lvl5pPr lvl="4" rtl="0">
              <a:spcBef>
                <a:spcPts val="1600"/>
              </a:spcBef>
              <a:spcAft>
                <a:spcPts val="0"/>
              </a:spcAft>
              <a:buNone/>
              <a:defRPr>
                <a:latin typeface="DM Serif Display"/>
                <a:ea typeface="DM Serif Display"/>
                <a:cs typeface="DM Serif Display"/>
                <a:sym typeface="DM Serif Display"/>
              </a:defRPr>
            </a:lvl5pPr>
            <a:lvl6pPr lvl="5" rtl="0">
              <a:spcBef>
                <a:spcPts val="1600"/>
              </a:spcBef>
              <a:spcAft>
                <a:spcPts val="0"/>
              </a:spcAft>
              <a:buNone/>
              <a:defRPr>
                <a:latin typeface="DM Serif Display"/>
                <a:ea typeface="DM Serif Display"/>
                <a:cs typeface="DM Serif Display"/>
                <a:sym typeface="DM Serif Display"/>
              </a:defRPr>
            </a:lvl6pPr>
            <a:lvl7pPr lvl="6" rtl="0">
              <a:spcBef>
                <a:spcPts val="1600"/>
              </a:spcBef>
              <a:spcAft>
                <a:spcPts val="0"/>
              </a:spcAft>
              <a:buNone/>
              <a:defRPr>
                <a:latin typeface="DM Serif Display"/>
                <a:ea typeface="DM Serif Display"/>
                <a:cs typeface="DM Serif Display"/>
                <a:sym typeface="DM Serif Display"/>
              </a:defRPr>
            </a:lvl7pPr>
            <a:lvl8pPr lvl="7" rtl="0">
              <a:spcBef>
                <a:spcPts val="1600"/>
              </a:spcBef>
              <a:spcAft>
                <a:spcPts val="0"/>
              </a:spcAft>
              <a:buNone/>
              <a:defRPr>
                <a:latin typeface="DM Serif Display"/>
                <a:ea typeface="DM Serif Display"/>
                <a:cs typeface="DM Serif Display"/>
                <a:sym typeface="DM Serif Display"/>
              </a:defRPr>
            </a:lvl8pPr>
            <a:lvl9pPr lvl="8" rtl="0">
              <a:spcBef>
                <a:spcPts val="1600"/>
              </a:spcBef>
              <a:spcAft>
                <a:spcPts val="1600"/>
              </a:spcAft>
              <a:buNone/>
              <a:defRPr>
                <a:latin typeface="DM Serif Display"/>
                <a:ea typeface="DM Serif Display"/>
                <a:cs typeface="DM Serif Display"/>
                <a:sym typeface="DM Serif Display"/>
              </a:defRPr>
            </a:lvl9pPr>
          </a:lstStyle>
          <a:p>
            <a:endParaRPr/>
          </a:p>
        </p:txBody>
      </p:sp>
      <p:sp>
        <p:nvSpPr>
          <p:cNvPr id="51" name="Google Shape;51;p8"/>
          <p:cNvSpPr txBox="1">
            <a:spLocks noGrp="1"/>
          </p:cNvSpPr>
          <p:nvPr>
            <p:ph type="subTitle" idx="4"/>
          </p:nvPr>
        </p:nvSpPr>
        <p:spPr>
          <a:xfrm>
            <a:off x="5371290" y="2571750"/>
            <a:ext cx="28773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ur column 1">
  <p:cSld name="CUSTOM_17">
    <p:spTree>
      <p:nvGrpSpPr>
        <p:cNvPr id="1" name="Shape 52"/>
        <p:cNvGrpSpPr/>
        <p:nvPr/>
      </p:nvGrpSpPr>
      <p:grpSpPr>
        <a:xfrm>
          <a:off x="0" y="0"/>
          <a:ext cx="0" cy="0"/>
          <a:chOff x="0" y="0"/>
          <a:chExt cx="0" cy="0"/>
        </a:xfrm>
      </p:grpSpPr>
      <p:sp>
        <p:nvSpPr>
          <p:cNvPr id="53" name="Google Shape;53;p9"/>
          <p:cNvSpPr txBox="1">
            <a:spLocks noGrp="1"/>
          </p:cNvSpPr>
          <p:nvPr>
            <p:ph type="ctrTitle"/>
          </p:nvPr>
        </p:nvSpPr>
        <p:spPr>
          <a:xfrm>
            <a:off x="4255475" y="425635"/>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4" name="Google Shape;54;p9"/>
          <p:cNvSpPr txBox="1">
            <a:spLocks noGrp="1"/>
          </p:cNvSpPr>
          <p:nvPr>
            <p:ph type="subTitle" idx="1"/>
          </p:nvPr>
        </p:nvSpPr>
        <p:spPr>
          <a:xfrm>
            <a:off x="4255475" y="961206"/>
            <a:ext cx="18813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5" name="Google Shape;55;p9"/>
          <p:cNvSpPr txBox="1">
            <a:spLocks noGrp="1"/>
          </p:cNvSpPr>
          <p:nvPr>
            <p:ph type="ctrTitle" idx="2"/>
          </p:nvPr>
        </p:nvSpPr>
        <p:spPr>
          <a:xfrm>
            <a:off x="6084275" y="1847944"/>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6" name="Google Shape;56;p9"/>
          <p:cNvSpPr txBox="1">
            <a:spLocks noGrp="1"/>
          </p:cNvSpPr>
          <p:nvPr>
            <p:ph type="subTitle" idx="3"/>
          </p:nvPr>
        </p:nvSpPr>
        <p:spPr>
          <a:xfrm>
            <a:off x="6084275" y="2383516"/>
            <a:ext cx="18813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7" name="Google Shape;57;p9"/>
          <p:cNvSpPr txBox="1">
            <a:spLocks noGrp="1"/>
          </p:cNvSpPr>
          <p:nvPr>
            <p:ph type="ctrTitle" idx="4"/>
          </p:nvPr>
        </p:nvSpPr>
        <p:spPr>
          <a:xfrm>
            <a:off x="723600" y="470625"/>
            <a:ext cx="25932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8" name="Google Shape;58;p9"/>
          <p:cNvSpPr txBox="1">
            <a:spLocks noGrp="1"/>
          </p:cNvSpPr>
          <p:nvPr>
            <p:ph type="ctrTitle" idx="5"/>
          </p:nvPr>
        </p:nvSpPr>
        <p:spPr>
          <a:xfrm>
            <a:off x="1178425" y="1848588"/>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9" name="Google Shape;59;p9"/>
          <p:cNvSpPr txBox="1">
            <a:spLocks noGrp="1"/>
          </p:cNvSpPr>
          <p:nvPr>
            <p:ph type="subTitle" idx="6"/>
          </p:nvPr>
        </p:nvSpPr>
        <p:spPr>
          <a:xfrm>
            <a:off x="1217925" y="2384159"/>
            <a:ext cx="1881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60" name="Google Shape;60;p9"/>
          <p:cNvSpPr txBox="1">
            <a:spLocks noGrp="1"/>
          </p:cNvSpPr>
          <p:nvPr>
            <p:ph type="ctrTitle" idx="7"/>
          </p:nvPr>
        </p:nvSpPr>
        <p:spPr>
          <a:xfrm>
            <a:off x="3007225" y="3270898"/>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61" name="Google Shape;61;p9"/>
          <p:cNvSpPr txBox="1">
            <a:spLocks noGrp="1"/>
          </p:cNvSpPr>
          <p:nvPr>
            <p:ph type="subTitle" idx="8"/>
          </p:nvPr>
        </p:nvSpPr>
        <p:spPr>
          <a:xfrm>
            <a:off x="3046725" y="3806469"/>
            <a:ext cx="1881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62" name="Google Shape;62;p9"/>
          <p:cNvSpPr/>
          <p:nvPr/>
        </p:nvSpPr>
        <p:spPr>
          <a:xfrm>
            <a:off x="3369388" y="-83450"/>
            <a:ext cx="667500" cy="3019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63;p9"/>
          <p:cNvSpPr/>
          <p:nvPr/>
        </p:nvSpPr>
        <p:spPr>
          <a:xfrm>
            <a:off x="5190088" y="2106525"/>
            <a:ext cx="667500" cy="3113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s 2">
  <p:cSld name="TITLE_ONLY_3">
    <p:spTree>
      <p:nvGrpSpPr>
        <p:cNvPr id="1" name="Shape 64"/>
        <p:cNvGrpSpPr/>
        <p:nvPr/>
      </p:nvGrpSpPr>
      <p:grpSpPr>
        <a:xfrm>
          <a:off x="0" y="0"/>
          <a:ext cx="0" cy="0"/>
          <a:chOff x="0" y="0"/>
          <a:chExt cx="0" cy="0"/>
        </a:xfrm>
      </p:grpSpPr>
      <p:sp>
        <p:nvSpPr>
          <p:cNvPr id="65" name="Google Shape;65;p10"/>
          <p:cNvSpPr txBox="1">
            <a:spLocks noGrp="1"/>
          </p:cNvSpPr>
          <p:nvPr>
            <p:ph type="ctrTitle"/>
          </p:nvPr>
        </p:nvSpPr>
        <p:spPr>
          <a:xfrm>
            <a:off x="-539012" y="2132593"/>
            <a:ext cx="4567800" cy="946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66" name="Google Shape;66;p10"/>
          <p:cNvSpPr txBox="1">
            <a:spLocks noGrp="1"/>
          </p:cNvSpPr>
          <p:nvPr>
            <p:ph type="subTitle" idx="1"/>
          </p:nvPr>
        </p:nvSpPr>
        <p:spPr>
          <a:xfrm>
            <a:off x="1231588" y="3202043"/>
            <a:ext cx="2797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67" name="Google Shape;67;p10"/>
          <p:cNvSpPr txBox="1">
            <a:spLocks noGrp="1"/>
          </p:cNvSpPr>
          <p:nvPr>
            <p:ph type="subTitle" idx="2"/>
          </p:nvPr>
        </p:nvSpPr>
        <p:spPr>
          <a:xfrm>
            <a:off x="5115470" y="3202043"/>
            <a:ext cx="27972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8" name="Google Shape;68;p10"/>
          <p:cNvSpPr txBox="1">
            <a:spLocks noGrp="1"/>
          </p:cNvSpPr>
          <p:nvPr>
            <p:ph type="ctrTitle" idx="3"/>
          </p:nvPr>
        </p:nvSpPr>
        <p:spPr>
          <a:xfrm>
            <a:off x="5115470" y="2132593"/>
            <a:ext cx="4587300" cy="946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line design 2">
  <p:cSld name="CUSTOM_18">
    <p:spTree>
      <p:nvGrpSpPr>
        <p:cNvPr id="1" name="Shape 69"/>
        <p:cNvGrpSpPr/>
        <p:nvPr/>
      </p:nvGrpSpPr>
      <p:grpSpPr>
        <a:xfrm>
          <a:off x="0" y="0"/>
          <a:ext cx="0" cy="0"/>
          <a:chOff x="0" y="0"/>
          <a:chExt cx="0" cy="0"/>
        </a:xfrm>
      </p:grpSpPr>
      <p:sp>
        <p:nvSpPr>
          <p:cNvPr id="70" name="Google Shape;70;p11"/>
          <p:cNvSpPr/>
          <p:nvPr/>
        </p:nvSpPr>
        <p:spPr>
          <a:xfrm>
            <a:off x="25224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B7B7B7"/>
              </a:solidFill>
            </a:endParaRPr>
          </a:p>
        </p:txBody>
      </p:sp>
      <p:sp>
        <p:nvSpPr>
          <p:cNvPr id="71" name="Google Shape;71;p11"/>
          <p:cNvSpPr txBox="1">
            <a:spLocks noGrp="1"/>
          </p:cNvSpPr>
          <p:nvPr>
            <p:ph type="ctrTitle"/>
          </p:nvPr>
        </p:nvSpPr>
        <p:spPr>
          <a:xfrm flipH="1">
            <a:off x="2730125" y="2243225"/>
            <a:ext cx="2755800" cy="1921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B7B7B7"/>
              </a:buClr>
              <a:buSzPts val="3600"/>
              <a:buNone/>
              <a:defRPr sz="3600">
                <a:solidFill>
                  <a:srgbClr val="B7B7B7"/>
                </a:solidFill>
              </a:defRPr>
            </a:lvl1pPr>
            <a:lvl2pPr lvl="1" algn="r" rtl="0">
              <a:spcBef>
                <a:spcPts val="0"/>
              </a:spcBef>
              <a:spcAft>
                <a:spcPts val="0"/>
              </a:spcAft>
              <a:buClr>
                <a:srgbClr val="B7B7B7"/>
              </a:buClr>
              <a:buSzPts val="6500"/>
              <a:buNone/>
              <a:defRPr sz="6500">
                <a:solidFill>
                  <a:srgbClr val="B7B7B7"/>
                </a:solidFill>
              </a:defRPr>
            </a:lvl2pPr>
            <a:lvl3pPr lvl="2" algn="r" rtl="0">
              <a:spcBef>
                <a:spcPts val="0"/>
              </a:spcBef>
              <a:spcAft>
                <a:spcPts val="0"/>
              </a:spcAft>
              <a:buClr>
                <a:srgbClr val="B7B7B7"/>
              </a:buClr>
              <a:buSzPts val="6500"/>
              <a:buNone/>
              <a:defRPr sz="6500">
                <a:solidFill>
                  <a:srgbClr val="B7B7B7"/>
                </a:solidFill>
              </a:defRPr>
            </a:lvl3pPr>
            <a:lvl4pPr lvl="3" algn="r" rtl="0">
              <a:spcBef>
                <a:spcPts val="0"/>
              </a:spcBef>
              <a:spcAft>
                <a:spcPts val="0"/>
              </a:spcAft>
              <a:buClr>
                <a:srgbClr val="B7B7B7"/>
              </a:buClr>
              <a:buSzPts val="6500"/>
              <a:buNone/>
              <a:defRPr sz="6500">
                <a:solidFill>
                  <a:srgbClr val="B7B7B7"/>
                </a:solidFill>
              </a:defRPr>
            </a:lvl4pPr>
            <a:lvl5pPr lvl="4" algn="r" rtl="0">
              <a:spcBef>
                <a:spcPts val="0"/>
              </a:spcBef>
              <a:spcAft>
                <a:spcPts val="0"/>
              </a:spcAft>
              <a:buClr>
                <a:srgbClr val="B7B7B7"/>
              </a:buClr>
              <a:buSzPts val="6500"/>
              <a:buNone/>
              <a:defRPr sz="6500">
                <a:solidFill>
                  <a:srgbClr val="B7B7B7"/>
                </a:solidFill>
              </a:defRPr>
            </a:lvl5pPr>
            <a:lvl6pPr lvl="5" algn="r" rtl="0">
              <a:spcBef>
                <a:spcPts val="0"/>
              </a:spcBef>
              <a:spcAft>
                <a:spcPts val="0"/>
              </a:spcAft>
              <a:buClr>
                <a:srgbClr val="B7B7B7"/>
              </a:buClr>
              <a:buSzPts val="6500"/>
              <a:buNone/>
              <a:defRPr sz="6500">
                <a:solidFill>
                  <a:srgbClr val="B7B7B7"/>
                </a:solidFill>
              </a:defRPr>
            </a:lvl6pPr>
            <a:lvl7pPr lvl="6" algn="r" rtl="0">
              <a:spcBef>
                <a:spcPts val="0"/>
              </a:spcBef>
              <a:spcAft>
                <a:spcPts val="0"/>
              </a:spcAft>
              <a:buClr>
                <a:srgbClr val="B7B7B7"/>
              </a:buClr>
              <a:buSzPts val="6500"/>
              <a:buNone/>
              <a:defRPr sz="6500">
                <a:solidFill>
                  <a:srgbClr val="B7B7B7"/>
                </a:solidFill>
              </a:defRPr>
            </a:lvl7pPr>
            <a:lvl8pPr lvl="7" algn="r" rtl="0">
              <a:spcBef>
                <a:spcPts val="0"/>
              </a:spcBef>
              <a:spcAft>
                <a:spcPts val="0"/>
              </a:spcAft>
              <a:buClr>
                <a:srgbClr val="B7B7B7"/>
              </a:buClr>
              <a:buSzPts val="6500"/>
              <a:buNone/>
              <a:defRPr sz="6500">
                <a:solidFill>
                  <a:srgbClr val="B7B7B7"/>
                </a:solidFill>
              </a:defRPr>
            </a:lvl8pPr>
            <a:lvl9pPr lvl="8" algn="r" rtl="0">
              <a:spcBef>
                <a:spcPts val="0"/>
              </a:spcBef>
              <a:spcAft>
                <a:spcPts val="0"/>
              </a:spcAft>
              <a:buClr>
                <a:srgbClr val="B7B7B7"/>
              </a:buClr>
              <a:buSzPts val="6500"/>
              <a:buNone/>
              <a:defRPr sz="6500">
                <a:solidFill>
                  <a:srgbClr val="B7B7B7"/>
                </a:solidFill>
              </a:defRPr>
            </a:lvl9pPr>
          </a:lstStyle>
          <a:p>
            <a:endParaRPr/>
          </a:p>
        </p:txBody>
      </p:sp>
      <p:sp>
        <p:nvSpPr>
          <p:cNvPr id="72" name="Google Shape;72;p11"/>
          <p:cNvSpPr txBox="1">
            <a:spLocks noGrp="1"/>
          </p:cNvSpPr>
          <p:nvPr>
            <p:ph type="title" idx="2" hasCustomPrompt="1"/>
          </p:nvPr>
        </p:nvSpPr>
        <p:spPr>
          <a:xfrm flipH="1">
            <a:off x="35140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B7B7B7"/>
              </a:buClr>
              <a:buSzPts val="16000"/>
              <a:buNone/>
              <a:defRPr sz="16000">
                <a:solidFill>
                  <a:srgbClr val="B7B7B7"/>
                </a:solidFill>
              </a:defRPr>
            </a:lvl1pPr>
            <a:lvl2pPr lvl="1"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1pPr>
            <a:lvl2pPr lvl="1"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2pPr>
            <a:lvl3pPr lvl="2"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3pPr>
            <a:lvl4pPr lvl="3"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4pPr>
            <a:lvl5pPr lvl="4"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5pPr>
            <a:lvl6pPr lvl="5"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6pPr>
            <a:lvl7pPr lvl="6"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7pPr>
            <a:lvl8pPr lvl="7"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8pPr>
            <a:lvl9pPr lvl="8"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1pPr>
            <a:lvl2pPr marL="914400" lvl="1"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2pPr>
            <a:lvl3pPr marL="1371600" lvl="2"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3pPr>
            <a:lvl4pPr marL="1828800" lvl="3"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4pPr>
            <a:lvl5pPr marL="2286000" lvl="4"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5pPr>
            <a:lvl6pPr marL="2743200" lvl="5"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6pPr>
            <a:lvl7pPr marL="3200400" lvl="6"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7pPr>
            <a:lvl8pPr marL="3657600" lvl="7"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8pPr>
            <a:lvl9pPr marL="4114800" lvl="8" indent="-304800" rtl="0">
              <a:lnSpc>
                <a:spcPct val="115000"/>
              </a:lnSpc>
              <a:spcBef>
                <a:spcPts val="1600"/>
              </a:spcBef>
              <a:spcAft>
                <a:spcPts val="160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9pPr>
          </a:lstStyle>
          <a:p>
            <a:endParaRPr/>
          </a:p>
        </p:txBody>
      </p:sp>
      <p:sp>
        <p:nvSpPr>
          <p:cNvPr id="3" name="TextBox 2">
            <a:extLst>
              <a:ext uri="{FF2B5EF4-FFF2-40B4-BE49-F238E27FC236}">
                <a16:creationId xmlns:a16="http://schemas.microsoft.com/office/drawing/2014/main" id="{53978EC5-06BC-2A55-F0FD-F54713A5CCE8}"/>
              </a:ext>
            </a:extLst>
          </p:cNvPr>
          <p:cNvSpPr txBox="1"/>
          <p:nvPr userDrawn="1">
            <p:extLst>
              <p:ext uri="{1162E1C5-73C7-4A58-AE30-91384D911F3F}">
                <p184:classification xmlns:p184="http://schemas.microsoft.com/office/powerpoint/2018/4/main" val="ftr"/>
              </p:ext>
            </p:extLst>
          </p:nvPr>
        </p:nvSpPr>
        <p:spPr>
          <a:xfrm>
            <a:off x="3410712" y="4927600"/>
            <a:ext cx="235108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Loyola University Maryland Internal Use Only</a:t>
            </a: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80" r:id="rId5"/>
    <p:sldLayoutId id="2147483681" r:id="rId6"/>
    <p:sldLayoutId id="2147483682" r:id="rId7"/>
    <p:sldLayoutId id="2147483683" r:id="rId8"/>
    <p:sldLayoutId id="2147483674" r:id="rId9"/>
    <p:sldLayoutId id="2147483684" r:id="rId10"/>
    <p:sldLayoutId id="2147483685"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1pPr>
            <a:lvl2pPr lvl="1"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2pPr>
            <a:lvl3pPr lvl="2"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3pPr>
            <a:lvl4pPr lvl="3"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4pPr>
            <a:lvl5pPr lvl="4"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5pPr>
            <a:lvl6pPr lvl="5"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6pPr>
            <a:lvl7pPr lvl="6"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7pPr>
            <a:lvl8pPr lvl="7"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8pPr>
            <a:lvl9pPr lvl="8"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1pPr>
            <a:lvl2pPr marL="914400" lvl="1"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2pPr>
            <a:lvl3pPr marL="1371600" lvl="2"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3pPr>
            <a:lvl4pPr marL="1828800" lvl="3"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4pPr>
            <a:lvl5pPr marL="2286000" lvl="4"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5pPr>
            <a:lvl6pPr marL="2743200" lvl="5"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6pPr>
            <a:lvl7pPr marL="3200400" lvl="6"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7pPr>
            <a:lvl8pPr marL="3657600" lvl="7"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8pPr>
            <a:lvl9pPr marL="4114800" lvl="8" indent="-304800" rtl="0">
              <a:lnSpc>
                <a:spcPct val="115000"/>
              </a:lnSpc>
              <a:spcBef>
                <a:spcPts val="1600"/>
              </a:spcBef>
              <a:spcAft>
                <a:spcPts val="160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9pPr>
          </a:lstStyle>
          <a:p>
            <a:endParaRPr/>
          </a:p>
        </p:txBody>
      </p:sp>
      <p:sp>
        <p:nvSpPr>
          <p:cNvPr id="3" name="TextBox 2">
            <a:extLst>
              <a:ext uri="{FF2B5EF4-FFF2-40B4-BE49-F238E27FC236}">
                <a16:creationId xmlns:a16="http://schemas.microsoft.com/office/drawing/2014/main" id="{5FC703F3-95CF-F9CA-A117-19F0919C8446}"/>
              </a:ext>
            </a:extLst>
          </p:cNvPr>
          <p:cNvSpPr txBox="1"/>
          <p:nvPr userDrawn="1">
            <p:extLst>
              <p:ext uri="{1162E1C5-73C7-4A58-AE30-91384D911F3F}">
                <p184:classification xmlns:p184="http://schemas.microsoft.com/office/powerpoint/2018/4/main" val="ftr"/>
              </p:ext>
            </p:extLst>
          </p:nvPr>
        </p:nvSpPr>
        <p:spPr>
          <a:xfrm>
            <a:off x="3410712" y="4927600"/>
            <a:ext cx="235108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Loyola University Maryland Internal Use Only</a:t>
            </a:r>
          </a:p>
        </p:txBody>
      </p:sp>
    </p:spTree>
    <p:extLst>
      <p:ext uri="{BB962C8B-B14F-4D97-AF65-F5344CB8AC3E}">
        <p14:creationId xmlns:p14="http://schemas.microsoft.com/office/powerpoint/2010/main" val="279604394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9000" b="-9000"/>
          </a:stretch>
        </a:blipFill>
        <a:effectLst/>
      </p:bgPr>
    </p:bg>
    <p:spTree>
      <p:nvGrpSpPr>
        <p:cNvPr id="1" name="Shape 143"/>
        <p:cNvGrpSpPr/>
        <p:nvPr/>
      </p:nvGrpSpPr>
      <p:grpSpPr>
        <a:xfrm>
          <a:off x="0" y="0"/>
          <a:ext cx="0" cy="0"/>
          <a:chOff x="0" y="0"/>
          <a:chExt cx="0" cy="0"/>
        </a:xfrm>
      </p:grpSpPr>
      <p:sp>
        <p:nvSpPr>
          <p:cNvPr id="144" name="Google Shape;144;p29"/>
          <p:cNvSpPr/>
          <p:nvPr/>
        </p:nvSpPr>
        <p:spPr>
          <a:xfrm rot="10800000">
            <a:off x="7782000" y="367900"/>
            <a:ext cx="952500" cy="826275"/>
          </a:xfrm>
          <a:custGeom>
            <a:avLst/>
            <a:gdLst/>
            <a:ahLst/>
            <a:cxnLst/>
            <a:rect l="l" t="t" r="r" b="b"/>
            <a:pathLst>
              <a:path w="38100" h="33051" extrusionOk="0">
                <a:moveTo>
                  <a:pt x="0" y="0"/>
                </a:moveTo>
                <a:lnTo>
                  <a:pt x="0" y="33051"/>
                </a:lnTo>
                <a:lnTo>
                  <a:pt x="38100" y="33051"/>
                </a:lnTo>
              </a:path>
            </a:pathLst>
          </a:custGeom>
          <a:noFill/>
          <a:ln w="9525" cap="flat" cmpd="sng">
            <a:solidFill>
              <a:srgbClr val="FFFFFF"/>
            </a:solidFill>
            <a:prstDash val="solid"/>
            <a:round/>
            <a:headEnd type="none" w="med" len="med"/>
            <a:tailEnd type="none" w="med" len="med"/>
          </a:ln>
        </p:spPr>
      </p:sp>
      <p:sp>
        <p:nvSpPr>
          <p:cNvPr id="145" name="Google Shape;145;p29"/>
          <p:cNvSpPr/>
          <p:nvPr/>
        </p:nvSpPr>
        <p:spPr>
          <a:xfrm>
            <a:off x="381075" y="3949313"/>
            <a:ext cx="952500" cy="826275"/>
          </a:xfrm>
          <a:custGeom>
            <a:avLst/>
            <a:gdLst/>
            <a:ahLst/>
            <a:cxnLst/>
            <a:rect l="l" t="t" r="r" b="b"/>
            <a:pathLst>
              <a:path w="38100" h="33051" extrusionOk="0">
                <a:moveTo>
                  <a:pt x="0" y="0"/>
                </a:moveTo>
                <a:lnTo>
                  <a:pt x="0" y="33051"/>
                </a:lnTo>
                <a:lnTo>
                  <a:pt x="38100" y="33051"/>
                </a:lnTo>
              </a:path>
            </a:pathLst>
          </a:custGeom>
          <a:noFill/>
          <a:ln w="9525" cap="flat" cmpd="sng">
            <a:solidFill>
              <a:schemeClr val="lt1"/>
            </a:solidFill>
            <a:prstDash val="solid"/>
            <a:round/>
            <a:headEnd type="none" w="med" len="med"/>
            <a:tailEnd type="none" w="med" len="med"/>
          </a:ln>
        </p:spPr>
      </p:sp>
      <p:sp>
        <p:nvSpPr>
          <p:cNvPr id="146" name="Google Shape;146;p29"/>
          <p:cNvSpPr txBox="1">
            <a:spLocks noGrp="1"/>
          </p:cNvSpPr>
          <p:nvPr>
            <p:ph type="subTitle" idx="1"/>
          </p:nvPr>
        </p:nvSpPr>
        <p:spPr>
          <a:xfrm>
            <a:off x="2540502" y="3130200"/>
            <a:ext cx="4064700" cy="71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1600">
                <a:solidFill>
                  <a:schemeClr val="tx1"/>
                </a:solidFill>
              </a:rPr>
              <a:t>Spring 2022</a:t>
            </a:r>
            <a:endParaRPr sz="1600" dirty="0">
              <a:solidFill>
                <a:schemeClr val="tx1"/>
              </a:solidFill>
            </a:endParaRPr>
          </a:p>
        </p:txBody>
      </p:sp>
      <p:sp>
        <p:nvSpPr>
          <p:cNvPr id="147" name="Google Shape;147;p29"/>
          <p:cNvSpPr txBox="1">
            <a:spLocks noGrp="1"/>
          </p:cNvSpPr>
          <p:nvPr>
            <p:ph type="ctrTitle"/>
          </p:nvPr>
        </p:nvSpPr>
        <p:spPr>
          <a:xfrm>
            <a:off x="1993604" y="1194175"/>
            <a:ext cx="5156791" cy="206075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400">
                <a:solidFill>
                  <a:schemeClr val="tx1"/>
                </a:solidFill>
              </a:rPr>
              <a:t>Sellinger Applied Portfolio</a:t>
            </a:r>
            <a:endParaRPr sz="4400" dirty="0">
              <a:solidFill>
                <a:schemeClr val="tx1"/>
              </a:solidFill>
            </a:endParaRPr>
          </a:p>
        </p:txBody>
      </p:sp>
      <p:pic>
        <p:nvPicPr>
          <p:cNvPr id="1026" name="Picture 2">
            <a:extLst>
              <a:ext uri="{FF2B5EF4-FFF2-40B4-BE49-F238E27FC236}">
                <a16:creationId xmlns:a16="http://schemas.microsoft.com/office/drawing/2014/main" id="{5D8AAB8A-E92B-7140-9A45-F65101916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996" y="520996"/>
            <a:ext cx="888162" cy="1071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853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7D51-101C-686C-41DF-B2BEDBE3D120}"/>
              </a:ext>
            </a:extLst>
          </p:cNvPr>
          <p:cNvSpPr>
            <a:spLocks noGrp="1"/>
          </p:cNvSpPr>
          <p:nvPr>
            <p:ph type="ctrTitle"/>
          </p:nvPr>
        </p:nvSpPr>
        <p:spPr>
          <a:xfrm>
            <a:off x="3870900" y="376498"/>
            <a:ext cx="3867300" cy="915097"/>
          </a:xfrm>
        </p:spPr>
        <p:txBody>
          <a:bodyPr/>
          <a:lstStyle/>
          <a:p>
            <a:r>
              <a:rPr lang="en-US" dirty="0"/>
              <a:t>April</a:t>
            </a:r>
          </a:p>
        </p:txBody>
      </p:sp>
      <p:sp>
        <p:nvSpPr>
          <p:cNvPr id="3" name="Subtitle 2">
            <a:extLst>
              <a:ext uri="{FF2B5EF4-FFF2-40B4-BE49-F238E27FC236}">
                <a16:creationId xmlns:a16="http://schemas.microsoft.com/office/drawing/2014/main" id="{4C6C5425-8826-9BFF-5986-8A5B74F1D5A3}"/>
              </a:ext>
            </a:extLst>
          </p:cNvPr>
          <p:cNvSpPr>
            <a:spLocks noGrp="1"/>
          </p:cNvSpPr>
          <p:nvPr>
            <p:ph type="subTitle" idx="1"/>
          </p:nvPr>
        </p:nvSpPr>
        <p:spPr>
          <a:xfrm>
            <a:off x="278866" y="443861"/>
            <a:ext cx="2983200" cy="4605931"/>
          </a:xfrm>
        </p:spPr>
        <p:txBody>
          <a:bodyPr/>
          <a:lstStyle/>
          <a:p>
            <a:r>
              <a:rPr lang="en-US" dirty="0"/>
              <a:t>The U.S. economy faced declines because of tech companies' mixed results, inflation, and the Federal Reserve’s tightening of monetary policy. The S&amp;P 500 ended April by dropping 10% from its recent peak. </a:t>
            </a:r>
          </a:p>
          <a:p>
            <a:endParaRPr lang="en-US" dirty="0"/>
          </a:p>
          <a:p>
            <a:r>
              <a:rPr lang="en-US" dirty="0"/>
              <a:t>The DJIA went down 4.9%, being the worst performance since 1970, and the Nasdaq Composite went down 12.3%, which was the biggest drop since 2000. </a:t>
            </a:r>
          </a:p>
          <a:p>
            <a:pPr marL="0" indent="0"/>
            <a:br>
              <a:rPr lang="en-US" dirty="0"/>
            </a:br>
            <a:r>
              <a:rPr lang="en-US" dirty="0"/>
              <a:t>The U.S. bond market had their worst quarter in over forty years and yields on short- to medium-term Treasuries logged their biggest quarterly jumps in decades. Investors fear increasing rates will cause higher costs, a slowdown in spending, and potentially lead to a recession instead of a “soft landing”. </a:t>
            </a:r>
          </a:p>
          <a:p>
            <a:br>
              <a:rPr lang="en-US" dirty="0"/>
            </a:br>
            <a:endParaRPr lang="en-US" dirty="0"/>
          </a:p>
        </p:txBody>
      </p:sp>
      <p:sp>
        <p:nvSpPr>
          <p:cNvPr id="5" name="Google Shape;344;p41">
            <a:extLst>
              <a:ext uri="{FF2B5EF4-FFF2-40B4-BE49-F238E27FC236}">
                <a16:creationId xmlns:a16="http://schemas.microsoft.com/office/drawing/2014/main" id="{A63E2FF5-C555-2148-A643-746BB11FE63A}"/>
              </a:ext>
            </a:extLst>
          </p:cNvPr>
          <p:cNvSpPr/>
          <p:nvPr/>
        </p:nvSpPr>
        <p:spPr>
          <a:xfrm>
            <a:off x="3595110" y="1480838"/>
            <a:ext cx="2739347" cy="3127006"/>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4" descr="Chart, line chart&#10;&#10;Description automatically generated">
            <a:extLst>
              <a:ext uri="{FF2B5EF4-FFF2-40B4-BE49-F238E27FC236}">
                <a16:creationId xmlns:a16="http://schemas.microsoft.com/office/drawing/2014/main" id="{D076B80E-CAFA-5DCE-A2F9-3C4AB5725579}"/>
              </a:ext>
            </a:extLst>
          </p:cNvPr>
          <p:cNvPicPr>
            <a:picLocks noChangeAspect="1"/>
          </p:cNvPicPr>
          <p:nvPr/>
        </p:nvPicPr>
        <p:blipFill>
          <a:blip r:embed="rId2"/>
          <a:stretch>
            <a:fillRect/>
          </a:stretch>
        </p:blipFill>
        <p:spPr>
          <a:xfrm>
            <a:off x="3872245" y="1702144"/>
            <a:ext cx="4924425" cy="3209925"/>
          </a:xfrm>
          <a:prstGeom prst="rect">
            <a:avLst/>
          </a:prstGeom>
        </p:spPr>
      </p:pic>
    </p:spTree>
    <p:extLst>
      <p:ext uri="{BB962C8B-B14F-4D97-AF65-F5344CB8AC3E}">
        <p14:creationId xmlns:p14="http://schemas.microsoft.com/office/powerpoint/2010/main" val="1464532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B83BF-CE55-06D5-0DB1-E2545C20B889}"/>
              </a:ext>
            </a:extLst>
          </p:cNvPr>
          <p:cNvSpPr>
            <a:spLocks noGrp="1"/>
          </p:cNvSpPr>
          <p:nvPr>
            <p:ph type="ctrTitle"/>
          </p:nvPr>
        </p:nvSpPr>
        <p:spPr>
          <a:xfrm>
            <a:off x="3870900" y="376498"/>
            <a:ext cx="3867300" cy="1854275"/>
          </a:xfrm>
        </p:spPr>
        <p:txBody>
          <a:bodyPr/>
          <a:lstStyle/>
          <a:p>
            <a:r>
              <a:rPr lang="en-US" dirty="0"/>
              <a:t>Outlook by Topic:</a:t>
            </a:r>
            <a:br>
              <a:rPr lang="en-US" dirty="0"/>
            </a:br>
            <a:r>
              <a:rPr lang="en-US" dirty="0"/>
              <a:t>Federal Fund Rate Hikes</a:t>
            </a:r>
          </a:p>
        </p:txBody>
      </p:sp>
      <p:sp>
        <p:nvSpPr>
          <p:cNvPr id="3" name="Subtitle 2">
            <a:extLst>
              <a:ext uri="{FF2B5EF4-FFF2-40B4-BE49-F238E27FC236}">
                <a16:creationId xmlns:a16="http://schemas.microsoft.com/office/drawing/2014/main" id="{B7E7D066-A7B1-5E24-014A-00C5B80A6E12}"/>
              </a:ext>
            </a:extLst>
          </p:cNvPr>
          <p:cNvSpPr>
            <a:spLocks noGrp="1"/>
          </p:cNvSpPr>
          <p:nvPr>
            <p:ph type="subTitle" idx="1"/>
          </p:nvPr>
        </p:nvSpPr>
        <p:spPr>
          <a:xfrm>
            <a:off x="374782" y="728382"/>
            <a:ext cx="2983200" cy="3686735"/>
          </a:xfrm>
        </p:spPr>
        <p:txBody>
          <a:bodyPr/>
          <a:lstStyle/>
          <a:p>
            <a:endParaRPr lang="en-US" dirty="0"/>
          </a:p>
          <a:p>
            <a:endParaRPr lang="en-US" dirty="0"/>
          </a:p>
          <a:p>
            <a:r>
              <a:rPr lang="en-US" dirty="0"/>
              <a:t>The FOMC will meet six more times throughout the 2022 fiscal year.</a:t>
            </a:r>
          </a:p>
          <a:p>
            <a:endParaRPr lang="en-US" dirty="0"/>
          </a:p>
          <a:p>
            <a:r>
              <a:rPr lang="en-US" dirty="0"/>
              <a:t> The Federal Reserve just announced  a 50 basis point increase during its last meeting on May 4.</a:t>
            </a:r>
          </a:p>
          <a:p>
            <a:endParaRPr lang="en-US" dirty="0"/>
          </a:p>
          <a:p>
            <a:r>
              <a:rPr lang="en-US" dirty="0"/>
              <a:t> This raised the target rate from the current 25-50 bp to 75-100 bp. The market expects the federal funds rate to pass 3% by early 2023. </a:t>
            </a:r>
          </a:p>
          <a:p>
            <a:endParaRPr lang="en-US" dirty="0"/>
          </a:p>
        </p:txBody>
      </p:sp>
      <p:sp>
        <p:nvSpPr>
          <p:cNvPr id="5" name="Google Shape;344;p41">
            <a:extLst>
              <a:ext uri="{FF2B5EF4-FFF2-40B4-BE49-F238E27FC236}">
                <a16:creationId xmlns:a16="http://schemas.microsoft.com/office/drawing/2014/main" id="{5F41B17D-E2F7-364F-B83C-A37F14AAC60D}"/>
              </a:ext>
            </a:extLst>
          </p:cNvPr>
          <p:cNvSpPr/>
          <p:nvPr/>
        </p:nvSpPr>
        <p:spPr>
          <a:xfrm>
            <a:off x="5000105" y="2921874"/>
            <a:ext cx="3769113" cy="2077027"/>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4" descr="Chart, line chart&#10;&#10;Description automatically generated">
            <a:extLst>
              <a:ext uri="{FF2B5EF4-FFF2-40B4-BE49-F238E27FC236}">
                <a16:creationId xmlns:a16="http://schemas.microsoft.com/office/drawing/2014/main" id="{660201C9-059D-6DF8-0B81-A99610A165ED}"/>
              </a:ext>
            </a:extLst>
          </p:cNvPr>
          <p:cNvPicPr>
            <a:picLocks noChangeAspect="1"/>
          </p:cNvPicPr>
          <p:nvPr/>
        </p:nvPicPr>
        <p:blipFill>
          <a:blip r:embed="rId2"/>
          <a:stretch>
            <a:fillRect/>
          </a:stretch>
        </p:blipFill>
        <p:spPr>
          <a:xfrm>
            <a:off x="3608909" y="2462312"/>
            <a:ext cx="4819650" cy="2305050"/>
          </a:xfrm>
          <a:prstGeom prst="rect">
            <a:avLst/>
          </a:prstGeom>
        </p:spPr>
      </p:pic>
    </p:spTree>
    <p:extLst>
      <p:ext uri="{BB962C8B-B14F-4D97-AF65-F5344CB8AC3E}">
        <p14:creationId xmlns:p14="http://schemas.microsoft.com/office/powerpoint/2010/main" val="1460156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DE63-233A-FD52-CECB-5D0EC5D20626}"/>
              </a:ext>
            </a:extLst>
          </p:cNvPr>
          <p:cNvSpPr>
            <a:spLocks noGrp="1"/>
          </p:cNvSpPr>
          <p:nvPr>
            <p:ph type="ctrTitle"/>
          </p:nvPr>
        </p:nvSpPr>
        <p:spPr>
          <a:xfrm>
            <a:off x="74222" y="232624"/>
            <a:ext cx="3867300" cy="1086947"/>
          </a:xfrm>
        </p:spPr>
        <p:txBody>
          <a:bodyPr/>
          <a:lstStyle/>
          <a:p>
            <a:r>
              <a:rPr lang="en-US" dirty="0"/>
              <a:t>Federal Fund Rate Hike Expectations</a:t>
            </a:r>
          </a:p>
        </p:txBody>
      </p:sp>
      <p:sp>
        <p:nvSpPr>
          <p:cNvPr id="3" name="Subtitle 2">
            <a:extLst>
              <a:ext uri="{FF2B5EF4-FFF2-40B4-BE49-F238E27FC236}">
                <a16:creationId xmlns:a16="http://schemas.microsoft.com/office/drawing/2014/main" id="{AA69A95C-B6D9-5B99-8EE4-98C4CEC86756}"/>
              </a:ext>
            </a:extLst>
          </p:cNvPr>
          <p:cNvSpPr>
            <a:spLocks noGrp="1"/>
          </p:cNvSpPr>
          <p:nvPr>
            <p:ph type="subTitle" idx="1"/>
          </p:nvPr>
        </p:nvSpPr>
        <p:spPr>
          <a:xfrm>
            <a:off x="5873970" y="323966"/>
            <a:ext cx="2983200" cy="4262232"/>
          </a:xfrm>
        </p:spPr>
        <p:txBody>
          <a:bodyPr/>
          <a:lstStyle/>
          <a:p>
            <a:pPr algn="l"/>
            <a:r>
              <a:rPr lang="en-US" dirty="0"/>
              <a:t>The CME FedWatch Tool</a:t>
            </a:r>
          </a:p>
          <a:p>
            <a:pPr algn="l"/>
            <a:r>
              <a:rPr lang="en-US" dirty="0"/>
              <a:t>Projections As of March 2, 2022:</a:t>
            </a:r>
          </a:p>
          <a:p>
            <a:pPr algn="l"/>
            <a:endParaRPr lang="en-US" dirty="0"/>
          </a:p>
          <a:p>
            <a:pPr marL="285750" indent="-285750" algn="l">
              <a:buFont typeface="Arial"/>
              <a:buChar char="•"/>
            </a:pPr>
            <a:r>
              <a:rPr lang="en-US" dirty="0"/>
              <a:t>May: 50 bp increase to a new target range of 70-100 bp</a:t>
            </a:r>
          </a:p>
          <a:p>
            <a:pPr marL="285750" indent="-285750" algn="l">
              <a:buFont typeface="Arial"/>
              <a:buChar char="•"/>
            </a:pPr>
            <a:r>
              <a:rPr lang="en-US" dirty="0"/>
              <a:t>June: 75 bp increase to a new target range of 150-175 bp</a:t>
            </a:r>
          </a:p>
          <a:p>
            <a:pPr marL="285750" indent="-285750" algn="l">
              <a:buFont typeface="Arial"/>
              <a:buChar char="•"/>
            </a:pPr>
            <a:r>
              <a:rPr lang="en-US" dirty="0"/>
              <a:t>July: 50 bp increase to a new target range of 200-225 bp</a:t>
            </a:r>
          </a:p>
          <a:p>
            <a:pPr marL="285750" indent="-285750" algn="l">
              <a:buFont typeface="Arial"/>
              <a:buChar char="•"/>
            </a:pPr>
            <a:r>
              <a:rPr lang="en-US" dirty="0"/>
              <a:t>September: roughly equal odds for a new target range of 225-250 bp or 250-275 bp</a:t>
            </a:r>
          </a:p>
          <a:p>
            <a:pPr marL="285750" indent="-285750" algn="l">
              <a:buFont typeface="Arial"/>
              <a:buChar char="•"/>
            </a:pPr>
            <a:r>
              <a:rPr lang="en-US" dirty="0"/>
              <a:t>November: roughly equal odds for a new target range of 250-275 bp or 275-300 bp</a:t>
            </a:r>
          </a:p>
          <a:p>
            <a:pPr marL="285750" indent="-285750" algn="l">
              <a:buFont typeface="Arial"/>
              <a:buChar char="•"/>
            </a:pPr>
            <a:r>
              <a:rPr lang="en-US" dirty="0"/>
              <a:t>December: roughly equal odds for a new target range of 275-300 bp or 300-325 bp</a:t>
            </a:r>
          </a:p>
          <a:p>
            <a:pPr marL="285750" indent="-285750" algn="l">
              <a:buFont typeface="Arial,Sans-Serif"/>
              <a:buChar char="•"/>
            </a:pPr>
            <a:r>
              <a:rPr lang="en-US" dirty="0"/>
              <a:t>Anticipates the target range most likely to be 350-375 bp by July 2023.</a:t>
            </a:r>
          </a:p>
          <a:p>
            <a:pPr marL="285750" indent="-285750" algn="l">
              <a:buFont typeface="Arial"/>
              <a:buChar char="•"/>
            </a:pPr>
            <a:endParaRPr lang="en-US" dirty="0"/>
          </a:p>
          <a:p>
            <a:pPr indent="0" algn="l"/>
            <a:endParaRPr lang="en-US" dirty="0"/>
          </a:p>
          <a:p>
            <a:pPr algn="l"/>
            <a:br>
              <a:rPr lang="en-US" dirty="0"/>
            </a:br>
            <a:endParaRPr lang="en-US" dirty="0"/>
          </a:p>
          <a:p>
            <a:pPr algn="l"/>
            <a:endParaRPr lang="en-US" dirty="0"/>
          </a:p>
        </p:txBody>
      </p:sp>
      <p:sp>
        <p:nvSpPr>
          <p:cNvPr id="7" name="TextBox 6">
            <a:extLst>
              <a:ext uri="{FF2B5EF4-FFF2-40B4-BE49-F238E27FC236}">
                <a16:creationId xmlns:a16="http://schemas.microsoft.com/office/drawing/2014/main" id="{13D6F3DC-CB6D-53BE-F872-F7A683FF94E2}"/>
              </a:ext>
            </a:extLst>
          </p:cNvPr>
          <p:cNvSpPr txBox="1"/>
          <p:nvPr/>
        </p:nvSpPr>
        <p:spPr>
          <a:xfrm>
            <a:off x="141076" y="1493893"/>
            <a:ext cx="2215662"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Open Sans Light"/>
                <a:ea typeface="Open Sans Light"/>
                <a:cs typeface="Open Sans Light"/>
              </a:rPr>
              <a:t>The Atlanta Fed Market Probability Tracker projections:</a:t>
            </a:r>
          </a:p>
          <a:p>
            <a:endParaRPr lang="en-US" sz="1200" dirty="0">
              <a:latin typeface="Open Sans Light"/>
              <a:ea typeface="Open Sans Light"/>
              <a:cs typeface="Open Sans Light"/>
            </a:endParaRPr>
          </a:p>
          <a:p>
            <a:pPr marL="285750" indent="-285750">
              <a:buChar char="•"/>
            </a:pPr>
            <a:r>
              <a:rPr lang="en-US" sz="1200" dirty="0">
                <a:latin typeface="Open Sans Light"/>
                <a:ea typeface="Open Sans Light"/>
                <a:cs typeface="Open Sans Light"/>
              </a:rPr>
              <a:t>May and June: up a cumulative 130 to 163 bp</a:t>
            </a:r>
          </a:p>
          <a:p>
            <a:pPr marL="285750" indent="-285750">
              <a:buChar char="•"/>
            </a:pPr>
            <a:r>
              <a:rPr lang="en-US" sz="1200" dirty="0">
                <a:latin typeface="Open Sans Light"/>
                <a:ea typeface="Open Sans Light"/>
                <a:cs typeface="Open Sans Light"/>
              </a:rPr>
              <a:t>July through September: up a cumulative 77 to 240 bp</a:t>
            </a:r>
          </a:p>
          <a:p>
            <a:pPr marL="285750" indent="-285750">
              <a:buChar char="•"/>
            </a:pPr>
            <a:r>
              <a:rPr lang="en-US" sz="1200" dirty="0">
                <a:latin typeface="Open Sans Light"/>
                <a:ea typeface="Open Sans Light"/>
                <a:cs typeface="Open Sans Light"/>
              </a:rPr>
              <a:t>November and December: up a cumulative 43 to 283 bp</a:t>
            </a:r>
          </a:p>
          <a:p>
            <a:pPr marL="285750" indent="-285750">
              <a:buChar char="•"/>
            </a:pPr>
            <a:endParaRPr lang="en-US" sz="1200" dirty="0">
              <a:latin typeface="Open Sans Light"/>
              <a:ea typeface="Open Sans Light"/>
              <a:cs typeface="Open Sans Light"/>
            </a:endParaRPr>
          </a:p>
          <a:p>
            <a:br>
              <a:rPr lang="en-US" dirty="0"/>
            </a:br>
            <a:endParaRPr lang="en-US" dirty="0"/>
          </a:p>
        </p:txBody>
      </p:sp>
      <p:sp>
        <p:nvSpPr>
          <p:cNvPr id="6" name="Google Shape;344;p41">
            <a:extLst>
              <a:ext uri="{FF2B5EF4-FFF2-40B4-BE49-F238E27FC236}">
                <a16:creationId xmlns:a16="http://schemas.microsoft.com/office/drawing/2014/main" id="{0D7975E6-0450-5443-BFF5-EA7D64DD11D0}"/>
              </a:ext>
            </a:extLst>
          </p:cNvPr>
          <p:cNvSpPr/>
          <p:nvPr/>
        </p:nvSpPr>
        <p:spPr>
          <a:xfrm>
            <a:off x="3040797" y="1375687"/>
            <a:ext cx="2739347" cy="2882277"/>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 name="Picture 9" descr="Chart, line chart&#10;&#10;Description automatically generated">
            <a:extLst>
              <a:ext uri="{FF2B5EF4-FFF2-40B4-BE49-F238E27FC236}">
                <a16:creationId xmlns:a16="http://schemas.microsoft.com/office/drawing/2014/main" id="{6B931E38-62CC-C557-E6E1-169A4104FD5A}"/>
              </a:ext>
            </a:extLst>
          </p:cNvPr>
          <p:cNvPicPr>
            <a:picLocks noChangeAspect="1"/>
          </p:cNvPicPr>
          <p:nvPr/>
        </p:nvPicPr>
        <p:blipFill>
          <a:blip r:embed="rId2"/>
          <a:stretch>
            <a:fillRect/>
          </a:stretch>
        </p:blipFill>
        <p:spPr>
          <a:xfrm>
            <a:off x="2773041" y="1711868"/>
            <a:ext cx="2590800" cy="2790825"/>
          </a:xfrm>
          <a:prstGeom prst="rect">
            <a:avLst/>
          </a:prstGeom>
        </p:spPr>
      </p:pic>
    </p:spTree>
    <p:extLst>
      <p:ext uri="{BB962C8B-B14F-4D97-AF65-F5344CB8AC3E}">
        <p14:creationId xmlns:p14="http://schemas.microsoft.com/office/powerpoint/2010/main" val="1839132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D1AD-3BA3-709F-2923-A7FE337AB194}"/>
              </a:ext>
            </a:extLst>
          </p:cNvPr>
          <p:cNvSpPr>
            <a:spLocks noGrp="1"/>
          </p:cNvSpPr>
          <p:nvPr>
            <p:ph type="ctrTitle"/>
          </p:nvPr>
        </p:nvSpPr>
        <p:spPr>
          <a:xfrm>
            <a:off x="4042750" y="248610"/>
            <a:ext cx="2244720" cy="855149"/>
          </a:xfrm>
        </p:spPr>
        <p:txBody>
          <a:bodyPr/>
          <a:lstStyle/>
          <a:p>
            <a:r>
              <a:rPr lang="en-US" dirty="0"/>
              <a:t>Inflation</a:t>
            </a:r>
          </a:p>
        </p:txBody>
      </p:sp>
      <p:sp>
        <p:nvSpPr>
          <p:cNvPr id="3" name="Subtitle 2">
            <a:extLst>
              <a:ext uri="{FF2B5EF4-FFF2-40B4-BE49-F238E27FC236}">
                <a16:creationId xmlns:a16="http://schemas.microsoft.com/office/drawing/2014/main" id="{C2EB540A-6C31-BD22-D5B3-455BE266A237}"/>
              </a:ext>
            </a:extLst>
          </p:cNvPr>
          <p:cNvSpPr>
            <a:spLocks noGrp="1"/>
          </p:cNvSpPr>
          <p:nvPr>
            <p:ph type="subTitle" idx="1"/>
          </p:nvPr>
        </p:nvSpPr>
        <p:spPr>
          <a:xfrm>
            <a:off x="326824" y="779567"/>
            <a:ext cx="2447669" cy="4038426"/>
          </a:xfrm>
        </p:spPr>
        <p:txBody>
          <a:bodyPr/>
          <a:lstStyle/>
          <a:p>
            <a:r>
              <a:rPr lang="en-US" dirty="0"/>
              <a:t>Prices are rising at the fastest rate since the early 1980s. In March prices rose an incredible 8.5% compared to the year prior. The main task of the Federal Reserve currently is trying to control this inflation. </a:t>
            </a:r>
          </a:p>
          <a:p>
            <a:endParaRPr lang="en-US" dirty="0"/>
          </a:p>
          <a:p>
            <a:r>
              <a:rPr lang="en-US" dirty="0"/>
              <a:t>Inflation's main cause is due to various factors, such as COVID-19 and supply chain issues, the Energy crisis and fertilizer shortage seen with Russia and Ukraine. With many variables affecting inflation, it is difficult for the Federal Reserve to truly understand what inflation really looks like.  </a:t>
            </a:r>
            <a:br>
              <a:rPr lang="en-US" dirty="0"/>
            </a:br>
            <a:endParaRPr lang="en-US" dirty="0"/>
          </a:p>
        </p:txBody>
      </p:sp>
      <p:sp>
        <p:nvSpPr>
          <p:cNvPr id="7" name="Google Shape;344;p41">
            <a:extLst>
              <a:ext uri="{FF2B5EF4-FFF2-40B4-BE49-F238E27FC236}">
                <a16:creationId xmlns:a16="http://schemas.microsoft.com/office/drawing/2014/main" id="{7F148E51-3347-0645-A7EB-0C092DED57B6}"/>
              </a:ext>
            </a:extLst>
          </p:cNvPr>
          <p:cNvSpPr/>
          <p:nvPr/>
        </p:nvSpPr>
        <p:spPr>
          <a:xfrm>
            <a:off x="3364138" y="1048573"/>
            <a:ext cx="2415724" cy="1907466"/>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 name="Picture 5" descr="Chart, histogram&#10;&#10;Description automatically generated">
            <a:extLst>
              <a:ext uri="{FF2B5EF4-FFF2-40B4-BE49-F238E27FC236}">
                <a16:creationId xmlns:a16="http://schemas.microsoft.com/office/drawing/2014/main" id="{5B28A62A-28F6-BFCE-08B5-E186BF485D5D}"/>
              </a:ext>
            </a:extLst>
          </p:cNvPr>
          <p:cNvPicPr>
            <a:picLocks noChangeAspect="1"/>
          </p:cNvPicPr>
          <p:nvPr/>
        </p:nvPicPr>
        <p:blipFill>
          <a:blip r:embed="rId2"/>
          <a:stretch>
            <a:fillRect/>
          </a:stretch>
        </p:blipFill>
        <p:spPr>
          <a:xfrm>
            <a:off x="3622431" y="1238350"/>
            <a:ext cx="3134059" cy="1907465"/>
          </a:xfrm>
          <a:prstGeom prst="rect">
            <a:avLst/>
          </a:prstGeom>
        </p:spPr>
      </p:pic>
      <p:pic>
        <p:nvPicPr>
          <p:cNvPr id="6" name="Picture 6" descr="Chart, line chart, histogram&#10;&#10;Description automatically generated">
            <a:extLst>
              <a:ext uri="{FF2B5EF4-FFF2-40B4-BE49-F238E27FC236}">
                <a16:creationId xmlns:a16="http://schemas.microsoft.com/office/drawing/2014/main" id="{647CFF32-049C-2247-3099-312CF93AD36B}"/>
              </a:ext>
            </a:extLst>
          </p:cNvPr>
          <p:cNvPicPr>
            <a:picLocks noChangeAspect="1"/>
          </p:cNvPicPr>
          <p:nvPr/>
        </p:nvPicPr>
        <p:blipFill>
          <a:blip r:embed="rId3"/>
          <a:stretch>
            <a:fillRect/>
          </a:stretch>
        </p:blipFill>
        <p:spPr>
          <a:xfrm>
            <a:off x="5165081" y="3090630"/>
            <a:ext cx="3317898" cy="1803755"/>
          </a:xfrm>
          <a:prstGeom prst="rect">
            <a:avLst/>
          </a:prstGeom>
        </p:spPr>
      </p:pic>
    </p:spTree>
    <p:extLst>
      <p:ext uri="{BB962C8B-B14F-4D97-AF65-F5344CB8AC3E}">
        <p14:creationId xmlns:p14="http://schemas.microsoft.com/office/powerpoint/2010/main" val="4049947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CF5F-A010-CD0F-416B-71F7112171BA}"/>
              </a:ext>
            </a:extLst>
          </p:cNvPr>
          <p:cNvSpPr>
            <a:spLocks noGrp="1"/>
          </p:cNvSpPr>
          <p:nvPr>
            <p:ph type="ctrTitle"/>
          </p:nvPr>
        </p:nvSpPr>
        <p:spPr>
          <a:xfrm>
            <a:off x="3870900" y="376498"/>
            <a:ext cx="3867300" cy="1030996"/>
          </a:xfrm>
        </p:spPr>
        <p:txBody>
          <a:bodyPr/>
          <a:lstStyle/>
          <a:p>
            <a:r>
              <a:rPr lang="en-US" dirty="0"/>
              <a:t>Energy Costs and Supply</a:t>
            </a:r>
          </a:p>
        </p:txBody>
      </p:sp>
      <p:sp>
        <p:nvSpPr>
          <p:cNvPr id="3" name="Subtitle 2">
            <a:extLst>
              <a:ext uri="{FF2B5EF4-FFF2-40B4-BE49-F238E27FC236}">
                <a16:creationId xmlns:a16="http://schemas.microsoft.com/office/drawing/2014/main" id="{9F835B00-F9E3-8C73-F0EB-6519E15A3D88}"/>
              </a:ext>
            </a:extLst>
          </p:cNvPr>
          <p:cNvSpPr>
            <a:spLocks noGrp="1"/>
          </p:cNvSpPr>
          <p:nvPr>
            <p:ph type="subTitle" idx="1"/>
          </p:nvPr>
        </p:nvSpPr>
        <p:spPr>
          <a:xfrm>
            <a:off x="206929" y="375921"/>
            <a:ext cx="3262955" cy="4094379"/>
          </a:xfrm>
        </p:spPr>
        <p:txBody>
          <a:bodyPr/>
          <a:lstStyle/>
          <a:p>
            <a:endParaRPr lang="en-US" dirty="0"/>
          </a:p>
          <a:p>
            <a:r>
              <a:rPr lang="en-US" dirty="0"/>
              <a:t>The Henry Hub index price for U.S. natural gas dipped below $6.50 per Mmbtu. There was hope for some price relief for  fertilizers, plastics, and chemicals, but prices increased to $7.00 due to decreasing domestic storage levels. </a:t>
            </a:r>
          </a:p>
          <a:p>
            <a:endParaRPr lang="en-US" dirty="0"/>
          </a:p>
          <a:p>
            <a:r>
              <a:rPr lang="en-US" dirty="0"/>
              <a:t> Russian/Ukraine conflict is causing high energy prices as it decreases the global supply. The West Texas Intermediate price of a barrel increased from $96 to $105 and the Russian-Ukraine conflict has continued to keep the global oil market under-supplied. AAA reports the average U.S. national price of gas was $4.19 per gallon and the price is expected to rise during the summer months. </a:t>
            </a:r>
            <a:br>
              <a:rPr lang="en-US" dirty="0"/>
            </a:br>
            <a:endParaRPr lang="en-US" dirty="0"/>
          </a:p>
          <a:p>
            <a:br>
              <a:rPr lang="en-US" dirty="0"/>
            </a:br>
            <a:endParaRPr lang="en-US" dirty="0"/>
          </a:p>
        </p:txBody>
      </p:sp>
      <p:sp>
        <p:nvSpPr>
          <p:cNvPr id="5" name="TextBox 4">
            <a:extLst>
              <a:ext uri="{FF2B5EF4-FFF2-40B4-BE49-F238E27FC236}">
                <a16:creationId xmlns:a16="http://schemas.microsoft.com/office/drawing/2014/main" id="{CA49B2F3-EFDC-A387-42F9-574F3E8C400D}"/>
              </a:ext>
            </a:extLst>
          </p:cNvPr>
          <p:cNvSpPr txBox="1"/>
          <p:nvPr/>
        </p:nvSpPr>
        <p:spPr>
          <a:xfrm>
            <a:off x="4862945" y="1435944"/>
            <a:ext cx="274320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latin typeface="Open Sans Light"/>
              </a:rPr>
              <a:t>Energy costs have been rising as prices for crude oil and gas increase. </a:t>
            </a:r>
          </a:p>
          <a:p>
            <a:pPr algn="l"/>
            <a:endParaRPr lang="en-US" dirty="0"/>
          </a:p>
        </p:txBody>
      </p:sp>
      <p:sp>
        <p:nvSpPr>
          <p:cNvPr id="6" name="Google Shape;344;p41">
            <a:extLst>
              <a:ext uri="{FF2B5EF4-FFF2-40B4-BE49-F238E27FC236}">
                <a16:creationId xmlns:a16="http://schemas.microsoft.com/office/drawing/2014/main" id="{40BD207D-C4A6-494B-9278-4D54C01D817F}"/>
              </a:ext>
            </a:extLst>
          </p:cNvPr>
          <p:cNvSpPr/>
          <p:nvPr/>
        </p:nvSpPr>
        <p:spPr>
          <a:xfrm>
            <a:off x="5524502" y="2016494"/>
            <a:ext cx="2739347" cy="275050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8" name="Picture 8" descr="Chart, line chart&#10;&#10;Description automatically generated">
            <a:extLst>
              <a:ext uri="{FF2B5EF4-FFF2-40B4-BE49-F238E27FC236}">
                <a16:creationId xmlns:a16="http://schemas.microsoft.com/office/drawing/2014/main" id="{7ABB0392-6146-BE2B-4949-9E7D891C43E2}"/>
              </a:ext>
            </a:extLst>
          </p:cNvPr>
          <p:cNvPicPr>
            <a:picLocks noChangeAspect="1"/>
          </p:cNvPicPr>
          <p:nvPr/>
        </p:nvPicPr>
        <p:blipFill>
          <a:blip r:embed="rId2"/>
          <a:stretch>
            <a:fillRect/>
          </a:stretch>
        </p:blipFill>
        <p:spPr>
          <a:xfrm>
            <a:off x="3807568" y="2266351"/>
            <a:ext cx="4118597" cy="2708964"/>
          </a:xfrm>
          <a:prstGeom prst="rect">
            <a:avLst/>
          </a:prstGeom>
        </p:spPr>
      </p:pic>
    </p:spTree>
    <p:extLst>
      <p:ext uri="{BB962C8B-B14F-4D97-AF65-F5344CB8AC3E}">
        <p14:creationId xmlns:p14="http://schemas.microsoft.com/office/powerpoint/2010/main" val="1845479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4"/>
        <p:cNvGrpSpPr/>
        <p:nvPr/>
      </p:nvGrpSpPr>
      <p:grpSpPr>
        <a:xfrm>
          <a:off x="0" y="0"/>
          <a:ext cx="0" cy="0"/>
          <a:chOff x="0" y="0"/>
          <a:chExt cx="0" cy="0"/>
        </a:xfrm>
      </p:grpSpPr>
      <p:sp>
        <p:nvSpPr>
          <p:cNvPr id="255" name="Google Shape;255;p38"/>
          <p:cNvSpPr txBox="1">
            <a:spLocks noGrp="1"/>
          </p:cNvSpPr>
          <p:nvPr>
            <p:ph type="ctrTitle"/>
          </p:nvPr>
        </p:nvSpPr>
        <p:spPr>
          <a:xfrm flipH="1">
            <a:off x="2730125" y="2243225"/>
            <a:ext cx="2755800" cy="1921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a:solidFill>
                  <a:schemeClr val="lt1"/>
                </a:solidFill>
              </a:rPr>
              <a:t>Sector Summaries</a:t>
            </a:r>
            <a:endParaRPr dirty="0">
              <a:solidFill>
                <a:schemeClr val="lt1"/>
              </a:solidFill>
            </a:endParaRPr>
          </a:p>
        </p:txBody>
      </p:sp>
      <p:sp>
        <p:nvSpPr>
          <p:cNvPr id="256" name="Google Shape;256;p38"/>
          <p:cNvSpPr txBox="1">
            <a:spLocks noGrp="1"/>
          </p:cNvSpPr>
          <p:nvPr>
            <p:ph type="title" idx="2"/>
          </p:nvPr>
        </p:nvSpPr>
        <p:spPr>
          <a:xfrm flipH="1">
            <a:off x="5485924" y="2419325"/>
            <a:ext cx="2516425" cy="162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solidFill>
                  <a:schemeClr val="lt1"/>
                </a:solidFill>
              </a:rPr>
              <a:t>03</a:t>
            </a:r>
            <a:endParaRPr dirty="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131928" y="234200"/>
            <a:ext cx="3728137" cy="67123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lt1"/>
                </a:solidFill>
              </a:rPr>
              <a:t>Healthcare</a:t>
            </a:r>
          </a:p>
          <a:p>
            <a:pPr marL="0" lvl="0" indent="0" algn="l" rtl="0">
              <a:spcBef>
                <a:spcPts val="0"/>
              </a:spcBef>
              <a:spcAft>
                <a:spcPts val="0"/>
              </a:spcAft>
              <a:buNone/>
            </a:pPr>
            <a:endParaRPr sz="3200" dirty="0">
              <a:solidFill>
                <a:schemeClr val="lt1"/>
              </a:solidFill>
            </a:endParaRPr>
          </a:p>
        </p:txBody>
      </p:sp>
      <p:sp>
        <p:nvSpPr>
          <p:cNvPr id="533" name="Google Shape;533;p48"/>
          <p:cNvSpPr txBox="1">
            <a:spLocks noGrp="1"/>
          </p:cNvSpPr>
          <p:nvPr>
            <p:ph type="subTitle" idx="1"/>
          </p:nvPr>
        </p:nvSpPr>
        <p:spPr>
          <a:xfrm>
            <a:off x="4240074" y="411675"/>
            <a:ext cx="4699483" cy="1990865"/>
          </a:xfrm>
          <a:prstGeom prst="rect">
            <a:avLst/>
          </a:prstGeom>
        </p:spPr>
        <p:txBody>
          <a:bodyPr spcFirstLastPara="1" wrap="square" lIns="91425" tIns="91425" rIns="91425" bIns="91425" anchor="t" anchorCtr="0">
            <a:noAutofit/>
          </a:bodyPr>
          <a:lstStyle/>
          <a:p>
            <a:pPr marL="0" lvl="0" indent="0" algn="l"/>
            <a:r>
              <a:rPr lang="es" sz="1100" b="1">
                <a:solidFill>
                  <a:schemeClr val="tx1"/>
                </a:solidFill>
              </a:rPr>
              <a:t>The healthcare sector consists of businesses that provide medical services, manufacture medical equipment of drugs, provide medical insurance, or facilitate the provision of healthcare to patients. </a:t>
            </a:r>
            <a:r>
              <a:rPr lang="en-US" sz="1100" b="1" dirty="0">
                <a:solidFill>
                  <a:schemeClr val="tx1"/>
                </a:solidFill>
              </a:rPr>
              <a:t>The Health Care Sector encompasses two main industry groups. The first includes companies who manufacture health care equipment and supplies or provide health care related services, including distributors of health care products, providers of basic health-care services, and owners and operators of health care facilities and organizations. The second regroups companies primarily involved in the research, development, production and marketing of pharmaceuticals and biotechnology products</a:t>
            </a:r>
            <a:r>
              <a:rPr lang="es" sz="1100" b="1">
                <a:solidFill>
                  <a:schemeClr val="tx1"/>
                </a:solidFill>
              </a:rPr>
              <a:t>. </a:t>
            </a:r>
            <a:endParaRPr sz="1100" b="1" dirty="0">
              <a:solidFill>
                <a:schemeClr val="tx1"/>
              </a:solidFill>
            </a:endParaRPr>
          </a:p>
        </p:txBody>
      </p:sp>
      <p:sp>
        <p:nvSpPr>
          <p:cNvPr id="12" name="Rounded Rectangle 11">
            <a:extLst>
              <a:ext uri="{FF2B5EF4-FFF2-40B4-BE49-F238E27FC236}">
                <a16:creationId xmlns:a16="http://schemas.microsoft.com/office/drawing/2014/main" id="{23F99642-7E8F-323B-4D40-4396DD6415AF}"/>
              </a:ext>
            </a:extLst>
          </p:cNvPr>
          <p:cNvSpPr/>
          <p:nvPr/>
        </p:nvSpPr>
        <p:spPr>
          <a:xfrm>
            <a:off x="204443" y="1133580"/>
            <a:ext cx="3408714" cy="345362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Google Shape;534;p48">
            <a:extLst>
              <a:ext uri="{FF2B5EF4-FFF2-40B4-BE49-F238E27FC236}">
                <a16:creationId xmlns:a16="http://schemas.microsoft.com/office/drawing/2014/main" id="{406BDC0A-3DA9-F2A4-E151-8C07E95A25EF}"/>
              </a:ext>
            </a:extLst>
          </p:cNvPr>
          <p:cNvSpPr txBox="1">
            <a:spLocks/>
          </p:cNvSpPr>
          <p:nvPr/>
        </p:nvSpPr>
        <p:spPr>
          <a:xfrm>
            <a:off x="1122264" y="1133580"/>
            <a:ext cx="1624554"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Performance YTD</a:t>
            </a:r>
          </a:p>
        </p:txBody>
      </p:sp>
      <p:sp>
        <p:nvSpPr>
          <p:cNvPr id="59" name="Google Shape;534;p48">
            <a:extLst>
              <a:ext uri="{FF2B5EF4-FFF2-40B4-BE49-F238E27FC236}">
                <a16:creationId xmlns:a16="http://schemas.microsoft.com/office/drawing/2014/main" id="{30E1171C-F88A-E278-EE97-C2E6FD94447C}"/>
              </a:ext>
            </a:extLst>
          </p:cNvPr>
          <p:cNvSpPr txBox="1">
            <a:spLocks/>
          </p:cNvSpPr>
          <p:nvPr/>
        </p:nvSpPr>
        <p:spPr>
          <a:xfrm>
            <a:off x="942985" y="1760189"/>
            <a:ext cx="1983112"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Portfolio Contribution</a:t>
            </a:r>
          </a:p>
        </p:txBody>
      </p:sp>
      <p:sp>
        <p:nvSpPr>
          <p:cNvPr id="60" name="Google Shape;534;p48">
            <a:extLst>
              <a:ext uri="{FF2B5EF4-FFF2-40B4-BE49-F238E27FC236}">
                <a16:creationId xmlns:a16="http://schemas.microsoft.com/office/drawing/2014/main" id="{1F64C7FA-A919-5094-C518-4D5A7E0D25E9}"/>
              </a:ext>
            </a:extLst>
          </p:cNvPr>
          <p:cNvSpPr txBox="1">
            <a:spLocks/>
          </p:cNvSpPr>
          <p:nvPr/>
        </p:nvSpPr>
        <p:spPr>
          <a:xfrm>
            <a:off x="892491" y="2345965"/>
            <a:ext cx="208409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Held in Portfolio</a:t>
            </a:r>
          </a:p>
        </p:txBody>
      </p:sp>
      <p:sp>
        <p:nvSpPr>
          <p:cNvPr id="61" name="Google Shape;534;p48">
            <a:extLst>
              <a:ext uri="{FF2B5EF4-FFF2-40B4-BE49-F238E27FC236}">
                <a16:creationId xmlns:a16="http://schemas.microsoft.com/office/drawing/2014/main" id="{EC041681-16F2-5DAD-B091-A1F7DF37225C}"/>
              </a:ext>
            </a:extLst>
          </p:cNvPr>
          <p:cNvSpPr txBox="1">
            <a:spLocks/>
          </p:cNvSpPr>
          <p:nvPr/>
        </p:nvSpPr>
        <p:spPr>
          <a:xfrm>
            <a:off x="1191310" y="3544044"/>
            <a:ext cx="148645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to Watch</a:t>
            </a:r>
          </a:p>
        </p:txBody>
      </p:sp>
      <p:sp>
        <p:nvSpPr>
          <p:cNvPr id="64" name="Google Shape;534;p48">
            <a:extLst>
              <a:ext uri="{FF2B5EF4-FFF2-40B4-BE49-F238E27FC236}">
                <a16:creationId xmlns:a16="http://schemas.microsoft.com/office/drawing/2014/main" id="{B2CD710D-9B5A-692B-8A88-C1D004A0CB71}"/>
              </a:ext>
            </a:extLst>
          </p:cNvPr>
          <p:cNvSpPr txBox="1">
            <a:spLocks/>
          </p:cNvSpPr>
          <p:nvPr/>
        </p:nvSpPr>
        <p:spPr>
          <a:xfrm>
            <a:off x="1523007" y="1463709"/>
            <a:ext cx="823070"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-7.63%</a:t>
            </a:r>
          </a:p>
        </p:txBody>
      </p:sp>
      <p:sp>
        <p:nvSpPr>
          <p:cNvPr id="65" name="Google Shape;534;p48">
            <a:extLst>
              <a:ext uri="{FF2B5EF4-FFF2-40B4-BE49-F238E27FC236}">
                <a16:creationId xmlns:a16="http://schemas.microsoft.com/office/drawing/2014/main" id="{210D3AEA-F5C0-C9EB-FB21-D795447FDF96}"/>
              </a:ext>
            </a:extLst>
          </p:cNvPr>
          <p:cNvSpPr txBox="1">
            <a:spLocks/>
          </p:cNvSpPr>
          <p:nvPr/>
        </p:nvSpPr>
        <p:spPr>
          <a:xfrm>
            <a:off x="1523007" y="2058864"/>
            <a:ext cx="823070"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20.47%</a:t>
            </a:r>
          </a:p>
        </p:txBody>
      </p:sp>
      <p:sp>
        <p:nvSpPr>
          <p:cNvPr id="66" name="Google Shape;534;p48">
            <a:extLst>
              <a:ext uri="{FF2B5EF4-FFF2-40B4-BE49-F238E27FC236}">
                <a16:creationId xmlns:a16="http://schemas.microsoft.com/office/drawing/2014/main" id="{44FFD700-23BD-813E-565C-31BB2D8AB0FF}"/>
              </a:ext>
            </a:extLst>
          </p:cNvPr>
          <p:cNvSpPr txBox="1">
            <a:spLocks/>
          </p:cNvSpPr>
          <p:nvPr/>
        </p:nvSpPr>
        <p:spPr>
          <a:xfrm>
            <a:off x="256405" y="2677965"/>
            <a:ext cx="3664658" cy="9264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Sel Sector: H Care SPDR (ARCX: XLV)</a:t>
            </a:r>
          </a:p>
          <a:p>
            <a:pPr algn="l"/>
            <a:r>
              <a:rPr lang="en-US" sz="1200" dirty="0">
                <a:solidFill>
                  <a:schemeClr val="dk1"/>
                </a:solidFill>
              </a:rPr>
              <a:t>Vertex Pharmaceuticals Incorporated (VRTX)</a:t>
            </a:r>
          </a:p>
          <a:p>
            <a:pPr algn="l"/>
            <a:r>
              <a:rPr lang="en-US" sz="1200" dirty="0">
                <a:solidFill>
                  <a:schemeClr val="dk1"/>
                </a:solidFill>
              </a:rPr>
              <a:t>CVS Health Corporation (CVS)</a:t>
            </a:r>
          </a:p>
          <a:p>
            <a:pPr algn="l"/>
            <a:r>
              <a:rPr lang="en-US" sz="1200" dirty="0">
                <a:solidFill>
                  <a:schemeClr val="dk1"/>
                </a:solidFill>
              </a:rPr>
              <a:t>Medtronic PLC (MDT)</a:t>
            </a:r>
          </a:p>
        </p:txBody>
      </p:sp>
      <p:sp>
        <p:nvSpPr>
          <p:cNvPr id="67" name="Google Shape;534;p48">
            <a:extLst>
              <a:ext uri="{FF2B5EF4-FFF2-40B4-BE49-F238E27FC236}">
                <a16:creationId xmlns:a16="http://schemas.microsoft.com/office/drawing/2014/main" id="{6A8B9F54-F808-A729-EECF-1B5CF54B5563}"/>
              </a:ext>
            </a:extLst>
          </p:cNvPr>
          <p:cNvSpPr txBox="1">
            <a:spLocks/>
          </p:cNvSpPr>
          <p:nvPr/>
        </p:nvSpPr>
        <p:spPr>
          <a:xfrm>
            <a:off x="688014" y="3838652"/>
            <a:ext cx="2493049" cy="90347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Jupiter Wellness Inc. (JUPW)</a:t>
            </a:r>
          </a:p>
          <a:p>
            <a:pPr algn="l"/>
            <a:r>
              <a:rPr lang="en-US" sz="1200" dirty="0">
                <a:solidFill>
                  <a:schemeClr val="dk1"/>
                </a:solidFill>
              </a:rPr>
              <a:t>Vertex Pharmaceuticals (VRTX)</a:t>
            </a:r>
          </a:p>
          <a:p>
            <a:pPr algn="l"/>
            <a:r>
              <a:rPr lang="en-US" sz="1200" dirty="0">
                <a:solidFill>
                  <a:schemeClr val="dk1"/>
                </a:solidFill>
              </a:rPr>
              <a:t>Teladoc Health (TDOC)</a:t>
            </a:r>
          </a:p>
          <a:p>
            <a:pPr algn="l"/>
            <a:endParaRPr lang="en-US" sz="1200" dirty="0">
              <a:solidFill>
                <a:schemeClr val="dk1"/>
              </a:solidFill>
            </a:endParaRPr>
          </a:p>
        </p:txBody>
      </p:sp>
      <p:pic>
        <p:nvPicPr>
          <p:cNvPr id="4" name="Picture 3" descr="Graphical user interface, application&#10;&#10;Description automatically generated">
            <a:extLst>
              <a:ext uri="{FF2B5EF4-FFF2-40B4-BE49-F238E27FC236}">
                <a16:creationId xmlns:a16="http://schemas.microsoft.com/office/drawing/2014/main" id="{B8F0DEA4-2333-549A-4493-5148D8FE88E4}"/>
              </a:ext>
            </a:extLst>
          </p:cNvPr>
          <p:cNvPicPr>
            <a:picLocks noChangeAspect="1"/>
          </p:cNvPicPr>
          <p:nvPr/>
        </p:nvPicPr>
        <p:blipFill rotWithShape="1">
          <a:blip r:embed="rId4"/>
          <a:srcRect l="725"/>
          <a:stretch/>
        </p:blipFill>
        <p:spPr>
          <a:xfrm>
            <a:off x="4301171" y="2717115"/>
            <a:ext cx="4455789" cy="202500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131928" y="234200"/>
            <a:ext cx="3641873" cy="67123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lt1"/>
                </a:solidFill>
              </a:rPr>
              <a:t>Utilities</a:t>
            </a:r>
          </a:p>
          <a:p>
            <a:pPr marL="0" lvl="0" indent="0" algn="l" rtl="0">
              <a:spcBef>
                <a:spcPts val="0"/>
              </a:spcBef>
              <a:spcAft>
                <a:spcPts val="0"/>
              </a:spcAft>
              <a:buNone/>
            </a:pPr>
            <a:endParaRPr sz="3200" dirty="0">
              <a:solidFill>
                <a:schemeClr val="lt1"/>
              </a:solidFill>
            </a:endParaRPr>
          </a:p>
        </p:txBody>
      </p:sp>
      <p:sp>
        <p:nvSpPr>
          <p:cNvPr id="533" name="Google Shape;533;p48"/>
          <p:cNvSpPr txBox="1">
            <a:spLocks noGrp="1"/>
          </p:cNvSpPr>
          <p:nvPr>
            <p:ph type="subTitle" idx="1"/>
          </p:nvPr>
        </p:nvSpPr>
        <p:spPr>
          <a:xfrm>
            <a:off x="4243688" y="716079"/>
            <a:ext cx="4699483" cy="1219901"/>
          </a:xfrm>
          <a:prstGeom prst="rect">
            <a:avLst/>
          </a:prstGeom>
        </p:spPr>
        <p:txBody>
          <a:bodyPr spcFirstLastPara="1" wrap="square" lIns="91425" tIns="91425" rIns="91425" bIns="91425" anchor="t" anchorCtr="0">
            <a:noAutofit/>
          </a:bodyPr>
          <a:lstStyle/>
          <a:p>
            <a:pPr marL="0" lvl="0" indent="0" algn="l"/>
            <a:r>
              <a:rPr lang="en-US" sz="1100" b="1" dirty="0">
                <a:solidFill>
                  <a:schemeClr val="tx1"/>
                </a:solidFill>
              </a:rPr>
              <a:t>The Utilities Sector encompasses those companies considered electric, gas or water utilities, or companies that operate as independent producers and/or distributors of power. It is comprised of establishments engaged in the provision of the following utility services: electric power, natural gas, steam supply, water supply, and sewage removal. </a:t>
            </a:r>
            <a:endParaRPr sz="1400" b="1" dirty="0">
              <a:solidFill>
                <a:schemeClr val="tx1"/>
              </a:solidFill>
            </a:endParaRPr>
          </a:p>
        </p:txBody>
      </p:sp>
      <p:sp>
        <p:nvSpPr>
          <p:cNvPr id="12" name="Rounded Rectangle 11">
            <a:extLst>
              <a:ext uri="{FF2B5EF4-FFF2-40B4-BE49-F238E27FC236}">
                <a16:creationId xmlns:a16="http://schemas.microsoft.com/office/drawing/2014/main" id="{23F99642-7E8F-323B-4D40-4396DD6415AF}"/>
              </a:ext>
            </a:extLst>
          </p:cNvPr>
          <p:cNvSpPr/>
          <p:nvPr/>
        </p:nvSpPr>
        <p:spPr>
          <a:xfrm>
            <a:off x="131928" y="1139636"/>
            <a:ext cx="3633247" cy="32172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Google Shape;534;p48">
            <a:extLst>
              <a:ext uri="{FF2B5EF4-FFF2-40B4-BE49-F238E27FC236}">
                <a16:creationId xmlns:a16="http://schemas.microsoft.com/office/drawing/2014/main" id="{406BDC0A-3DA9-F2A4-E151-8C07E95A25EF}"/>
              </a:ext>
            </a:extLst>
          </p:cNvPr>
          <p:cNvSpPr txBox="1">
            <a:spLocks/>
          </p:cNvSpPr>
          <p:nvPr/>
        </p:nvSpPr>
        <p:spPr>
          <a:xfrm>
            <a:off x="1122264" y="1133580"/>
            <a:ext cx="1624554"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Performance YTD</a:t>
            </a:r>
          </a:p>
        </p:txBody>
      </p:sp>
      <p:sp>
        <p:nvSpPr>
          <p:cNvPr id="59" name="Google Shape;534;p48">
            <a:extLst>
              <a:ext uri="{FF2B5EF4-FFF2-40B4-BE49-F238E27FC236}">
                <a16:creationId xmlns:a16="http://schemas.microsoft.com/office/drawing/2014/main" id="{30E1171C-F88A-E278-EE97-C2E6FD94447C}"/>
              </a:ext>
            </a:extLst>
          </p:cNvPr>
          <p:cNvSpPr txBox="1">
            <a:spLocks/>
          </p:cNvSpPr>
          <p:nvPr/>
        </p:nvSpPr>
        <p:spPr>
          <a:xfrm>
            <a:off x="942985" y="1760189"/>
            <a:ext cx="1983112"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Portfolio Contribution</a:t>
            </a:r>
          </a:p>
        </p:txBody>
      </p:sp>
      <p:sp>
        <p:nvSpPr>
          <p:cNvPr id="60" name="Google Shape;534;p48">
            <a:extLst>
              <a:ext uri="{FF2B5EF4-FFF2-40B4-BE49-F238E27FC236}">
                <a16:creationId xmlns:a16="http://schemas.microsoft.com/office/drawing/2014/main" id="{1F64C7FA-A919-5094-C518-4D5A7E0D25E9}"/>
              </a:ext>
            </a:extLst>
          </p:cNvPr>
          <p:cNvSpPr txBox="1">
            <a:spLocks/>
          </p:cNvSpPr>
          <p:nvPr/>
        </p:nvSpPr>
        <p:spPr>
          <a:xfrm>
            <a:off x="892491" y="2345965"/>
            <a:ext cx="208409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Held in Portfolio</a:t>
            </a:r>
          </a:p>
        </p:txBody>
      </p:sp>
      <p:sp>
        <p:nvSpPr>
          <p:cNvPr id="61" name="Google Shape;534;p48">
            <a:extLst>
              <a:ext uri="{FF2B5EF4-FFF2-40B4-BE49-F238E27FC236}">
                <a16:creationId xmlns:a16="http://schemas.microsoft.com/office/drawing/2014/main" id="{EC041681-16F2-5DAD-B091-A1F7DF37225C}"/>
              </a:ext>
            </a:extLst>
          </p:cNvPr>
          <p:cNvSpPr txBox="1">
            <a:spLocks/>
          </p:cNvSpPr>
          <p:nvPr/>
        </p:nvSpPr>
        <p:spPr>
          <a:xfrm>
            <a:off x="1191308" y="3079210"/>
            <a:ext cx="148645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to Watch</a:t>
            </a:r>
          </a:p>
        </p:txBody>
      </p:sp>
      <p:sp>
        <p:nvSpPr>
          <p:cNvPr id="64" name="Google Shape;534;p48">
            <a:extLst>
              <a:ext uri="{FF2B5EF4-FFF2-40B4-BE49-F238E27FC236}">
                <a16:creationId xmlns:a16="http://schemas.microsoft.com/office/drawing/2014/main" id="{B2CD710D-9B5A-692B-8A88-C1D004A0CB71}"/>
              </a:ext>
            </a:extLst>
          </p:cNvPr>
          <p:cNvSpPr txBox="1">
            <a:spLocks/>
          </p:cNvSpPr>
          <p:nvPr/>
        </p:nvSpPr>
        <p:spPr>
          <a:xfrm>
            <a:off x="1600777" y="1472379"/>
            <a:ext cx="667522"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-0.50%</a:t>
            </a:r>
          </a:p>
        </p:txBody>
      </p:sp>
      <p:sp>
        <p:nvSpPr>
          <p:cNvPr id="65" name="Google Shape;534;p48">
            <a:extLst>
              <a:ext uri="{FF2B5EF4-FFF2-40B4-BE49-F238E27FC236}">
                <a16:creationId xmlns:a16="http://schemas.microsoft.com/office/drawing/2014/main" id="{210D3AEA-F5C0-C9EB-FB21-D795447FDF96}"/>
              </a:ext>
            </a:extLst>
          </p:cNvPr>
          <p:cNvSpPr txBox="1">
            <a:spLocks/>
          </p:cNvSpPr>
          <p:nvPr/>
        </p:nvSpPr>
        <p:spPr>
          <a:xfrm>
            <a:off x="1734472" y="2080635"/>
            <a:ext cx="428158"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0%</a:t>
            </a:r>
          </a:p>
        </p:txBody>
      </p:sp>
      <p:sp>
        <p:nvSpPr>
          <p:cNvPr id="66" name="Google Shape;534;p48">
            <a:extLst>
              <a:ext uri="{FF2B5EF4-FFF2-40B4-BE49-F238E27FC236}">
                <a16:creationId xmlns:a16="http://schemas.microsoft.com/office/drawing/2014/main" id="{44FFD700-23BD-813E-565C-31BB2D8AB0FF}"/>
              </a:ext>
            </a:extLst>
          </p:cNvPr>
          <p:cNvSpPr txBox="1">
            <a:spLocks/>
          </p:cNvSpPr>
          <p:nvPr/>
        </p:nvSpPr>
        <p:spPr>
          <a:xfrm>
            <a:off x="1600777" y="2694310"/>
            <a:ext cx="667522"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N/A</a:t>
            </a:r>
          </a:p>
        </p:txBody>
      </p:sp>
      <p:sp>
        <p:nvSpPr>
          <p:cNvPr id="14" name="Google Shape;534;p48">
            <a:extLst>
              <a:ext uri="{FF2B5EF4-FFF2-40B4-BE49-F238E27FC236}">
                <a16:creationId xmlns:a16="http://schemas.microsoft.com/office/drawing/2014/main" id="{4F925796-0B7D-B8BC-47D0-2E992FC0D042}"/>
              </a:ext>
            </a:extLst>
          </p:cNvPr>
          <p:cNvSpPr txBox="1">
            <a:spLocks/>
          </p:cNvSpPr>
          <p:nvPr/>
        </p:nvSpPr>
        <p:spPr>
          <a:xfrm>
            <a:off x="1266326" y="3427555"/>
            <a:ext cx="1411441" cy="69595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PG&amp;E (PCG)</a:t>
            </a:r>
          </a:p>
          <a:p>
            <a:pPr algn="l"/>
            <a:r>
              <a:rPr lang="en-US" sz="1200" dirty="0">
                <a:solidFill>
                  <a:schemeClr val="dk1"/>
                </a:solidFill>
              </a:rPr>
              <a:t>Black Hills (BKH)</a:t>
            </a:r>
          </a:p>
          <a:p>
            <a:pPr algn="l"/>
            <a:r>
              <a:rPr lang="en-US" sz="1200" dirty="0">
                <a:solidFill>
                  <a:schemeClr val="dk1"/>
                </a:solidFill>
              </a:rPr>
              <a:t>UGI (UGI)</a:t>
            </a:r>
          </a:p>
        </p:txBody>
      </p:sp>
      <p:pic>
        <p:nvPicPr>
          <p:cNvPr id="3" name="Picture 2" descr="Graphical user interface, application&#10;&#10;Description automatically generated">
            <a:extLst>
              <a:ext uri="{FF2B5EF4-FFF2-40B4-BE49-F238E27FC236}">
                <a16:creationId xmlns:a16="http://schemas.microsoft.com/office/drawing/2014/main" id="{1DAECE0E-8FD7-2E06-98F6-EF71B03B938E}"/>
              </a:ext>
            </a:extLst>
          </p:cNvPr>
          <p:cNvPicPr>
            <a:picLocks noChangeAspect="1"/>
          </p:cNvPicPr>
          <p:nvPr/>
        </p:nvPicPr>
        <p:blipFill>
          <a:blip r:embed="rId4"/>
          <a:stretch>
            <a:fillRect/>
          </a:stretch>
        </p:blipFill>
        <p:spPr>
          <a:xfrm>
            <a:off x="4259547" y="2481134"/>
            <a:ext cx="4600296" cy="2061581"/>
          </a:xfrm>
          <a:prstGeom prst="rect">
            <a:avLst/>
          </a:prstGeom>
        </p:spPr>
      </p:pic>
    </p:spTree>
    <p:extLst>
      <p:ext uri="{BB962C8B-B14F-4D97-AF65-F5344CB8AC3E}">
        <p14:creationId xmlns:p14="http://schemas.microsoft.com/office/powerpoint/2010/main" val="4057128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131928" y="234200"/>
            <a:ext cx="3695788" cy="67123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lt1"/>
                </a:solidFill>
              </a:rPr>
              <a:t>Energy</a:t>
            </a:r>
          </a:p>
          <a:p>
            <a:pPr marL="0" lvl="0" indent="0" algn="l" rtl="0">
              <a:spcBef>
                <a:spcPts val="0"/>
              </a:spcBef>
              <a:spcAft>
                <a:spcPts val="0"/>
              </a:spcAft>
              <a:buNone/>
            </a:pPr>
            <a:endParaRPr sz="3200" dirty="0">
              <a:solidFill>
                <a:schemeClr val="lt1"/>
              </a:solidFill>
            </a:endParaRPr>
          </a:p>
        </p:txBody>
      </p:sp>
      <p:sp>
        <p:nvSpPr>
          <p:cNvPr id="533" name="Google Shape;533;p48"/>
          <p:cNvSpPr txBox="1">
            <a:spLocks noGrp="1"/>
          </p:cNvSpPr>
          <p:nvPr>
            <p:ph type="subTitle" idx="1"/>
          </p:nvPr>
        </p:nvSpPr>
        <p:spPr>
          <a:xfrm>
            <a:off x="4243688" y="669985"/>
            <a:ext cx="4699483" cy="1282654"/>
          </a:xfrm>
          <a:prstGeom prst="rect">
            <a:avLst/>
          </a:prstGeom>
        </p:spPr>
        <p:txBody>
          <a:bodyPr spcFirstLastPara="1" wrap="square" lIns="91425" tIns="91425" rIns="91425" bIns="91425" anchor="t" anchorCtr="0">
            <a:noAutofit/>
          </a:bodyPr>
          <a:lstStyle/>
          <a:p>
            <a:pPr marL="0" lvl="0" indent="0" algn="l"/>
            <a:r>
              <a:rPr lang="en-US" sz="1100" b="1" dirty="0">
                <a:solidFill>
                  <a:schemeClr val="tx1"/>
                </a:solidFill>
              </a:rPr>
              <a:t>The Energy Sector comprises companies whose businesses are dominated by either of the following activities: The construction or provision of oil rigs, drilling equipment and other energy related service and equipment, including seismic data collection. Companies engaged in the exploration, production, marketing, refining and/or transportation of oil and gas products, coal and other consumable fuels.</a:t>
            </a:r>
            <a:endParaRPr sz="1800" b="1" dirty="0">
              <a:solidFill>
                <a:schemeClr val="tx1"/>
              </a:solidFill>
            </a:endParaRPr>
          </a:p>
        </p:txBody>
      </p:sp>
      <p:sp>
        <p:nvSpPr>
          <p:cNvPr id="12" name="Rounded Rectangle 11">
            <a:extLst>
              <a:ext uri="{FF2B5EF4-FFF2-40B4-BE49-F238E27FC236}">
                <a16:creationId xmlns:a16="http://schemas.microsoft.com/office/drawing/2014/main" id="{23F99642-7E8F-323B-4D40-4396DD6415AF}"/>
              </a:ext>
            </a:extLst>
          </p:cNvPr>
          <p:cNvSpPr/>
          <p:nvPr/>
        </p:nvSpPr>
        <p:spPr>
          <a:xfrm>
            <a:off x="131928" y="1139636"/>
            <a:ext cx="3633247" cy="32172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Google Shape;534;p48">
            <a:extLst>
              <a:ext uri="{FF2B5EF4-FFF2-40B4-BE49-F238E27FC236}">
                <a16:creationId xmlns:a16="http://schemas.microsoft.com/office/drawing/2014/main" id="{406BDC0A-3DA9-F2A4-E151-8C07E95A25EF}"/>
              </a:ext>
            </a:extLst>
          </p:cNvPr>
          <p:cNvSpPr txBox="1">
            <a:spLocks/>
          </p:cNvSpPr>
          <p:nvPr/>
        </p:nvSpPr>
        <p:spPr>
          <a:xfrm>
            <a:off x="1122264" y="1133580"/>
            <a:ext cx="1624554"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Performance YTD</a:t>
            </a:r>
          </a:p>
        </p:txBody>
      </p:sp>
      <p:sp>
        <p:nvSpPr>
          <p:cNvPr id="59" name="Google Shape;534;p48">
            <a:extLst>
              <a:ext uri="{FF2B5EF4-FFF2-40B4-BE49-F238E27FC236}">
                <a16:creationId xmlns:a16="http://schemas.microsoft.com/office/drawing/2014/main" id="{30E1171C-F88A-E278-EE97-C2E6FD94447C}"/>
              </a:ext>
            </a:extLst>
          </p:cNvPr>
          <p:cNvSpPr txBox="1">
            <a:spLocks/>
          </p:cNvSpPr>
          <p:nvPr/>
        </p:nvSpPr>
        <p:spPr>
          <a:xfrm>
            <a:off x="942985" y="1760189"/>
            <a:ext cx="1983112"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Portfolio Contribution</a:t>
            </a:r>
          </a:p>
        </p:txBody>
      </p:sp>
      <p:sp>
        <p:nvSpPr>
          <p:cNvPr id="60" name="Google Shape;534;p48">
            <a:extLst>
              <a:ext uri="{FF2B5EF4-FFF2-40B4-BE49-F238E27FC236}">
                <a16:creationId xmlns:a16="http://schemas.microsoft.com/office/drawing/2014/main" id="{1F64C7FA-A919-5094-C518-4D5A7E0D25E9}"/>
              </a:ext>
            </a:extLst>
          </p:cNvPr>
          <p:cNvSpPr txBox="1">
            <a:spLocks/>
          </p:cNvSpPr>
          <p:nvPr/>
        </p:nvSpPr>
        <p:spPr>
          <a:xfrm>
            <a:off x="892488" y="2428549"/>
            <a:ext cx="208409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Held in Portfolio</a:t>
            </a:r>
          </a:p>
        </p:txBody>
      </p:sp>
      <p:sp>
        <p:nvSpPr>
          <p:cNvPr id="61" name="Google Shape;534;p48">
            <a:extLst>
              <a:ext uri="{FF2B5EF4-FFF2-40B4-BE49-F238E27FC236}">
                <a16:creationId xmlns:a16="http://schemas.microsoft.com/office/drawing/2014/main" id="{EC041681-16F2-5DAD-B091-A1F7DF37225C}"/>
              </a:ext>
            </a:extLst>
          </p:cNvPr>
          <p:cNvSpPr txBox="1">
            <a:spLocks/>
          </p:cNvSpPr>
          <p:nvPr/>
        </p:nvSpPr>
        <p:spPr>
          <a:xfrm>
            <a:off x="1191309" y="3297809"/>
            <a:ext cx="148645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to Watch</a:t>
            </a:r>
          </a:p>
        </p:txBody>
      </p:sp>
      <p:sp>
        <p:nvSpPr>
          <p:cNvPr id="64" name="Google Shape;534;p48">
            <a:extLst>
              <a:ext uri="{FF2B5EF4-FFF2-40B4-BE49-F238E27FC236}">
                <a16:creationId xmlns:a16="http://schemas.microsoft.com/office/drawing/2014/main" id="{B2CD710D-9B5A-692B-8A88-C1D004A0CB71}"/>
              </a:ext>
            </a:extLst>
          </p:cNvPr>
          <p:cNvSpPr txBox="1">
            <a:spLocks/>
          </p:cNvSpPr>
          <p:nvPr/>
        </p:nvSpPr>
        <p:spPr>
          <a:xfrm>
            <a:off x="1600777" y="1472379"/>
            <a:ext cx="792798"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300" dirty="0">
                <a:solidFill>
                  <a:schemeClr val="dk1"/>
                </a:solidFill>
              </a:rPr>
              <a:t>35.40%</a:t>
            </a:r>
          </a:p>
        </p:txBody>
      </p:sp>
      <p:sp>
        <p:nvSpPr>
          <p:cNvPr id="65" name="Google Shape;534;p48">
            <a:extLst>
              <a:ext uri="{FF2B5EF4-FFF2-40B4-BE49-F238E27FC236}">
                <a16:creationId xmlns:a16="http://schemas.microsoft.com/office/drawing/2014/main" id="{210D3AEA-F5C0-C9EB-FB21-D795447FDF96}"/>
              </a:ext>
            </a:extLst>
          </p:cNvPr>
          <p:cNvSpPr txBox="1">
            <a:spLocks/>
          </p:cNvSpPr>
          <p:nvPr/>
        </p:nvSpPr>
        <p:spPr>
          <a:xfrm>
            <a:off x="1618999" y="2091480"/>
            <a:ext cx="659103"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5.90%</a:t>
            </a:r>
          </a:p>
        </p:txBody>
      </p:sp>
      <p:sp>
        <p:nvSpPr>
          <p:cNvPr id="66" name="Google Shape;534;p48">
            <a:extLst>
              <a:ext uri="{FF2B5EF4-FFF2-40B4-BE49-F238E27FC236}">
                <a16:creationId xmlns:a16="http://schemas.microsoft.com/office/drawing/2014/main" id="{44FFD700-23BD-813E-565C-31BB2D8AB0FF}"/>
              </a:ext>
            </a:extLst>
          </p:cNvPr>
          <p:cNvSpPr txBox="1">
            <a:spLocks/>
          </p:cNvSpPr>
          <p:nvPr/>
        </p:nvSpPr>
        <p:spPr>
          <a:xfrm>
            <a:off x="523349" y="2818558"/>
            <a:ext cx="2822378" cy="50746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Diamondback Energy, Inc. (FANG)</a:t>
            </a:r>
          </a:p>
          <a:p>
            <a:pPr algn="l"/>
            <a:r>
              <a:rPr lang="en-US" sz="1200" dirty="0">
                <a:solidFill>
                  <a:schemeClr val="dk1"/>
                </a:solidFill>
              </a:rPr>
              <a:t>Energy Transfer UNT (ET)</a:t>
            </a:r>
          </a:p>
        </p:txBody>
      </p:sp>
      <p:sp>
        <p:nvSpPr>
          <p:cNvPr id="14" name="Google Shape;534;p48">
            <a:extLst>
              <a:ext uri="{FF2B5EF4-FFF2-40B4-BE49-F238E27FC236}">
                <a16:creationId xmlns:a16="http://schemas.microsoft.com/office/drawing/2014/main" id="{664AB715-A35E-6A42-09DA-ECA39A4D13D6}"/>
              </a:ext>
            </a:extLst>
          </p:cNvPr>
          <p:cNvSpPr txBox="1">
            <a:spLocks/>
          </p:cNvSpPr>
          <p:nvPr/>
        </p:nvSpPr>
        <p:spPr>
          <a:xfrm>
            <a:off x="1032100" y="3568575"/>
            <a:ext cx="1856692" cy="50746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Chevron (CVX)</a:t>
            </a:r>
          </a:p>
          <a:p>
            <a:pPr algn="l"/>
            <a:r>
              <a:rPr lang="en-US" sz="1200" dirty="0">
                <a:solidFill>
                  <a:schemeClr val="dk1"/>
                </a:solidFill>
              </a:rPr>
              <a:t>NextEra Energy (NEE)</a:t>
            </a:r>
          </a:p>
        </p:txBody>
      </p:sp>
      <p:pic>
        <p:nvPicPr>
          <p:cNvPr id="4" name="Picture 3" descr="Graphical user interface, application&#10;&#10;Description automatically generated with medium confidence">
            <a:extLst>
              <a:ext uri="{FF2B5EF4-FFF2-40B4-BE49-F238E27FC236}">
                <a16:creationId xmlns:a16="http://schemas.microsoft.com/office/drawing/2014/main" id="{D53D4E58-09FA-CA7B-D859-2D7F39E6D426}"/>
              </a:ext>
            </a:extLst>
          </p:cNvPr>
          <p:cNvPicPr>
            <a:picLocks noChangeAspect="1"/>
          </p:cNvPicPr>
          <p:nvPr/>
        </p:nvPicPr>
        <p:blipFill>
          <a:blip r:embed="rId4"/>
          <a:stretch>
            <a:fillRect/>
          </a:stretch>
        </p:blipFill>
        <p:spPr>
          <a:xfrm>
            <a:off x="4320319" y="2615274"/>
            <a:ext cx="4538991" cy="2012404"/>
          </a:xfrm>
          <a:prstGeom prst="rect">
            <a:avLst/>
          </a:prstGeom>
        </p:spPr>
      </p:pic>
    </p:spTree>
    <p:extLst>
      <p:ext uri="{BB962C8B-B14F-4D97-AF65-F5344CB8AC3E}">
        <p14:creationId xmlns:p14="http://schemas.microsoft.com/office/powerpoint/2010/main" val="3965980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131928" y="132643"/>
            <a:ext cx="3451244" cy="100397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lt1"/>
                </a:solidFill>
              </a:rPr>
              <a:t>Information Technology</a:t>
            </a:r>
          </a:p>
          <a:p>
            <a:pPr marL="0" lvl="0" indent="0" algn="l" rtl="0">
              <a:spcBef>
                <a:spcPts val="0"/>
              </a:spcBef>
              <a:spcAft>
                <a:spcPts val="0"/>
              </a:spcAft>
              <a:buNone/>
            </a:pPr>
            <a:endParaRPr sz="3200" dirty="0">
              <a:solidFill>
                <a:schemeClr val="lt1"/>
              </a:solidFill>
            </a:endParaRPr>
          </a:p>
        </p:txBody>
      </p:sp>
      <p:sp>
        <p:nvSpPr>
          <p:cNvPr id="533" name="Google Shape;533;p48"/>
          <p:cNvSpPr txBox="1">
            <a:spLocks noGrp="1"/>
          </p:cNvSpPr>
          <p:nvPr>
            <p:ph type="subTitle" idx="1"/>
          </p:nvPr>
        </p:nvSpPr>
        <p:spPr>
          <a:xfrm>
            <a:off x="4187440" y="308269"/>
            <a:ext cx="4699483" cy="1990865"/>
          </a:xfrm>
          <a:prstGeom prst="rect">
            <a:avLst/>
          </a:prstGeom>
        </p:spPr>
        <p:txBody>
          <a:bodyPr spcFirstLastPara="1" wrap="square" lIns="91425" tIns="91425" rIns="91425" bIns="91425" anchor="t" anchorCtr="0">
            <a:noAutofit/>
          </a:bodyPr>
          <a:lstStyle/>
          <a:p>
            <a:pPr marL="0" lvl="0" indent="0" algn="l"/>
            <a:r>
              <a:rPr lang="en-US" sz="1100" b="1" dirty="0">
                <a:solidFill>
                  <a:schemeClr val="tx1"/>
                </a:solidFill>
              </a:rPr>
              <a:t>The Information Technology Sector covers the following general areas: firstly, Technology Software &amp; Services, including companies that primarily develop software in various fields such as the Internet, applications, systems, databases management and/or home entertainment, and companies that provide information technology consulting and services, as well as data processing and outsourced services; secondly Technology Hardware &amp; Equipment, including manufacturers and distributors of communications equipment, computers &amp; peripherals, electronic equipment and related instruments; and thirdly, Semiconductors &amp; Semiconductor Equipment Manufacturers. </a:t>
            </a:r>
            <a:endParaRPr sz="2400" b="1" dirty="0">
              <a:solidFill>
                <a:schemeClr val="tx1"/>
              </a:solidFill>
            </a:endParaRPr>
          </a:p>
        </p:txBody>
      </p:sp>
      <p:sp>
        <p:nvSpPr>
          <p:cNvPr id="12" name="Rounded Rectangle 11">
            <a:extLst>
              <a:ext uri="{FF2B5EF4-FFF2-40B4-BE49-F238E27FC236}">
                <a16:creationId xmlns:a16="http://schemas.microsoft.com/office/drawing/2014/main" id="{23F99642-7E8F-323B-4D40-4396DD6415AF}"/>
              </a:ext>
            </a:extLst>
          </p:cNvPr>
          <p:cNvSpPr/>
          <p:nvPr/>
        </p:nvSpPr>
        <p:spPr>
          <a:xfrm>
            <a:off x="131928" y="1309757"/>
            <a:ext cx="3633247" cy="34323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Google Shape;534;p48">
            <a:extLst>
              <a:ext uri="{FF2B5EF4-FFF2-40B4-BE49-F238E27FC236}">
                <a16:creationId xmlns:a16="http://schemas.microsoft.com/office/drawing/2014/main" id="{406BDC0A-3DA9-F2A4-E151-8C07E95A25EF}"/>
              </a:ext>
            </a:extLst>
          </p:cNvPr>
          <p:cNvSpPr txBox="1">
            <a:spLocks/>
          </p:cNvSpPr>
          <p:nvPr/>
        </p:nvSpPr>
        <p:spPr>
          <a:xfrm>
            <a:off x="1122264" y="1303702"/>
            <a:ext cx="1624554"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Performance YTD</a:t>
            </a:r>
          </a:p>
        </p:txBody>
      </p:sp>
      <p:sp>
        <p:nvSpPr>
          <p:cNvPr id="59" name="Google Shape;534;p48">
            <a:extLst>
              <a:ext uri="{FF2B5EF4-FFF2-40B4-BE49-F238E27FC236}">
                <a16:creationId xmlns:a16="http://schemas.microsoft.com/office/drawing/2014/main" id="{30E1171C-F88A-E278-EE97-C2E6FD94447C}"/>
              </a:ext>
            </a:extLst>
          </p:cNvPr>
          <p:cNvSpPr txBox="1">
            <a:spLocks/>
          </p:cNvSpPr>
          <p:nvPr/>
        </p:nvSpPr>
        <p:spPr>
          <a:xfrm>
            <a:off x="942980" y="1781979"/>
            <a:ext cx="1983112"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Portfolio Contribution</a:t>
            </a:r>
          </a:p>
        </p:txBody>
      </p:sp>
      <p:sp>
        <p:nvSpPr>
          <p:cNvPr id="60" name="Google Shape;534;p48">
            <a:extLst>
              <a:ext uri="{FF2B5EF4-FFF2-40B4-BE49-F238E27FC236}">
                <a16:creationId xmlns:a16="http://schemas.microsoft.com/office/drawing/2014/main" id="{1F64C7FA-A919-5094-C518-4D5A7E0D25E9}"/>
              </a:ext>
            </a:extLst>
          </p:cNvPr>
          <p:cNvSpPr txBox="1">
            <a:spLocks/>
          </p:cNvSpPr>
          <p:nvPr/>
        </p:nvSpPr>
        <p:spPr>
          <a:xfrm>
            <a:off x="892486" y="2333960"/>
            <a:ext cx="208409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Held in Portfolio</a:t>
            </a:r>
          </a:p>
        </p:txBody>
      </p:sp>
      <p:sp>
        <p:nvSpPr>
          <p:cNvPr id="61" name="Google Shape;534;p48">
            <a:extLst>
              <a:ext uri="{FF2B5EF4-FFF2-40B4-BE49-F238E27FC236}">
                <a16:creationId xmlns:a16="http://schemas.microsoft.com/office/drawing/2014/main" id="{EC041681-16F2-5DAD-B091-A1F7DF37225C}"/>
              </a:ext>
            </a:extLst>
          </p:cNvPr>
          <p:cNvSpPr txBox="1">
            <a:spLocks/>
          </p:cNvSpPr>
          <p:nvPr/>
        </p:nvSpPr>
        <p:spPr>
          <a:xfrm>
            <a:off x="1191305" y="3920675"/>
            <a:ext cx="148645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to Watch</a:t>
            </a:r>
          </a:p>
        </p:txBody>
      </p:sp>
      <p:sp>
        <p:nvSpPr>
          <p:cNvPr id="64" name="Google Shape;534;p48">
            <a:extLst>
              <a:ext uri="{FF2B5EF4-FFF2-40B4-BE49-F238E27FC236}">
                <a16:creationId xmlns:a16="http://schemas.microsoft.com/office/drawing/2014/main" id="{B2CD710D-9B5A-692B-8A88-C1D004A0CB71}"/>
              </a:ext>
            </a:extLst>
          </p:cNvPr>
          <p:cNvSpPr txBox="1">
            <a:spLocks/>
          </p:cNvSpPr>
          <p:nvPr/>
        </p:nvSpPr>
        <p:spPr>
          <a:xfrm>
            <a:off x="1552152" y="1557821"/>
            <a:ext cx="792798"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-18.90%</a:t>
            </a:r>
          </a:p>
        </p:txBody>
      </p:sp>
      <p:sp>
        <p:nvSpPr>
          <p:cNvPr id="65" name="Google Shape;534;p48">
            <a:extLst>
              <a:ext uri="{FF2B5EF4-FFF2-40B4-BE49-F238E27FC236}">
                <a16:creationId xmlns:a16="http://schemas.microsoft.com/office/drawing/2014/main" id="{210D3AEA-F5C0-C9EB-FB21-D795447FDF96}"/>
              </a:ext>
            </a:extLst>
          </p:cNvPr>
          <p:cNvSpPr txBox="1">
            <a:spLocks/>
          </p:cNvSpPr>
          <p:nvPr/>
        </p:nvSpPr>
        <p:spPr>
          <a:xfrm>
            <a:off x="1547248" y="2052746"/>
            <a:ext cx="774576"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18.00%</a:t>
            </a:r>
          </a:p>
        </p:txBody>
      </p:sp>
      <p:sp>
        <p:nvSpPr>
          <p:cNvPr id="66" name="Google Shape;534;p48">
            <a:extLst>
              <a:ext uri="{FF2B5EF4-FFF2-40B4-BE49-F238E27FC236}">
                <a16:creationId xmlns:a16="http://schemas.microsoft.com/office/drawing/2014/main" id="{44FFD700-23BD-813E-565C-31BB2D8AB0FF}"/>
              </a:ext>
            </a:extLst>
          </p:cNvPr>
          <p:cNvSpPr txBox="1">
            <a:spLocks/>
          </p:cNvSpPr>
          <p:nvPr/>
        </p:nvSpPr>
        <p:spPr>
          <a:xfrm>
            <a:off x="537362" y="2724915"/>
            <a:ext cx="2822378" cy="125320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Sel Sector: Tech SPDR (ARCX: XLK)</a:t>
            </a:r>
          </a:p>
          <a:p>
            <a:pPr algn="l"/>
            <a:r>
              <a:rPr lang="en-US" sz="1200" dirty="0">
                <a:solidFill>
                  <a:schemeClr val="dk1"/>
                </a:solidFill>
              </a:rPr>
              <a:t>Alphabet Inc. (GOOGL)</a:t>
            </a:r>
          </a:p>
          <a:p>
            <a:pPr algn="l"/>
            <a:r>
              <a:rPr lang="en-US" sz="1200" dirty="0">
                <a:solidFill>
                  <a:schemeClr val="dk1"/>
                </a:solidFill>
              </a:rPr>
              <a:t>Advanced Micro Devices Inc. (AMD)</a:t>
            </a:r>
          </a:p>
          <a:p>
            <a:pPr algn="l"/>
            <a:r>
              <a:rPr lang="en-US" sz="1200" dirty="0">
                <a:solidFill>
                  <a:schemeClr val="dk1"/>
                </a:solidFill>
              </a:rPr>
              <a:t>Microsoft Corporation (MSFT)</a:t>
            </a:r>
          </a:p>
          <a:p>
            <a:pPr algn="l"/>
            <a:r>
              <a:rPr lang="en-US" sz="1200" dirty="0">
                <a:solidFill>
                  <a:schemeClr val="dk1"/>
                </a:solidFill>
              </a:rPr>
              <a:t>SPDR S&amp;P 500 ETF (ARCX: SPY)</a:t>
            </a:r>
          </a:p>
          <a:p>
            <a:pPr algn="l"/>
            <a:r>
              <a:rPr lang="en-US" sz="1200" dirty="0">
                <a:solidFill>
                  <a:schemeClr val="dk1"/>
                </a:solidFill>
              </a:rPr>
              <a:t>Qualcomm Incorporated (QCOM)</a:t>
            </a:r>
          </a:p>
        </p:txBody>
      </p:sp>
      <p:sp>
        <p:nvSpPr>
          <p:cNvPr id="14" name="Google Shape;534;p48">
            <a:extLst>
              <a:ext uri="{FF2B5EF4-FFF2-40B4-BE49-F238E27FC236}">
                <a16:creationId xmlns:a16="http://schemas.microsoft.com/office/drawing/2014/main" id="{F82F7F00-B801-11B7-BCCD-9602BE9CB036}"/>
              </a:ext>
            </a:extLst>
          </p:cNvPr>
          <p:cNvSpPr txBox="1">
            <a:spLocks/>
          </p:cNvSpPr>
          <p:nvPr/>
        </p:nvSpPr>
        <p:spPr>
          <a:xfrm>
            <a:off x="942979" y="4254003"/>
            <a:ext cx="1734785" cy="5277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Airbnb (ABNB)</a:t>
            </a:r>
          </a:p>
          <a:p>
            <a:pPr algn="l"/>
            <a:r>
              <a:rPr lang="en-US" sz="1200" dirty="0">
                <a:solidFill>
                  <a:schemeClr val="dk1"/>
                </a:solidFill>
              </a:rPr>
              <a:t>Carvana Co. (CVNA)</a:t>
            </a:r>
          </a:p>
        </p:txBody>
      </p:sp>
      <p:pic>
        <p:nvPicPr>
          <p:cNvPr id="3" name="Picture 2" descr="Chart&#10;&#10;Description automatically generated">
            <a:extLst>
              <a:ext uri="{FF2B5EF4-FFF2-40B4-BE49-F238E27FC236}">
                <a16:creationId xmlns:a16="http://schemas.microsoft.com/office/drawing/2014/main" id="{AC8A8EDE-0ACE-28FB-632D-0AFC32F7BACE}"/>
              </a:ext>
            </a:extLst>
          </p:cNvPr>
          <p:cNvPicPr>
            <a:picLocks noChangeAspect="1"/>
          </p:cNvPicPr>
          <p:nvPr/>
        </p:nvPicPr>
        <p:blipFill>
          <a:blip r:embed="rId4"/>
          <a:stretch>
            <a:fillRect/>
          </a:stretch>
        </p:blipFill>
        <p:spPr>
          <a:xfrm>
            <a:off x="4270362" y="2592778"/>
            <a:ext cx="4575042" cy="2032357"/>
          </a:xfrm>
          <a:prstGeom prst="rect">
            <a:avLst/>
          </a:prstGeom>
        </p:spPr>
      </p:pic>
    </p:spTree>
    <p:extLst>
      <p:ext uri="{BB962C8B-B14F-4D97-AF65-F5344CB8AC3E}">
        <p14:creationId xmlns:p14="http://schemas.microsoft.com/office/powerpoint/2010/main" val="3679940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sp>
        <p:nvSpPr>
          <p:cNvPr id="152" name="Google Shape;152;p30"/>
          <p:cNvSpPr txBox="1">
            <a:spLocks noGrp="1"/>
          </p:cNvSpPr>
          <p:nvPr>
            <p:ph type="subTitle" idx="7"/>
          </p:nvPr>
        </p:nvSpPr>
        <p:spPr>
          <a:xfrm>
            <a:off x="6512506" y="2612198"/>
            <a:ext cx="1906500" cy="572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a:t>Portfolio sector perfromances compared to the benchmark</a:t>
            </a:r>
            <a:endParaRPr dirty="0"/>
          </a:p>
        </p:txBody>
      </p:sp>
      <p:sp>
        <p:nvSpPr>
          <p:cNvPr id="153" name="Google Shape;153;p30"/>
          <p:cNvSpPr txBox="1">
            <a:spLocks noGrp="1"/>
          </p:cNvSpPr>
          <p:nvPr>
            <p:ph type="ctrTitle" idx="6"/>
          </p:nvPr>
        </p:nvSpPr>
        <p:spPr>
          <a:xfrm>
            <a:off x="6974340" y="2199050"/>
            <a:ext cx="1444800" cy="577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a:t>Sector Summaries</a:t>
            </a:r>
            <a:endParaRPr dirty="0"/>
          </a:p>
        </p:txBody>
      </p:sp>
      <p:sp>
        <p:nvSpPr>
          <p:cNvPr id="154" name="Google Shape;154;p30"/>
          <p:cNvSpPr txBox="1">
            <a:spLocks noGrp="1"/>
          </p:cNvSpPr>
          <p:nvPr>
            <p:ph type="title" idx="8"/>
          </p:nvPr>
        </p:nvSpPr>
        <p:spPr>
          <a:xfrm>
            <a:off x="6665206" y="1620947"/>
            <a:ext cx="1753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t>03</a:t>
            </a:r>
            <a:endParaRPr dirty="0"/>
          </a:p>
        </p:txBody>
      </p:sp>
      <p:sp>
        <p:nvSpPr>
          <p:cNvPr id="155" name="Google Shape;155;p30"/>
          <p:cNvSpPr txBox="1">
            <a:spLocks noGrp="1"/>
          </p:cNvSpPr>
          <p:nvPr>
            <p:ph type="ctrTitle" idx="21"/>
          </p:nvPr>
        </p:nvSpPr>
        <p:spPr>
          <a:xfrm>
            <a:off x="723600" y="470622"/>
            <a:ext cx="17538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dk1"/>
                </a:solidFill>
              </a:rPr>
              <a:t>Executive</a:t>
            </a:r>
            <a:br>
              <a:rPr lang="es">
                <a:solidFill>
                  <a:schemeClr val="dk1"/>
                </a:solidFill>
              </a:rPr>
            </a:br>
            <a:r>
              <a:rPr lang="es">
                <a:solidFill>
                  <a:schemeClr val="dk1"/>
                </a:solidFill>
              </a:rPr>
              <a:t>Summary</a:t>
            </a:r>
            <a:endParaRPr dirty="0"/>
          </a:p>
        </p:txBody>
      </p:sp>
      <p:sp>
        <p:nvSpPr>
          <p:cNvPr id="156" name="Google Shape;156;p30"/>
          <p:cNvSpPr txBox="1">
            <a:spLocks noGrp="1"/>
          </p:cNvSpPr>
          <p:nvPr>
            <p:ph type="ctrTitle"/>
          </p:nvPr>
        </p:nvSpPr>
        <p:spPr>
          <a:xfrm>
            <a:off x="2869492" y="2202425"/>
            <a:ext cx="1170000" cy="577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chemeClr val="dk1"/>
              </a:buClr>
              <a:buSzPts val="1100"/>
              <a:buFont typeface="Arial"/>
              <a:buNone/>
            </a:pPr>
            <a:r>
              <a:rPr lang="en-US" dirty="0"/>
              <a:t>Class</a:t>
            </a:r>
            <a:endParaRPr dirty="0"/>
          </a:p>
          <a:p>
            <a:pPr marL="0" lvl="0" indent="0" algn="r" rtl="0">
              <a:spcBef>
                <a:spcPts val="0"/>
              </a:spcBef>
              <a:spcAft>
                <a:spcPts val="0"/>
              </a:spcAft>
              <a:buNone/>
            </a:pPr>
            <a:r>
              <a:rPr lang="es"/>
              <a:t>Overview</a:t>
            </a:r>
            <a:endParaRPr dirty="0"/>
          </a:p>
        </p:txBody>
      </p:sp>
      <p:sp>
        <p:nvSpPr>
          <p:cNvPr id="157" name="Google Shape;157;p30"/>
          <p:cNvSpPr txBox="1">
            <a:spLocks noGrp="1"/>
          </p:cNvSpPr>
          <p:nvPr>
            <p:ph type="subTitle" idx="1"/>
          </p:nvPr>
        </p:nvSpPr>
        <p:spPr>
          <a:xfrm>
            <a:off x="2133184" y="2617473"/>
            <a:ext cx="1906500" cy="572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Highlight the biggest takeaways form the class</a:t>
            </a:r>
            <a:endParaRPr dirty="0"/>
          </a:p>
        </p:txBody>
      </p:sp>
      <p:sp>
        <p:nvSpPr>
          <p:cNvPr id="158" name="Google Shape;158;p30"/>
          <p:cNvSpPr txBox="1">
            <a:spLocks noGrp="1"/>
          </p:cNvSpPr>
          <p:nvPr>
            <p:ph type="title" idx="2"/>
          </p:nvPr>
        </p:nvSpPr>
        <p:spPr>
          <a:xfrm>
            <a:off x="2285884" y="1624335"/>
            <a:ext cx="1753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t>01</a:t>
            </a:r>
            <a:endParaRPr dirty="0"/>
          </a:p>
        </p:txBody>
      </p:sp>
      <p:sp>
        <p:nvSpPr>
          <p:cNvPr id="159" name="Google Shape;159;p30"/>
          <p:cNvSpPr txBox="1">
            <a:spLocks noGrp="1"/>
          </p:cNvSpPr>
          <p:nvPr>
            <p:ph type="ctrTitle" idx="3"/>
          </p:nvPr>
        </p:nvSpPr>
        <p:spPr>
          <a:xfrm>
            <a:off x="3965788" y="2199025"/>
            <a:ext cx="2251800" cy="577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a:t>Economic Outlook</a:t>
            </a:r>
            <a:endParaRPr dirty="0"/>
          </a:p>
        </p:txBody>
      </p:sp>
      <p:sp>
        <p:nvSpPr>
          <p:cNvPr id="160" name="Google Shape;160;p30"/>
          <p:cNvSpPr txBox="1">
            <a:spLocks noGrp="1"/>
          </p:cNvSpPr>
          <p:nvPr>
            <p:ph type="subTitle" idx="4"/>
          </p:nvPr>
        </p:nvSpPr>
        <p:spPr>
          <a:xfrm>
            <a:off x="4240888" y="2612183"/>
            <a:ext cx="1976700" cy="572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Current state of the economy and future conditions</a:t>
            </a:r>
            <a:endParaRPr dirty="0"/>
          </a:p>
        </p:txBody>
      </p:sp>
      <p:sp>
        <p:nvSpPr>
          <p:cNvPr id="161" name="Google Shape;161;p30"/>
          <p:cNvSpPr txBox="1">
            <a:spLocks noGrp="1"/>
          </p:cNvSpPr>
          <p:nvPr>
            <p:ph type="title" idx="5"/>
          </p:nvPr>
        </p:nvSpPr>
        <p:spPr>
          <a:xfrm>
            <a:off x="4483545" y="1620937"/>
            <a:ext cx="1753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t>02</a:t>
            </a:r>
            <a:endParaRPr dirty="0"/>
          </a:p>
        </p:txBody>
      </p:sp>
      <p:sp>
        <p:nvSpPr>
          <p:cNvPr id="162" name="Google Shape;162;p30"/>
          <p:cNvSpPr txBox="1">
            <a:spLocks noGrp="1"/>
          </p:cNvSpPr>
          <p:nvPr>
            <p:ph type="ctrTitle" idx="9"/>
          </p:nvPr>
        </p:nvSpPr>
        <p:spPr>
          <a:xfrm>
            <a:off x="316987" y="3809707"/>
            <a:ext cx="1407558"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s">
                <a:solidFill>
                  <a:schemeClr val="dk1"/>
                </a:solidFill>
              </a:rPr>
              <a:t>Portfolio Strategy and Composition</a:t>
            </a:r>
            <a:endParaRPr dirty="0"/>
          </a:p>
        </p:txBody>
      </p:sp>
      <p:sp>
        <p:nvSpPr>
          <p:cNvPr id="163" name="Google Shape;163;p30"/>
          <p:cNvSpPr txBox="1">
            <a:spLocks noGrp="1"/>
          </p:cNvSpPr>
          <p:nvPr>
            <p:ph type="subTitle" idx="13"/>
          </p:nvPr>
        </p:nvSpPr>
        <p:spPr>
          <a:xfrm>
            <a:off x="316986" y="4194668"/>
            <a:ext cx="19065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Covering Growth, Value, and Dividend Strategies</a:t>
            </a:r>
            <a:endParaRPr dirty="0"/>
          </a:p>
        </p:txBody>
      </p:sp>
      <p:sp>
        <p:nvSpPr>
          <p:cNvPr id="164" name="Google Shape;164;p30"/>
          <p:cNvSpPr txBox="1">
            <a:spLocks noGrp="1"/>
          </p:cNvSpPr>
          <p:nvPr>
            <p:ph type="title" idx="14"/>
          </p:nvPr>
        </p:nvSpPr>
        <p:spPr>
          <a:xfrm>
            <a:off x="491600" y="3216604"/>
            <a:ext cx="17538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04</a:t>
            </a:r>
            <a:endParaRPr dirty="0"/>
          </a:p>
        </p:txBody>
      </p:sp>
      <p:sp>
        <p:nvSpPr>
          <p:cNvPr id="165" name="Google Shape;165;p30"/>
          <p:cNvSpPr txBox="1">
            <a:spLocks noGrp="1"/>
          </p:cNvSpPr>
          <p:nvPr>
            <p:ph type="ctrTitle" idx="15"/>
          </p:nvPr>
        </p:nvSpPr>
        <p:spPr>
          <a:xfrm>
            <a:off x="2613335" y="3790310"/>
            <a:ext cx="1128600" cy="57782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s">
                <a:solidFill>
                  <a:schemeClr val="dk1"/>
                </a:solidFill>
              </a:rPr>
              <a:t>Risk Analysis</a:t>
            </a:r>
            <a:endParaRPr dirty="0"/>
          </a:p>
        </p:txBody>
      </p:sp>
      <p:sp>
        <p:nvSpPr>
          <p:cNvPr id="166" name="Google Shape;166;p30"/>
          <p:cNvSpPr txBox="1">
            <a:spLocks noGrp="1"/>
          </p:cNvSpPr>
          <p:nvPr>
            <p:ph type="subTitle" idx="16"/>
          </p:nvPr>
        </p:nvSpPr>
        <p:spPr>
          <a:xfrm>
            <a:off x="2558355" y="4194668"/>
            <a:ext cx="19767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Overall risk sensitivity with high and low risk securities</a:t>
            </a:r>
            <a:endParaRPr dirty="0"/>
          </a:p>
        </p:txBody>
      </p:sp>
      <p:sp>
        <p:nvSpPr>
          <p:cNvPr id="167" name="Google Shape;167;p30"/>
          <p:cNvSpPr txBox="1">
            <a:spLocks noGrp="1"/>
          </p:cNvSpPr>
          <p:nvPr>
            <p:ph type="title" idx="17"/>
          </p:nvPr>
        </p:nvSpPr>
        <p:spPr>
          <a:xfrm>
            <a:off x="2300735" y="3227804"/>
            <a:ext cx="17538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05</a:t>
            </a:r>
            <a:endParaRPr dirty="0"/>
          </a:p>
        </p:txBody>
      </p:sp>
      <p:sp>
        <p:nvSpPr>
          <p:cNvPr id="168" name="Google Shape;168;p30"/>
          <p:cNvSpPr txBox="1">
            <a:spLocks noGrp="1"/>
          </p:cNvSpPr>
          <p:nvPr>
            <p:ph type="ctrTitle" idx="18"/>
          </p:nvPr>
        </p:nvSpPr>
        <p:spPr>
          <a:xfrm>
            <a:off x="4590035" y="3793552"/>
            <a:ext cx="1202013"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Performance  Review</a:t>
            </a:r>
            <a:endParaRPr dirty="0"/>
          </a:p>
        </p:txBody>
      </p:sp>
      <p:sp>
        <p:nvSpPr>
          <p:cNvPr id="169" name="Google Shape;169;p30"/>
          <p:cNvSpPr txBox="1">
            <a:spLocks noGrp="1"/>
          </p:cNvSpPr>
          <p:nvPr>
            <p:ph type="subTitle" idx="19"/>
          </p:nvPr>
        </p:nvSpPr>
        <p:spPr>
          <a:xfrm>
            <a:off x="4630725" y="4210741"/>
            <a:ext cx="19065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Overall review of our portfolio’s performance</a:t>
            </a:r>
            <a:endParaRPr dirty="0"/>
          </a:p>
        </p:txBody>
      </p:sp>
      <p:sp>
        <p:nvSpPr>
          <p:cNvPr id="170" name="Google Shape;170;p30"/>
          <p:cNvSpPr txBox="1">
            <a:spLocks noGrp="1"/>
          </p:cNvSpPr>
          <p:nvPr>
            <p:ph type="title" idx="20"/>
          </p:nvPr>
        </p:nvSpPr>
        <p:spPr>
          <a:xfrm>
            <a:off x="4498810" y="3233375"/>
            <a:ext cx="17538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06</a:t>
            </a:r>
            <a:endParaRPr dirty="0"/>
          </a:p>
        </p:txBody>
      </p:sp>
      <p:sp>
        <p:nvSpPr>
          <p:cNvPr id="21" name="Google Shape;170;p30">
            <a:extLst>
              <a:ext uri="{FF2B5EF4-FFF2-40B4-BE49-F238E27FC236}">
                <a16:creationId xmlns:a16="http://schemas.microsoft.com/office/drawing/2014/main" id="{1B57282C-CD3F-DB4D-B484-F42101133EBF}"/>
              </a:ext>
            </a:extLst>
          </p:cNvPr>
          <p:cNvSpPr txBox="1">
            <a:spLocks/>
          </p:cNvSpPr>
          <p:nvPr/>
        </p:nvSpPr>
        <p:spPr>
          <a:xfrm>
            <a:off x="6640148" y="3227804"/>
            <a:ext cx="1753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DM Serif Display"/>
              <a:buNone/>
              <a:defRPr sz="4800" b="0" i="0" u="none" strike="noStrike" cap="none">
                <a:solidFill>
                  <a:schemeClr val="dk1"/>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s"/>
              <a:t>07</a:t>
            </a:r>
          </a:p>
        </p:txBody>
      </p:sp>
      <p:sp>
        <p:nvSpPr>
          <p:cNvPr id="22" name="Google Shape;168;p30">
            <a:extLst>
              <a:ext uri="{FF2B5EF4-FFF2-40B4-BE49-F238E27FC236}">
                <a16:creationId xmlns:a16="http://schemas.microsoft.com/office/drawing/2014/main" id="{4C083FC8-8999-FA41-8010-2B6D76C3FE65}"/>
              </a:ext>
            </a:extLst>
          </p:cNvPr>
          <p:cNvSpPr txBox="1">
            <a:spLocks/>
          </p:cNvSpPr>
          <p:nvPr/>
        </p:nvSpPr>
        <p:spPr>
          <a:xfrm>
            <a:off x="6512506" y="3790310"/>
            <a:ext cx="1202013"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DM Serif Display"/>
              <a:buNone/>
              <a:defRPr sz="1200" b="0" i="0" u="none" strike="noStrike" cap="none">
                <a:solidFill>
                  <a:schemeClr val="dk1"/>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dk1"/>
              </a:buClr>
              <a:buSzPts val="1200"/>
              <a:buFont typeface="DM Serif Display"/>
              <a:buNone/>
              <a:defRPr sz="1200" b="0" i="0" u="none" strike="noStrike" cap="none">
                <a:solidFill>
                  <a:schemeClr val="dk1"/>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dk1"/>
              </a:buClr>
              <a:buSzPts val="1200"/>
              <a:buFont typeface="DM Serif Display"/>
              <a:buNone/>
              <a:defRPr sz="1200" b="0" i="0" u="none" strike="noStrike" cap="none">
                <a:solidFill>
                  <a:schemeClr val="dk1"/>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dk1"/>
              </a:buClr>
              <a:buSzPts val="1200"/>
              <a:buFont typeface="DM Serif Display"/>
              <a:buNone/>
              <a:defRPr sz="1200" b="0" i="0" u="none" strike="noStrike" cap="none">
                <a:solidFill>
                  <a:schemeClr val="dk1"/>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dk1"/>
              </a:buClr>
              <a:buSzPts val="1200"/>
              <a:buFont typeface="DM Serif Display"/>
              <a:buNone/>
              <a:defRPr sz="1200" b="0" i="0" u="none" strike="noStrike" cap="none">
                <a:solidFill>
                  <a:schemeClr val="dk1"/>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dk1"/>
              </a:buClr>
              <a:buSzPts val="1200"/>
              <a:buFont typeface="DM Serif Display"/>
              <a:buNone/>
              <a:defRPr sz="1200" b="0" i="0" u="none" strike="noStrike" cap="none">
                <a:solidFill>
                  <a:schemeClr val="dk1"/>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dk1"/>
              </a:buClr>
              <a:buSzPts val="1200"/>
              <a:buFont typeface="DM Serif Display"/>
              <a:buNone/>
              <a:defRPr sz="1200" b="0" i="0" u="none" strike="noStrike" cap="none">
                <a:solidFill>
                  <a:schemeClr val="dk1"/>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dk1"/>
              </a:buClr>
              <a:buSzPts val="1200"/>
              <a:buFont typeface="DM Serif Display"/>
              <a:buNone/>
              <a:defRPr sz="1200" b="0" i="0" u="none" strike="noStrike" cap="none">
                <a:solidFill>
                  <a:schemeClr val="dk1"/>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dk1"/>
              </a:buClr>
              <a:buSzPts val="1200"/>
              <a:buFont typeface="DM Serif Display"/>
              <a:buNone/>
              <a:defRPr sz="1200" b="0" i="0" u="none" strike="noStrike" cap="none">
                <a:solidFill>
                  <a:schemeClr val="dk1"/>
                </a:solidFill>
                <a:latin typeface="DM Serif Display"/>
                <a:ea typeface="DM Serif Display"/>
                <a:cs typeface="DM Serif Display"/>
                <a:sym typeface="DM Serif Display"/>
              </a:defRPr>
            </a:lvl9pPr>
          </a:lstStyle>
          <a:p>
            <a:r>
              <a:rPr lang="en-US" dirty="0"/>
              <a:t>The ones that got away</a:t>
            </a:r>
          </a:p>
        </p:txBody>
      </p:sp>
      <p:sp>
        <p:nvSpPr>
          <p:cNvPr id="24" name="Google Shape;169;p30">
            <a:extLst>
              <a:ext uri="{FF2B5EF4-FFF2-40B4-BE49-F238E27FC236}">
                <a16:creationId xmlns:a16="http://schemas.microsoft.com/office/drawing/2014/main" id="{644D96C7-9A31-0848-8424-857285ACDE18}"/>
              </a:ext>
            </a:extLst>
          </p:cNvPr>
          <p:cNvSpPr txBox="1">
            <a:spLocks/>
          </p:cNvSpPr>
          <p:nvPr/>
        </p:nvSpPr>
        <p:spPr>
          <a:xfrm>
            <a:off x="6761269" y="4227806"/>
            <a:ext cx="1906500" cy="572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1pPr>
            <a:lvl2pPr marL="914400" marR="0" lvl="1"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2pPr>
            <a:lvl3pPr marL="1371600" marR="0" lvl="2"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3pPr>
            <a:lvl4pPr marL="1828800" marR="0" lvl="3"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4pPr>
            <a:lvl5pPr marL="2286000" marR="0" lvl="4"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5pPr>
            <a:lvl6pPr marL="2743200" marR="0" lvl="5"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6pPr>
            <a:lvl7pPr marL="3200400" marR="0" lvl="6"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7pPr>
            <a:lvl8pPr marL="3657600" marR="0" lvl="7"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8pPr>
            <a:lvl9pPr marL="4114800" marR="0" lvl="8"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9pPr>
          </a:lstStyle>
          <a:p>
            <a:pPr marL="0" indent="0">
              <a:buSzPts val="1100"/>
              <a:buFont typeface="Arial"/>
              <a:buNone/>
            </a:pPr>
            <a:r>
              <a:rPr lang="en-US" dirty="0"/>
              <a:t>Overview of securities we missed opportunities on</a:t>
            </a:r>
          </a:p>
        </p:txBody>
      </p:sp>
    </p:spTree>
    <p:extLst>
      <p:ext uri="{BB962C8B-B14F-4D97-AF65-F5344CB8AC3E}">
        <p14:creationId xmlns:p14="http://schemas.microsoft.com/office/powerpoint/2010/main" val="252679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131928" y="132643"/>
            <a:ext cx="3451244" cy="1003978"/>
          </a:xfrm>
          <a:prstGeom prst="rect">
            <a:avLst/>
          </a:prstGeom>
        </p:spPr>
        <p:txBody>
          <a:bodyPr spcFirstLastPara="1" wrap="square" lIns="91425" tIns="91425" rIns="91425" bIns="91425" anchor="t" anchorCtr="0">
            <a:noAutofit/>
          </a:bodyPr>
          <a:lstStyle/>
          <a:p>
            <a:pPr algn="ctr"/>
            <a:r>
              <a:rPr lang="en-US" sz="3200" dirty="0">
                <a:solidFill>
                  <a:schemeClr val="bg1"/>
                </a:solidFill>
                <a:cs typeface="Times New Roman"/>
              </a:rPr>
              <a:t>Real Estate</a:t>
            </a:r>
            <a:endParaRPr lang="en-US" dirty="0">
              <a:solidFill>
                <a:schemeClr val="bg1"/>
              </a:solidFill>
            </a:endParaRPr>
          </a:p>
          <a:p>
            <a:pPr marL="0" lvl="0" indent="0" algn="l" rtl="0">
              <a:spcBef>
                <a:spcPts val="0"/>
              </a:spcBef>
              <a:spcAft>
                <a:spcPts val="0"/>
              </a:spcAft>
              <a:buNone/>
            </a:pPr>
            <a:endParaRPr sz="3200" dirty="0">
              <a:solidFill>
                <a:schemeClr val="lt1"/>
              </a:solidFill>
            </a:endParaRPr>
          </a:p>
        </p:txBody>
      </p:sp>
      <p:sp>
        <p:nvSpPr>
          <p:cNvPr id="533" name="Google Shape;533;p48"/>
          <p:cNvSpPr txBox="1">
            <a:spLocks noGrp="1"/>
          </p:cNvSpPr>
          <p:nvPr>
            <p:ph type="subTitle" idx="1"/>
          </p:nvPr>
        </p:nvSpPr>
        <p:spPr>
          <a:xfrm>
            <a:off x="4187440" y="308269"/>
            <a:ext cx="4699483" cy="1990865"/>
          </a:xfrm>
          <a:prstGeom prst="rect">
            <a:avLst/>
          </a:prstGeom>
        </p:spPr>
        <p:txBody>
          <a:bodyPr spcFirstLastPara="1" wrap="square" lIns="91425" tIns="91425" rIns="91425" bIns="91425" anchor="t" anchorCtr="0">
            <a:noAutofit/>
          </a:bodyPr>
          <a:lstStyle/>
          <a:p>
            <a:pPr marL="0" indent="0" algn="l"/>
            <a:r>
              <a:rPr lang="en-US" sz="1100" dirty="0">
                <a:cs typeface="Times New Roman"/>
              </a:rPr>
              <a:t>The real estate sector consists of four main categories: Land, Residential, Commercial, and Industrial. Land focuses on undeveloped properties and vacant land or lots and the residential segment focuses on the buying and selling of homes for individuals and families in apartments, townhouses, and all different types of living situations. The commercial segment focuses on properties used for a business-like shopping malls, parking lots, and other places businesses carry out their operations. The Industrial segment focuses on properties used for manufacturing and production such as factories and warehouses. </a:t>
            </a:r>
            <a:endParaRPr lang="en-US" dirty="0"/>
          </a:p>
        </p:txBody>
      </p:sp>
      <p:sp>
        <p:nvSpPr>
          <p:cNvPr id="12" name="Rounded Rectangle 11">
            <a:extLst>
              <a:ext uri="{FF2B5EF4-FFF2-40B4-BE49-F238E27FC236}">
                <a16:creationId xmlns:a16="http://schemas.microsoft.com/office/drawing/2014/main" id="{23F99642-7E8F-323B-4D40-4396DD6415AF}"/>
              </a:ext>
            </a:extLst>
          </p:cNvPr>
          <p:cNvSpPr/>
          <p:nvPr/>
        </p:nvSpPr>
        <p:spPr>
          <a:xfrm>
            <a:off x="131928" y="1309757"/>
            <a:ext cx="3633247" cy="34323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Google Shape;534;p48">
            <a:extLst>
              <a:ext uri="{FF2B5EF4-FFF2-40B4-BE49-F238E27FC236}">
                <a16:creationId xmlns:a16="http://schemas.microsoft.com/office/drawing/2014/main" id="{406BDC0A-3DA9-F2A4-E151-8C07E95A25EF}"/>
              </a:ext>
            </a:extLst>
          </p:cNvPr>
          <p:cNvSpPr txBox="1">
            <a:spLocks/>
          </p:cNvSpPr>
          <p:nvPr/>
        </p:nvSpPr>
        <p:spPr>
          <a:xfrm>
            <a:off x="1122264" y="1303702"/>
            <a:ext cx="1624554"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Performance YTD</a:t>
            </a:r>
          </a:p>
        </p:txBody>
      </p:sp>
      <p:sp>
        <p:nvSpPr>
          <p:cNvPr id="59" name="Google Shape;534;p48">
            <a:extLst>
              <a:ext uri="{FF2B5EF4-FFF2-40B4-BE49-F238E27FC236}">
                <a16:creationId xmlns:a16="http://schemas.microsoft.com/office/drawing/2014/main" id="{30E1171C-F88A-E278-EE97-C2E6FD94447C}"/>
              </a:ext>
            </a:extLst>
          </p:cNvPr>
          <p:cNvSpPr txBox="1">
            <a:spLocks/>
          </p:cNvSpPr>
          <p:nvPr/>
        </p:nvSpPr>
        <p:spPr>
          <a:xfrm>
            <a:off x="942980" y="1781979"/>
            <a:ext cx="1983112"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Portfolio Contribution</a:t>
            </a:r>
          </a:p>
        </p:txBody>
      </p:sp>
      <p:sp>
        <p:nvSpPr>
          <p:cNvPr id="60" name="Google Shape;534;p48">
            <a:extLst>
              <a:ext uri="{FF2B5EF4-FFF2-40B4-BE49-F238E27FC236}">
                <a16:creationId xmlns:a16="http://schemas.microsoft.com/office/drawing/2014/main" id="{1F64C7FA-A919-5094-C518-4D5A7E0D25E9}"/>
              </a:ext>
            </a:extLst>
          </p:cNvPr>
          <p:cNvSpPr txBox="1">
            <a:spLocks/>
          </p:cNvSpPr>
          <p:nvPr/>
        </p:nvSpPr>
        <p:spPr>
          <a:xfrm>
            <a:off x="892486" y="2333960"/>
            <a:ext cx="208409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Held in Portfolio</a:t>
            </a:r>
          </a:p>
        </p:txBody>
      </p:sp>
      <p:sp>
        <p:nvSpPr>
          <p:cNvPr id="61" name="Google Shape;534;p48">
            <a:extLst>
              <a:ext uri="{FF2B5EF4-FFF2-40B4-BE49-F238E27FC236}">
                <a16:creationId xmlns:a16="http://schemas.microsoft.com/office/drawing/2014/main" id="{EC041681-16F2-5DAD-B091-A1F7DF37225C}"/>
              </a:ext>
            </a:extLst>
          </p:cNvPr>
          <p:cNvSpPr txBox="1">
            <a:spLocks/>
          </p:cNvSpPr>
          <p:nvPr/>
        </p:nvSpPr>
        <p:spPr>
          <a:xfrm>
            <a:off x="1191305" y="3920675"/>
            <a:ext cx="148645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to Watch</a:t>
            </a:r>
          </a:p>
        </p:txBody>
      </p:sp>
      <p:sp>
        <p:nvSpPr>
          <p:cNvPr id="64" name="Google Shape;534;p48">
            <a:extLst>
              <a:ext uri="{FF2B5EF4-FFF2-40B4-BE49-F238E27FC236}">
                <a16:creationId xmlns:a16="http://schemas.microsoft.com/office/drawing/2014/main" id="{B2CD710D-9B5A-692B-8A88-C1D004A0CB71}"/>
              </a:ext>
            </a:extLst>
          </p:cNvPr>
          <p:cNvSpPr txBox="1">
            <a:spLocks/>
          </p:cNvSpPr>
          <p:nvPr/>
        </p:nvSpPr>
        <p:spPr>
          <a:xfrm>
            <a:off x="1552152" y="1557821"/>
            <a:ext cx="792798"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-7.22%</a:t>
            </a:r>
          </a:p>
        </p:txBody>
      </p:sp>
      <p:sp>
        <p:nvSpPr>
          <p:cNvPr id="65" name="Google Shape;534;p48">
            <a:extLst>
              <a:ext uri="{FF2B5EF4-FFF2-40B4-BE49-F238E27FC236}">
                <a16:creationId xmlns:a16="http://schemas.microsoft.com/office/drawing/2014/main" id="{210D3AEA-F5C0-C9EB-FB21-D795447FDF96}"/>
              </a:ext>
            </a:extLst>
          </p:cNvPr>
          <p:cNvSpPr txBox="1">
            <a:spLocks/>
          </p:cNvSpPr>
          <p:nvPr/>
        </p:nvSpPr>
        <p:spPr>
          <a:xfrm>
            <a:off x="1547248" y="2052746"/>
            <a:ext cx="774576"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2.98%</a:t>
            </a:r>
          </a:p>
        </p:txBody>
      </p:sp>
      <p:sp>
        <p:nvSpPr>
          <p:cNvPr id="66" name="Google Shape;534;p48">
            <a:extLst>
              <a:ext uri="{FF2B5EF4-FFF2-40B4-BE49-F238E27FC236}">
                <a16:creationId xmlns:a16="http://schemas.microsoft.com/office/drawing/2014/main" id="{44FFD700-23BD-813E-565C-31BB2D8AB0FF}"/>
              </a:ext>
            </a:extLst>
          </p:cNvPr>
          <p:cNvSpPr txBox="1">
            <a:spLocks/>
          </p:cNvSpPr>
          <p:nvPr/>
        </p:nvSpPr>
        <p:spPr>
          <a:xfrm>
            <a:off x="537362" y="2569467"/>
            <a:ext cx="2822378" cy="12532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accent4"/>
                </a:solidFill>
              </a:rPr>
              <a:t>BOSTON PROPERTIES, INC. (XNYS:BXP)</a:t>
            </a:r>
          </a:p>
        </p:txBody>
      </p:sp>
      <p:sp>
        <p:nvSpPr>
          <p:cNvPr id="14" name="Google Shape;534;p48">
            <a:extLst>
              <a:ext uri="{FF2B5EF4-FFF2-40B4-BE49-F238E27FC236}">
                <a16:creationId xmlns:a16="http://schemas.microsoft.com/office/drawing/2014/main" id="{F82F7F00-B801-11B7-BCCD-9602BE9CB036}"/>
              </a:ext>
            </a:extLst>
          </p:cNvPr>
          <p:cNvSpPr txBox="1">
            <a:spLocks/>
          </p:cNvSpPr>
          <p:nvPr/>
        </p:nvSpPr>
        <p:spPr>
          <a:xfrm>
            <a:off x="632083" y="4478031"/>
            <a:ext cx="2950937" cy="5277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endParaRPr lang="en-US" sz="1200" b="1" u="sng" dirty="0">
              <a:solidFill>
                <a:srgbClr val="1A1D26"/>
              </a:solidFill>
              <a:latin typeface="Montserrat"/>
              <a:ea typeface="Montserrat"/>
              <a:cs typeface="Montserrat"/>
            </a:endParaRPr>
          </a:p>
          <a:p>
            <a:pPr algn="l"/>
            <a:r>
              <a:rPr lang="en-US" sz="1200" b="1" dirty="0">
                <a:solidFill>
                  <a:schemeClr val="accent3"/>
                </a:solidFill>
              </a:rPr>
              <a:t>Extra Space Storage Inc. (EXR)</a:t>
            </a:r>
            <a:br>
              <a:rPr lang="en-US" dirty="0">
                <a:solidFill>
                  <a:schemeClr val="accent3"/>
                </a:solidFill>
              </a:rPr>
            </a:br>
            <a:r>
              <a:rPr lang="en-US" sz="1200" dirty="0">
                <a:solidFill>
                  <a:schemeClr val="accent3"/>
                </a:solidFill>
              </a:rPr>
              <a:t>Prologis Inc. (PLD)</a:t>
            </a:r>
          </a:p>
          <a:p>
            <a:pPr algn="l"/>
            <a:endParaRPr lang="en-US" b="1" dirty="0">
              <a:solidFill>
                <a:srgbClr val="1A1D26"/>
              </a:solidFill>
              <a:latin typeface="Montserrat"/>
            </a:endParaRPr>
          </a:p>
        </p:txBody>
      </p:sp>
      <p:pic>
        <p:nvPicPr>
          <p:cNvPr id="2" name="Picture 2" descr="Graphical user interface, application&#10;&#10;Description automatically generated">
            <a:extLst>
              <a:ext uri="{FF2B5EF4-FFF2-40B4-BE49-F238E27FC236}">
                <a16:creationId xmlns:a16="http://schemas.microsoft.com/office/drawing/2014/main" id="{5825BA5C-D06B-BF8F-4BDF-637D6AC311C0}"/>
              </a:ext>
            </a:extLst>
          </p:cNvPr>
          <p:cNvPicPr>
            <a:picLocks noChangeAspect="1"/>
          </p:cNvPicPr>
          <p:nvPr/>
        </p:nvPicPr>
        <p:blipFill>
          <a:blip r:embed="rId4"/>
          <a:stretch>
            <a:fillRect/>
          </a:stretch>
        </p:blipFill>
        <p:spPr>
          <a:xfrm>
            <a:off x="4096512" y="2884317"/>
            <a:ext cx="4791456" cy="1862033"/>
          </a:xfrm>
          <a:prstGeom prst="rect">
            <a:avLst/>
          </a:prstGeom>
        </p:spPr>
      </p:pic>
    </p:spTree>
    <p:extLst>
      <p:ext uri="{BB962C8B-B14F-4D97-AF65-F5344CB8AC3E}">
        <p14:creationId xmlns:p14="http://schemas.microsoft.com/office/powerpoint/2010/main" val="2238974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131928" y="132643"/>
            <a:ext cx="3451244" cy="100397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lt1"/>
                </a:solidFill>
              </a:rPr>
              <a:t>Financials</a:t>
            </a:r>
            <a:endParaRPr lang="en-US" dirty="0"/>
          </a:p>
          <a:p>
            <a:endParaRPr lang="en-US" sz="3200" dirty="0">
              <a:solidFill>
                <a:schemeClr val="bg1"/>
              </a:solidFill>
            </a:endParaRPr>
          </a:p>
        </p:txBody>
      </p:sp>
      <p:sp>
        <p:nvSpPr>
          <p:cNvPr id="533" name="Google Shape;533;p48"/>
          <p:cNvSpPr txBox="1">
            <a:spLocks noGrp="1"/>
          </p:cNvSpPr>
          <p:nvPr>
            <p:ph type="subTitle" idx="1"/>
          </p:nvPr>
        </p:nvSpPr>
        <p:spPr>
          <a:xfrm>
            <a:off x="4187440" y="308269"/>
            <a:ext cx="4699483" cy="1990865"/>
          </a:xfrm>
          <a:prstGeom prst="rect">
            <a:avLst/>
          </a:prstGeom>
        </p:spPr>
        <p:txBody>
          <a:bodyPr spcFirstLastPara="1" wrap="square" lIns="91425" tIns="91425" rIns="91425" bIns="91425" anchor="t" anchorCtr="0">
            <a:noAutofit/>
          </a:bodyPr>
          <a:lstStyle/>
          <a:p>
            <a:pPr marL="0" indent="0" algn="l"/>
            <a:r>
              <a:rPr lang="en-US" sz="1100" dirty="0"/>
              <a:t>The financial sector is made up of institutions and firms that provide financial services to commercial and retail customers. The industries comprised within this sector include banks, investment companies, insurance companies, and real estate firms.  The financial sector generates a large portion of its revenue from loans and mortgages and thrives in a low-interest-rate environment.</a:t>
            </a:r>
            <a:endParaRPr lang="en-US" dirty="0"/>
          </a:p>
        </p:txBody>
      </p:sp>
      <p:sp>
        <p:nvSpPr>
          <p:cNvPr id="12" name="Rounded Rectangle 11">
            <a:extLst>
              <a:ext uri="{FF2B5EF4-FFF2-40B4-BE49-F238E27FC236}">
                <a16:creationId xmlns:a16="http://schemas.microsoft.com/office/drawing/2014/main" id="{23F99642-7E8F-323B-4D40-4396DD6415AF}"/>
              </a:ext>
            </a:extLst>
          </p:cNvPr>
          <p:cNvSpPr/>
          <p:nvPr/>
        </p:nvSpPr>
        <p:spPr>
          <a:xfrm>
            <a:off x="131928" y="1309757"/>
            <a:ext cx="3633247" cy="34323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Google Shape;534;p48">
            <a:extLst>
              <a:ext uri="{FF2B5EF4-FFF2-40B4-BE49-F238E27FC236}">
                <a16:creationId xmlns:a16="http://schemas.microsoft.com/office/drawing/2014/main" id="{406BDC0A-3DA9-F2A4-E151-8C07E95A25EF}"/>
              </a:ext>
            </a:extLst>
          </p:cNvPr>
          <p:cNvSpPr txBox="1">
            <a:spLocks/>
          </p:cNvSpPr>
          <p:nvPr/>
        </p:nvSpPr>
        <p:spPr>
          <a:xfrm>
            <a:off x="1122264" y="1303702"/>
            <a:ext cx="1624554"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Performance YTD</a:t>
            </a:r>
          </a:p>
        </p:txBody>
      </p:sp>
      <p:sp>
        <p:nvSpPr>
          <p:cNvPr id="59" name="Google Shape;534;p48">
            <a:extLst>
              <a:ext uri="{FF2B5EF4-FFF2-40B4-BE49-F238E27FC236}">
                <a16:creationId xmlns:a16="http://schemas.microsoft.com/office/drawing/2014/main" id="{30E1171C-F88A-E278-EE97-C2E6FD94447C}"/>
              </a:ext>
            </a:extLst>
          </p:cNvPr>
          <p:cNvSpPr txBox="1">
            <a:spLocks/>
          </p:cNvSpPr>
          <p:nvPr/>
        </p:nvSpPr>
        <p:spPr>
          <a:xfrm>
            <a:off x="942980" y="1781979"/>
            <a:ext cx="1983112"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Portfolio Contribution</a:t>
            </a:r>
          </a:p>
        </p:txBody>
      </p:sp>
      <p:sp>
        <p:nvSpPr>
          <p:cNvPr id="60" name="Google Shape;534;p48">
            <a:extLst>
              <a:ext uri="{FF2B5EF4-FFF2-40B4-BE49-F238E27FC236}">
                <a16:creationId xmlns:a16="http://schemas.microsoft.com/office/drawing/2014/main" id="{1F64C7FA-A919-5094-C518-4D5A7E0D25E9}"/>
              </a:ext>
            </a:extLst>
          </p:cNvPr>
          <p:cNvSpPr txBox="1">
            <a:spLocks/>
          </p:cNvSpPr>
          <p:nvPr/>
        </p:nvSpPr>
        <p:spPr>
          <a:xfrm>
            <a:off x="892486" y="2333960"/>
            <a:ext cx="208409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Held in Portfolio</a:t>
            </a:r>
          </a:p>
        </p:txBody>
      </p:sp>
      <p:sp>
        <p:nvSpPr>
          <p:cNvPr id="61" name="Google Shape;534;p48">
            <a:extLst>
              <a:ext uri="{FF2B5EF4-FFF2-40B4-BE49-F238E27FC236}">
                <a16:creationId xmlns:a16="http://schemas.microsoft.com/office/drawing/2014/main" id="{EC041681-16F2-5DAD-B091-A1F7DF37225C}"/>
              </a:ext>
            </a:extLst>
          </p:cNvPr>
          <p:cNvSpPr txBox="1">
            <a:spLocks/>
          </p:cNvSpPr>
          <p:nvPr/>
        </p:nvSpPr>
        <p:spPr>
          <a:xfrm>
            <a:off x="1191305" y="3920675"/>
            <a:ext cx="148645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to Watch</a:t>
            </a:r>
          </a:p>
        </p:txBody>
      </p:sp>
      <p:sp>
        <p:nvSpPr>
          <p:cNvPr id="64" name="Google Shape;534;p48">
            <a:extLst>
              <a:ext uri="{FF2B5EF4-FFF2-40B4-BE49-F238E27FC236}">
                <a16:creationId xmlns:a16="http://schemas.microsoft.com/office/drawing/2014/main" id="{B2CD710D-9B5A-692B-8A88-C1D004A0CB71}"/>
              </a:ext>
            </a:extLst>
          </p:cNvPr>
          <p:cNvSpPr txBox="1">
            <a:spLocks/>
          </p:cNvSpPr>
          <p:nvPr/>
        </p:nvSpPr>
        <p:spPr>
          <a:xfrm>
            <a:off x="1552152" y="1557821"/>
            <a:ext cx="792798"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-11.74%</a:t>
            </a:r>
          </a:p>
        </p:txBody>
      </p:sp>
      <p:sp>
        <p:nvSpPr>
          <p:cNvPr id="65" name="Google Shape;534;p48">
            <a:extLst>
              <a:ext uri="{FF2B5EF4-FFF2-40B4-BE49-F238E27FC236}">
                <a16:creationId xmlns:a16="http://schemas.microsoft.com/office/drawing/2014/main" id="{210D3AEA-F5C0-C9EB-FB21-D795447FDF96}"/>
              </a:ext>
            </a:extLst>
          </p:cNvPr>
          <p:cNvSpPr txBox="1">
            <a:spLocks/>
          </p:cNvSpPr>
          <p:nvPr/>
        </p:nvSpPr>
        <p:spPr>
          <a:xfrm>
            <a:off x="1547248" y="2052746"/>
            <a:ext cx="774576"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18.12%</a:t>
            </a:r>
          </a:p>
        </p:txBody>
      </p:sp>
      <p:sp>
        <p:nvSpPr>
          <p:cNvPr id="66" name="Google Shape;534;p48">
            <a:extLst>
              <a:ext uri="{FF2B5EF4-FFF2-40B4-BE49-F238E27FC236}">
                <a16:creationId xmlns:a16="http://schemas.microsoft.com/office/drawing/2014/main" id="{44FFD700-23BD-813E-565C-31BB2D8AB0FF}"/>
              </a:ext>
            </a:extLst>
          </p:cNvPr>
          <p:cNvSpPr txBox="1">
            <a:spLocks/>
          </p:cNvSpPr>
          <p:nvPr/>
        </p:nvSpPr>
        <p:spPr>
          <a:xfrm>
            <a:off x="537362" y="2779779"/>
            <a:ext cx="3133274" cy="125320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bg2"/>
                </a:solidFill>
              </a:rPr>
              <a:t>Sel Sector: Finl S SPDR (ARCX:XLF)</a:t>
            </a:r>
          </a:p>
          <a:p>
            <a:pPr algn="l"/>
            <a:r>
              <a:rPr lang="en-US" sz="1200" dirty="0">
                <a:solidFill>
                  <a:schemeClr val="bg2"/>
                </a:solidFill>
              </a:rPr>
              <a:t>RAYMOND JAMES FINANCIAL, INC. (XNYS:RJF)</a:t>
            </a:r>
          </a:p>
          <a:p>
            <a:pPr algn="l"/>
            <a:r>
              <a:rPr lang="en-US" sz="1200" dirty="0">
                <a:solidFill>
                  <a:schemeClr val="bg2"/>
                </a:solidFill>
              </a:rPr>
              <a:t>THE CHARLES SCHWAB CORPORATION (XNYS:SCHW)</a:t>
            </a:r>
          </a:p>
          <a:p>
            <a:pPr algn="l"/>
            <a:r>
              <a:rPr lang="en-US" sz="1200" dirty="0">
                <a:solidFill>
                  <a:schemeClr val="bg2"/>
                </a:solidFill>
              </a:rPr>
              <a:t>M&amp;T BANK CORPORATION (XNYS:MTB)</a:t>
            </a:r>
          </a:p>
          <a:p>
            <a:pPr algn="l"/>
            <a:r>
              <a:rPr lang="en-US" sz="1200" dirty="0">
                <a:solidFill>
                  <a:schemeClr val="bg2"/>
                </a:solidFill>
              </a:rPr>
              <a:t>CITIGROUP INC. (XNYS:C)</a:t>
            </a:r>
            <a:endParaRPr lang="en-US" dirty="0">
              <a:solidFill>
                <a:schemeClr val="bg2"/>
              </a:solidFill>
            </a:endParaRPr>
          </a:p>
        </p:txBody>
      </p:sp>
      <p:sp>
        <p:nvSpPr>
          <p:cNvPr id="14" name="Google Shape;534;p48">
            <a:extLst>
              <a:ext uri="{FF2B5EF4-FFF2-40B4-BE49-F238E27FC236}">
                <a16:creationId xmlns:a16="http://schemas.microsoft.com/office/drawing/2014/main" id="{F82F7F00-B801-11B7-BCCD-9602BE9CB036}"/>
              </a:ext>
            </a:extLst>
          </p:cNvPr>
          <p:cNvSpPr txBox="1">
            <a:spLocks/>
          </p:cNvSpPr>
          <p:nvPr/>
        </p:nvSpPr>
        <p:spPr>
          <a:xfrm>
            <a:off x="942979" y="4254003"/>
            <a:ext cx="1734785" cy="5277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endParaRPr lang="en-US" sz="1200" dirty="0">
              <a:solidFill>
                <a:schemeClr val="dk1"/>
              </a:solidFill>
            </a:endParaRPr>
          </a:p>
        </p:txBody>
      </p:sp>
      <p:pic>
        <p:nvPicPr>
          <p:cNvPr id="3" name="Picture 3">
            <a:extLst>
              <a:ext uri="{FF2B5EF4-FFF2-40B4-BE49-F238E27FC236}">
                <a16:creationId xmlns:a16="http://schemas.microsoft.com/office/drawing/2014/main" id="{54DB9FB9-0990-1DD5-1606-044E35DB7C7A}"/>
              </a:ext>
            </a:extLst>
          </p:cNvPr>
          <p:cNvPicPr>
            <a:picLocks noChangeAspect="1"/>
          </p:cNvPicPr>
          <p:nvPr/>
        </p:nvPicPr>
        <p:blipFill>
          <a:blip r:embed="rId4"/>
          <a:stretch>
            <a:fillRect/>
          </a:stretch>
        </p:blipFill>
        <p:spPr>
          <a:xfrm>
            <a:off x="4329684" y="3014835"/>
            <a:ext cx="4663440" cy="1811311"/>
          </a:xfrm>
          <a:prstGeom prst="rect">
            <a:avLst/>
          </a:prstGeom>
        </p:spPr>
      </p:pic>
      <p:sp>
        <p:nvSpPr>
          <p:cNvPr id="18" name="Google Shape;534;p48">
            <a:extLst>
              <a:ext uri="{FF2B5EF4-FFF2-40B4-BE49-F238E27FC236}">
                <a16:creationId xmlns:a16="http://schemas.microsoft.com/office/drawing/2014/main" id="{649503D8-484A-9F18-0F81-9F039CC25719}"/>
              </a:ext>
            </a:extLst>
          </p:cNvPr>
          <p:cNvSpPr txBox="1">
            <a:spLocks/>
          </p:cNvSpPr>
          <p:nvPr/>
        </p:nvSpPr>
        <p:spPr>
          <a:xfrm>
            <a:off x="828678" y="4212854"/>
            <a:ext cx="2548601" cy="5277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b="1" dirty="0">
                <a:solidFill>
                  <a:schemeClr val="accent2"/>
                </a:solidFill>
                <a:latin typeface="Georgia"/>
                <a:ea typeface="Georgia"/>
                <a:cs typeface="Georgia"/>
              </a:rPr>
              <a:t>JPMorgan Chase</a:t>
            </a:r>
            <a:r>
              <a:rPr lang="en-US" sz="1200" dirty="0">
                <a:solidFill>
                  <a:schemeClr val="accent2"/>
                </a:solidFill>
                <a:latin typeface="Georgia"/>
                <a:ea typeface="Georgia"/>
                <a:cs typeface="Georgia"/>
              </a:rPr>
              <a:t> (JPM)</a:t>
            </a:r>
          </a:p>
          <a:p>
            <a:pPr algn="l"/>
            <a:r>
              <a:rPr lang="en-US" sz="1200" b="1" dirty="0">
                <a:solidFill>
                  <a:schemeClr val="accent2"/>
                </a:solidFill>
              </a:rPr>
              <a:t>Visa</a:t>
            </a:r>
            <a:r>
              <a:rPr lang="en-US" sz="1200" dirty="0">
                <a:solidFill>
                  <a:schemeClr val="accent2"/>
                </a:solidFill>
              </a:rPr>
              <a:t> (V) </a:t>
            </a:r>
          </a:p>
        </p:txBody>
      </p:sp>
    </p:spTree>
    <p:extLst>
      <p:ext uri="{BB962C8B-B14F-4D97-AF65-F5344CB8AC3E}">
        <p14:creationId xmlns:p14="http://schemas.microsoft.com/office/powerpoint/2010/main" val="4115718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131928" y="132643"/>
            <a:ext cx="3451244" cy="1003978"/>
          </a:xfrm>
          <a:prstGeom prst="rect">
            <a:avLst/>
          </a:prstGeom>
        </p:spPr>
        <p:txBody>
          <a:bodyPr spcFirstLastPara="1" wrap="square" lIns="91425" tIns="91425" rIns="91425" bIns="91425" anchor="t" anchorCtr="0">
            <a:noAutofit/>
          </a:bodyPr>
          <a:lstStyle/>
          <a:p>
            <a:pPr algn="ctr"/>
            <a:r>
              <a:rPr lang="en-US" sz="3200" dirty="0">
                <a:solidFill>
                  <a:schemeClr val="lt1"/>
                </a:solidFill>
              </a:rPr>
              <a:t>Communication Services</a:t>
            </a:r>
            <a:endParaRPr lang="en-US" dirty="0"/>
          </a:p>
          <a:p>
            <a:pPr marL="0" lvl="0" indent="0" algn="l" rtl="0">
              <a:spcBef>
                <a:spcPts val="0"/>
              </a:spcBef>
              <a:spcAft>
                <a:spcPts val="0"/>
              </a:spcAft>
              <a:buNone/>
            </a:pPr>
            <a:endParaRPr sz="3200" dirty="0">
              <a:solidFill>
                <a:schemeClr val="lt1"/>
              </a:solidFill>
            </a:endParaRPr>
          </a:p>
        </p:txBody>
      </p:sp>
      <p:sp>
        <p:nvSpPr>
          <p:cNvPr id="533" name="Google Shape;533;p48"/>
          <p:cNvSpPr txBox="1">
            <a:spLocks noGrp="1"/>
          </p:cNvSpPr>
          <p:nvPr>
            <p:ph type="subTitle" idx="1"/>
          </p:nvPr>
        </p:nvSpPr>
        <p:spPr>
          <a:xfrm>
            <a:off x="4187440" y="445429"/>
            <a:ext cx="4699483" cy="1990865"/>
          </a:xfrm>
          <a:prstGeom prst="rect">
            <a:avLst/>
          </a:prstGeom>
        </p:spPr>
        <p:txBody>
          <a:bodyPr spcFirstLastPara="1" wrap="square" lIns="91425" tIns="91425" rIns="91425" bIns="91425" anchor="t" anchorCtr="0">
            <a:noAutofit/>
          </a:bodyPr>
          <a:lstStyle/>
          <a:p>
            <a:pPr marL="0" indent="0" algn="l"/>
            <a:r>
              <a:rPr lang="en-US" sz="1100" dirty="0"/>
              <a:t>The communication services sector is composed of companies that provide communication services using fixed-line networks or those that provide wireless access and services. This sector also incorporates companies that provide internet services such as access, navigation and internet related software and services.</a:t>
            </a:r>
            <a:endParaRPr lang="en-US" dirty="0"/>
          </a:p>
        </p:txBody>
      </p:sp>
      <p:sp>
        <p:nvSpPr>
          <p:cNvPr id="12" name="Rounded Rectangle 11">
            <a:extLst>
              <a:ext uri="{FF2B5EF4-FFF2-40B4-BE49-F238E27FC236}">
                <a16:creationId xmlns:a16="http://schemas.microsoft.com/office/drawing/2014/main" id="{23F99642-7E8F-323B-4D40-4396DD6415AF}"/>
              </a:ext>
            </a:extLst>
          </p:cNvPr>
          <p:cNvSpPr/>
          <p:nvPr/>
        </p:nvSpPr>
        <p:spPr>
          <a:xfrm>
            <a:off x="131928" y="1309757"/>
            <a:ext cx="3633247" cy="34323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Google Shape;534;p48">
            <a:extLst>
              <a:ext uri="{FF2B5EF4-FFF2-40B4-BE49-F238E27FC236}">
                <a16:creationId xmlns:a16="http://schemas.microsoft.com/office/drawing/2014/main" id="{406BDC0A-3DA9-F2A4-E151-8C07E95A25EF}"/>
              </a:ext>
            </a:extLst>
          </p:cNvPr>
          <p:cNvSpPr txBox="1">
            <a:spLocks/>
          </p:cNvSpPr>
          <p:nvPr/>
        </p:nvSpPr>
        <p:spPr>
          <a:xfrm>
            <a:off x="1122264" y="1303702"/>
            <a:ext cx="1624554"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Performance YTD</a:t>
            </a:r>
          </a:p>
        </p:txBody>
      </p:sp>
      <p:sp>
        <p:nvSpPr>
          <p:cNvPr id="59" name="Google Shape;534;p48">
            <a:extLst>
              <a:ext uri="{FF2B5EF4-FFF2-40B4-BE49-F238E27FC236}">
                <a16:creationId xmlns:a16="http://schemas.microsoft.com/office/drawing/2014/main" id="{30E1171C-F88A-E278-EE97-C2E6FD94447C}"/>
              </a:ext>
            </a:extLst>
          </p:cNvPr>
          <p:cNvSpPr txBox="1">
            <a:spLocks/>
          </p:cNvSpPr>
          <p:nvPr/>
        </p:nvSpPr>
        <p:spPr>
          <a:xfrm>
            <a:off x="942980" y="1781979"/>
            <a:ext cx="1983112"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Portfolio Contribution</a:t>
            </a:r>
          </a:p>
        </p:txBody>
      </p:sp>
      <p:sp>
        <p:nvSpPr>
          <p:cNvPr id="60" name="Google Shape;534;p48">
            <a:extLst>
              <a:ext uri="{FF2B5EF4-FFF2-40B4-BE49-F238E27FC236}">
                <a16:creationId xmlns:a16="http://schemas.microsoft.com/office/drawing/2014/main" id="{1F64C7FA-A919-5094-C518-4D5A7E0D25E9}"/>
              </a:ext>
            </a:extLst>
          </p:cNvPr>
          <p:cNvSpPr txBox="1">
            <a:spLocks/>
          </p:cNvSpPr>
          <p:nvPr/>
        </p:nvSpPr>
        <p:spPr>
          <a:xfrm>
            <a:off x="892486" y="2333960"/>
            <a:ext cx="208409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Held in Portfolio</a:t>
            </a:r>
          </a:p>
        </p:txBody>
      </p:sp>
      <p:sp>
        <p:nvSpPr>
          <p:cNvPr id="61" name="Google Shape;534;p48">
            <a:extLst>
              <a:ext uri="{FF2B5EF4-FFF2-40B4-BE49-F238E27FC236}">
                <a16:creationId xmlns:a16="http://schemas.microsoft.com/office/drawing/2014/main" id="{EC041681-16F2-5DAD-B091-A1F7DF37225C}"/>
              </a:ext>
            </a:extLst>
          </p:cNvPr>
          <p:cNvSpPr txBox="1">
            <a:spLocks/>
          </p:cNvSpPr>
          <p:nvPr/>
        </p:nvSpPr>
        <p:spPr>
          <a:xfrm>
            <a:off x="1191305" y="3920675"/>
            <a:ext cx="148645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to Watch</a:t>
            </a:r>
          </a:p>
        </p:txBody>
      </p:sp>
      <p:sp>
        <p:nvSpPr>
          <p:cNvPr id="64" name="Google Shape;534;p48">
            <a:extLst>
              <a:ext uri="{FF2B5EF4-FFF2-40B4-BE49-F238E27FC236}">
                <a16:creationId xmlns:a16="http://schemas.microsoft.com/office/drawing/2014/main" id="{B2CD710D-9B5A-692B-8A88-C1D004A0CB71}"/>
              </a:ext>
            </a:extLst>
          </p:cNvPr>
          <p:cNvSpPr txBox="1">
            <a:spLocks/>
          </p:cNvSpPr>
          <p:nvPr/>
        </p:nvSpPr>
        <p:spPr>
          <a:xfrm>
            <a:off x="1552152" y="1557821"/>
            <a:ext cx="792798"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-25.96%</a:t>
            </a:r>
          </a:p>
        </p:txBody>
      </p:sp>
      <p:sp>
        <p:nvSpPr>
          <p:cNvPr id="65" name="Google Shape;534;p48">
            <a:extLst>
              <a:ext uri="{FF2B5EF4-FFF2-40B4-BE49-F238E27FC236}">
                <a16:creationId xmlns:a16="http://schemas.microsoft.com/office/drawing/2014/main" id="{210D3AEA-F5C0-C9EB-FB21-D795447FDF96}"/>
              </a:ext>
            </a:extLst>
          </p:cNvPr>
          <p:cNvSpPr txBox="1">
            <a:spLocks/>
          </p:cNvSpPr>
          <p:nvPr/>
        </p:nvSpPr>
        <p:spPr>
          <a:xfrm>
            <a:off x="1547248" y="2052746"/>
            <a:ext cx="774576"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1.61%</a:t>
            </a:r>
          </a:p>
        </p:txBody>
      </p:sp>
      <p:sp>
        <p:nvSpPr>
          <p:cNvPr id="66" name="Google Shape;534;p48">
            <a:extLst>
              <a:ext uri="{FF2B5EF4-FFF2-40B4-BE49-F238E27FC236}">
                <a16:creationId xmlns:a16="http://schemas.microsoft.com/office/drawing/2014/main" id="{44FFD700-23BD-813E-565C-31BB2D8AB0FF}"/>
              </a:ext>
            </a:extLst>
          </p:cNvPr>
          <p:cNvSpPr txBox="1">
            <a:spLocks/>
          </p:cNvSpPr>
          <p:nvPr/>
        </p:nvSpPr>
        <p:spPr>
          <a:xfrm>
            <a:off x="519074" y="2601471"/>
            <a:ext cx="3197282" cy="12532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accent3"/>
                </a:solidFill>
              </a:rPr>
              <a:t>Sel Sector: Comm Svc SPDR (ARCX:XLC)</a:t>
            </a:r>
          </a:p>
          <a:p>
            <a:pPr algn="l"/>
            <a:r>
              <a:rPr lang="en-US" sz="1200" dirty="0">
                <a:solidFill>
                  <a:schemeClr val="accent3"/>
                </a:solidFill>
              </a:rPr>
              <a:t>AT&amp;T INC. (XNYS:T)</a:t>
            </a:r>
          </a:p>
        </p:txBody>
      </p:sp>
      <p:sp>
        <p:nvSpPr>
          <p:cNvPr id="14" name="Google Shape;534;p48">
            <a:extLst>
              <a:ext uri="{FF2B5EF4-FFF2-40B4-BE49-F238E27FC236}">
                <a16:creationId xmlns:a16="http://schemas.microsoft.com/office/drawing/2014/main" id="{F82F7F00-B801-11B7-BCCD-9602BE9CB036}"/>
              </a:ext>
            </a:extLst>
          </p:cNvPr>
          <p:cNvSpPr txBox="1">
            <a:spLocks/>
          </p:cNvSpPr>
          <p:nvPr/>
        </p:nvSpPr>
        <p:spPr>
          <a:xfrm>
            <a:off x="645799" y="4258575"/>
            <a:ext cx="2576033" cy="5277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accent3"/>
                </a:solidFill>
              </a:rPr>
              <a:t>Paramount Global (PARA)</a:t>
            </a:r>
          </a:p>
          <a:p>
            <a:pPr algn="l"/>
            <a:r>
              <a:rPr lang="en-US" sz="1200" dirty="0">
                <a:solidFill>
                  <a:schemeClr val="accent3"/>
                </a:solidFill>
              </a:rPr>
              <a:t>Lumen Technologies Inc. (LUMN)</a:t>
            </a:r>
            <a:endParaRPr lang="en-US" dirty="0">
              <a:solidFill>
                <a:schemeClr val="accent3"/>
              </a:solidFill>
            </a:endParaRPr>
          </a:p>
        </p:txBody>
      </p:sp>
      <p:pic>
        <p:nvPicPr>
          <p:cNvPr id="2" name="Picture 2" descr="Graphical user interface, text, application&#10;&#10;Description automatically generated">
            <a:extLst>
              <a:ext uri="{FF2B5EF4-FFF2-40B4-BE49-F238E27FC236}">
                <a16:creationId xmlns:a16="http://schemas.microsoft.com/office/drawing/2014/main" id="{ACEC9F0D-A943-8647-48E8-2DEDBDD9DA3B}"/>
              </a:ext>
            </a:extLst>
          </p:cNvPr>
          <p:cNvPicPr>
            <a:picLocks noChangeAspect="1"/>
          </p:cNvPicPr>
          <p:nvPr/>
        </p:nvPicPr>
        <p:blipFill>
          <a:blip r:embed="rId4"/>
          <a:stretch>
            <a:fillRect/>
          </a:stretch>
        </p:blipFill>
        <p:spPr>
          <a:xfrm>
            <a:off x="4187952" y="2962634"/>
            <a:ext cx="4626864" cy="1787696"/>
          </a:xfrm>
          <a:prstGeom prst="rect">
            <a:avLst/>
          </a:prstGeom>
        </p:spPr>
      </p:pic>
    </p:spTree>
    <p:extLst>
      <p:ext uri="{BB962C8B-B14F-4D97-AF65-F5344CB8AC3E}">
        <p14:creationId xmlns:p14="http://schemas.microsoft.com/office/powerpoint/2010/main" val="2297780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131928" y="132643"/>
            <a:ext cx="3451244" cy="100397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lt1"/>
                </a:solidFill>
              </a:rPr>
              <a:t>Materials</a:t>
            </a:r>
          </a:p>
          <a:p>
            <a:pPr marL="0" lvl="0" indent="0" algn="l" rtl="0">
              <a:spcBef>
                <a:spcPts val="0"/>
              </a:spcBef>
              <a:spcAft>
                <a:spcPts val="0"/>
              </a:spcAft>
              <a:buNone/>
            </a:pPr>
            <a:endParaRPr sz="3200" dirty="0">
              <a:solidFill>
                <a:schemeClr val="lt1"/>
              </a:solidFill>
            </a:endParaRPr>
          </a:p>
        </p:txBody>
      </p:sp>
      <p:sp>
        <p:nvSpPr>
          <p:cNvPr id="533" name="Google Shape;533;p48"/>
          <p:cNvSpPr txBox="1">
            <a:spLocks noGrp="1"/>
          </p:cNvSpPr>
          <p:nvPr>
            <p:ph type="subTitle" idx="1"/>
          </p:nvPr>
        </p:nvSpPr>
        <p:spPr>
          <a:xfrm>
            <a:off x="4187440" y="308269"/>
            <a:ext cx="4699483" cy="1990865"/>
          </a:xfrm>
          <a:prstGeom prst="rect">
            <a:avLst/>
          </a:prstGeom>
        </p:spPr>
        <p:txBody>
          <a:bodyPr spcFirstLastPara="1" wrap="square" lIns="91425" tIns="91425" rIns="91425" bIns="91425" anchor="t" anchorCtr="0">
            <a:noAutofit/>
          </a:bodyPr>
          <a:lstStyle/>
          <a:p>
            <a:pPr marL="0" indent="0" algn="l"/>
            <a:r>
              <a:rPr lang="en-US" sz="1100" dirty="0"/>
              <a:t>The basic materials sector includes companies involved in discovery, extraction, and processing of raw materials. This sector incorporates companies that manufacture chemicals, building materials, and paper products. There are a myriad of sub-sectors within basic materials. These include, chemical products, metals and mining, and forestry products. This sector is found to be very sensitive to the US dollar, fluctuations in the global economy, and inflationary pressures. </a:t>
            </a:r>
            <a:endParaRPr lang="en-US" dirty="0"/>
          </a:p>
        </p:txBody>
      </p:sp>
      <p:sp>
        <p:nvSpPr>
          <p:cNvPr id="12" name="Rounded Rectangle 11">
            <a:extLst>
              <a:ext uri="{FF2B5EF4-FFF2-40B4-BE49-F238E27FC236}">
                <a16:creationId xmlns:a16="http://schemas.microsoft.com/office/drawing/2014/main" id="{23F99642-7E8F-323B-4D40-4396DD6415AF}"/>
              </a:ext>
            </a:extLst>
          </p:cNvPr>
          <p:cNvSpPr/>
          <p:nvPr/>
        </p:nvSpPr>
        <p:spPr>
          <a:xfrm>
            <a:off x="131928" y="1309757"/>
            <a:ext cx="3633247" cy="34323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Google Shape;534;p48">
            <a:extLst>
              <a:ext uri="{FF2B5EF4-FFF2-40B4-BE49-F238E27FC236}">
                <a16:creationId xmlns:a16="http://schemas.microsoft.com/office/drawing/2014/main" id="{406BDC0A-3DA9-F2A4-E151-8C07E95A25EF}"/>
              </a:ext>
            </a:extLst>
          </p:cNvPr>
          <p:cNvSpPr txBox="1">
            <a:spLocks/>
          </p:cNvSpPr>
          <p:nvPr/>
        </p:nvSpPr>
        <p:spPr>
          <a:xfrm>
            <a:off x="1122264" y="1303702"/>
            <a:ext cx="1624554"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Performance YTD</a:t>
            </a:r>
          </a:p>
        </p:txBody>
      </p:sp>
      <p:sp>
        <p:nvSpPr>
          <p:cNvPr id="59" name="Google Shape;534;p48">
            <a:extLst>
              <a:ext uri="{FF2B5EF4-FFF2-40B4-BE49-F238E27FC236}">
                <a16:creationId xmlns:a16="http://schemas.microsoft.com/office/drawing/2014/main" id="{30E1171C-F88A-E278-EE97-C2E6FD94447C}"/>
              </a:ext>
            </a:extLst>
          </p:cNvPr>
          <p:cNvSpPr txBox="1">
            <a:spLocks/>
          </p:cNvSpPr>
          <p:nvPr/>
        </p:nvSpPr>
        <p:spPr>
          <a:xfrm>
            <a:off x="942980" y="1781979"/>
            <a:ext cx="1983112"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Portfolio Contribution</a:t>
            </a:r>
          </a:p>
        </p:txBody>
      </p:sp>
      <p:sp>
        <p:nvSpPr>
          <p:cNvPr id="60" name="Google Shape;534;p48">
            <a:extLst>
              <a:ext uri="{FF2B5EF4-FFF2-40B4-BE49-F238E27FC236}">
                <a16:creationId xmlns:a16="http://schemas.microsoft.com/office/drawing/2014/main" id="{1F64C7FA-A919-5094-C518-4D5A7E0D25E9}"/>
              </a:ext>
            </a:extLst>
          </p:cNvPr>
          <p:cNvSpPr txBox="1">
            <a:spLocks/>
          </p:cNvSpPr>
          <p:nvPr/>
        </p:nvSpPr>
        <p:spPr>
          <a:xfrm>
            <a:off x="892486" y="2333960"/>
            <a:ext cx="208409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Held in Portfolio</a:t>
            </a:r>
          </a:p>
        </p:txBody>
      </p:sp>
      <p:sp>
        <p:nvSpPr>
          <p:cNvPr id="61" name="Google Shape;534;p48">
            <a:extLst>
              <a:ext uri="{FF2B5EF4-FFF2-40B4-BE49-F238E27FC236}">
                <a16:creationId xmlns:a16="http://schemas.microsoft.com/office/drawing/2014/main" id="{EC041681-16F2-5DAD-B091-A1F7DF37225C}"/>
              </a:ext>
            </a:extLst>
          </p:cNvPr>
          <p:cNvSpPr txBox="1">
            <a:spLocks/>
          </p:cNvSpPr>
          <p:nvPr/>
        </p:nvSpPr>
        <p:spPr>
          <a:xfrm>
            <a:off x="1191305" y="3920675"/>
            <a:ext cx="148645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to Watch</a:t>
            </a:r>
          </a:p>
        </p:txBody>
      </p:sp>
      <p:sp>
        <p:nvSpPr>
          <p:cNvPr id="64" name="Google Shape;534;p48">
            <a:extLst>
              <a:ext uri="{FF2B5EF4-FFF2-40B4-BE49-F238E27FC236}">
                <a16:creationId xmlns:a16="http://schemas.microsoft.com/office/drawing/2014/main" id="{B2CD710D-9B5A-692B-8A88-C1D004A0CB71}"/>
              </a:ext>
            </a:extLst>
          </p:cNvPr>
          <p:cNvSpPr txBox="1">
            <a:spLocks/>
          </p:cNvSpPr>
          <p:nvPr/>
        </p:nvSpPr>
        <p:spPr>
          <a:xfrm>
            <a:off x="1552152" y="1557821"/>
            <a:ext cx="792798"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-6.26%</a:t>
            </a:r>
          </a:p>
        </p:txBody>
      </p:sp>
      <p:sp>
        <p:nvSpPr>
          <p:cNvPr id="65" name="Google Shape;534;p48">
            <a:extLst>
              <a:ext uri="{FF2B5EF4-FFF2-40B4-BE49-F238E27FC236}">
                <a16:creationId xmlns:a16="http://schemas.microsoft.com/office/drawing/2014/main" id="{210D3AEA-F5C0-C9EB-FB21-D795447FDF96}"/>
              </a:ext>
            </a:extLst>
          </p:cNvPr>
          <p:cNvSpPr txBox="1">
            <a:spLocks/>
          </p:cNvSpPr>
          <p:nvPr/>
        </p:nvSpPr>
        <p:spPr>
          <a:xfrm>
            <a:off x="1684408" y="2039030"/>
            <a:ext cx="774576"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0%</a:t>
            </a:r>
          </a:p>
        </p:txBody>
      </p:sp>
      <p:sp>
        <p:nvSpPr>
          <p:cNvPr id="66" name="Google Shape;534;p48">
            <a:extLst>
              <a:ext uri="{FF2B5EF4-FFF2-40B4-BE49-F238E27FC236}">
                <a16:creationId xmlns:a16="http://schemas.microsoft.com/office/drawing/2014/main" id="{44FFD700-23BD-813E-565C-31BB2D8AB0FF}"/>
              </a:ext>
            </a:extLst>
          </p:cNvPr>
          <p:cNvSpPr txBox="1">
            <a:spLocks/>
          </p:cNvSpPr>
          <p:nvPr/>
        </p:nvSpPr>
        <p:spPr>
          <a:xfrm>
            <a:off x="537362" y="2724915"/>
            <a:ext cx="2822378" cy="12532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r>
              <a:rPr lang="en-US" sz="1200" dirty="0">
                <a:solidFill>
                  <a:schemeClr val="dk1"/>
                </a:solidFill>
              </a:rPr>
              <a:t>N/A</a:t>
            </a:r>
          </a:p>
        </p:txBody>
      </p:sp>
      <p:sp>
        <p:nvSpPr>
          <p:cNvPr id="14" name="Google Shape;534;p48">
            <a:extLst>
              <a:ext uri="{FF2B5EF4-FFF2-40B4-BE49-F238E27FC236}">
                <a16:creationId xmlns:a16="http://schemas.microsoft.com/office/drawing/2014/main" id="{F82F7F00-B801-11B7-BCCD-9602BE9CB036}"/>
              </a:ext>
            </a:extLst>
          </p:cNvPr>
          <p:cNvSpPr txBox="1">
            <a:spLocks/>
          </p:cNvSpPr>
          <p:nvPr/>
        </p:nvSpPr>
        <p:spPr>
          <a:xfrm>
            <a:off x="991503" y="4219066"/>
            <a:ext cx="2338289" cy="5277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accent2"/>
                </a:solidFill>
                <a:ea typeface="SourceSansPro"/>
                <a:cs typeface="SourceSansPro"/>
              </a:rPr>
              <a:t>United States Steel Corp. (X)</a:t>
            </a:r>
          </a:p>
          <a:p>
            <a:pPr algn="l"/>
            <a:r>
              <a:rPr lang="en-US" sz="1200" dirty="0">
                <a:solidFill>
                  <a:schemeClr val="accent2"/>
                </a:solidFill>
              </a:rPr>
              <a:t>Steel Dynamics Inc. (STLD)</a:t>
            </a:r>
          </a:p>
        </p:txBody>
      </p:sp>
      <p:pic>
        <p:nvPicPr>
          <p:cNvPr id="2" name="Picture 2" descr="Graphical user interface, application&#10;&#10;Description automatically generated">
            <a:extLst>
              <a:ext uri="{FF2B5EF4-FFF2-40B4-BE49-F238E27FC236}">
                <a16:creationId xmlns:a16="http://schemas.microsoft.com/office/drawing/2014/main" id="{FB2B8694-09AA-BBB7-29AB-BF411E61C5DA}"/>
              </a:ext>
            </a:extLst>
          </p:cNvPr>
          <p:cNvPicPr>
            <a:picLocks noChangeAspect="1"/>
          </p:cNvPicPr>
          <p:nvPr/>
        </p:nvPicPr>
        <p:blipFill>
          <a:blip r:embed="rId4"/>
          <a:stretch>
            <a:fillRect/>
          </a:stretch>
        </p:blipFill>
        <p:spPr>
          <a:xfrm>
            <a:off x="4233672" y="3019558"/>
            <a:ext cx="4608576" cy="1797291"/>
          </a:xfrm>
          <a:prstGeom prst="rect">
            <a:avLst/>
          </a:prstGeom>
        </p:spPr>
      </p:pic>
    </p:spTree>
    <p:extLst>
      <p:ext uri="{BB962C8B-B14F-4D97-AF65-F5344CB8AC3E}">
        <p14:creationId xmlns:p14="http://schemas.microsoft.com/office/powerpoint/2010/main" val="1777013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131928" y="132643"/>
            <a:ext cx="3451244" cy="100397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lt1"/>
                </a:solidFill>
              </a:rPr>
              <a:t>Industrials</a:t>
            </a:r>
          </a:p>
          <a:p>
            <a:pPr marL="0" lvl="0" indent="0" algn="l" rtl="0">
              <a:spcBef>
                <a:spcPts val="0"/>
              </a:spcBef>
              <a:spcAft>
                <a:spcPts val="0"/>
              </a:spcAft>
              <a:buNone/>
            </a:pPr>
            <a:endParaRPr sz="3200" dirty="0">
              <a:solidFill>
                <a:schemeClr val="lt1"/>
              </a:solidFill>
            </a:endParaRPr>
          </a:p>
        </p:txBody>
      </p:sp>
      <p:sp>
        <p:nvSpPr>
          <p:cNvPr id="533" name="Google Shape;533;p48"/>
          <p:cNvSpPr txBox="1">
            <a:spLocks noGrp="1"/>
          </p:cNvSpPr>
          <p:nvPr>
            <p:ph type="subTitle" idx="1"/>
          </p:nvPr>
        </p:nvSpPr>
        <p:spPr>
          <a:xfrm>
            <a:off x="4187440" y="308269"/>
            <a:ext cx="4699483" cy="1990865"/>
          </a:xfrm>
          <a:prstGeom prst="rect">
            <a:avLst/>
          </a:prstGeom>
        </p:spPr>
        <p:txBody>
          <a:bodyPr spcFirstLastPara="1" wrap="square" lIns="91425" tIns="91425" rIns="91425" bIns="91425" anchor="t" anchorCtr="0">
            <a:noAutofit/>
          </a:bodyPr>
          <a:lstStyle/>
          <a:p>
            <a:pPr marL="0" indent="0" algn="l"/>
            <a:r>
              <a:rPr lang="en-US" sz="1600" dirty="0"/>
              <a:t>The industrials sector includes capital goods (aerospace and defense, building products, electrical equipment, machinery), commercial and professional services, transportation (airlines, railroads)</a:t>
            </a:r>
          </a:p>
        </p:txBody>
      </p:sp>
      <p:sp>
        <p:nvSpPr>
          <p:cNvPr id="12" name="Rounded Rectangle 11">
            <a:extLst>
              <a:ext uri="{FF2B5EF4-FFF2-40B4-BE49-F238E27FC236}">
                <a16:creationId xmlns:a16="http://schemas.microsoft.com/office/drawing/2014/main" id="{23F99642-7E8F-323B-4D40-4396DD6415AF}"/>
              </a:ext>
            </a:extLst>
          </p:cNvPr>
          <p:cNvSpPr/>
          <p:nvPr/>
        </p:nvSpPr>
        <p:spPr>
          <a:xfrm>
            <a:off x="131928" y="1309757"/>
            <a:ext cx="3633247" cy="34323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Google Shape;534;p48">
            <a:extLst>
              <a:ext uri="{FF2B5EF4-FFF2-40B4-BE49-F238E27FC236}">
                <a16:creationId xmlns:a16="http://schemas.microsoft.com/office/drawing/2014/main" id="{406BDC0A-3DA9-F2A4-E151-8C07E95A25EF}"/>
              </a:ext>
            </a:extLst>
          </p:cNvPr>
          <p:cNvSpPr txBox="1">
            <a:spLocks/>
          </p:cNvSpPr>
          <p:nvPr/>
        </p:nvSpPr>
        <p:spPr>
          <a:xfrm>
            <a:off x="1122264" y="1303702"/>
            <a:ext cx="1624554"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Performance YTD</a:t>
            </a:r>
          </a:p>
        </p:txBody>
      </p:sp>
      <p:sp>
        <p:nvSpPr>
          <p:cNvPr id="59" name="Google Shape;534;p48">
            <a:extLst>
              <a:ext uri="{FF2B5EF4-FFF2-40B4-BE49-F238E27FC236}">
                <a16:creationId xmlns:a16="http://schemas.microsoft.com/office/drawing/2014/main" id="{30E1171C-F88A-E278-EE97-C2E6FD94447C}"/>
              </a:ext>
            </a:extLst>
          </p:cNvPr>
          <p:cNvSpPr txBox="1">
            <a:spLocks/>
          </p:cNvSpPr>
          <p:nvPr/>
        </p:nvSpPr>
        <p:spPr>
          <a:xfrm>
            <a:off x="942980" y="1781979"/>
            <a:ext cx="1983112"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Portfolio Contribution</a:t>
            </a:r>
          </a:p>
        </p:txBody>
      </p:sp>
      <p:sp>
        <p:nvSpPr>
          <p:cNvPr id="60" name="Google Shape;534;p48">
            <a:extLst>
              <a:ext uri="{FF2B5EF4-FFF2-40B4-BE49-F238E27FC236}">
                <a16:creationId xmlns:a16="http://schemas.microsoft.com/office/drawing/2014/main" id="{1F64C7FA-A919-5094-C518-4D5A7E0D25E9}"/>
              </a:ext>
            </a:extLst>
          </p:cNvPr>
          <p:cNvSpPr txBox="1">
            <a:spLocks/>
          </p:cNvSpPr>
          <p:nvPr/>
        </p:nvSpPr>
        <p:spPr>
          <a:xfrm>
            <a:off x="892486" y="2333960"/>
            <a:ext cx="208409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Held in Portfolio</a:t>
            </a:r>
          </a:p>
        </p:txBody>
      </p:sp>
      <p:sp>
        <p:nvSpPr>
          <p:cNvPr id="61" name="Google Shape;534;p48">
            <a:extLst>
              <a:ext uri="{FF2B5EF4-FFF2-40B4-BE49-F238E27FC236}">
                <a16:creationId xmlns:a16="http://schemas.microsoft.com/office/drawing/2014/main" id="{EC041681-16F2-5DAD-B091-A1F7DF37225C}"/>
              </a:ext>
            </a:extLst>
          </p:cNvPr>
          <p:cNvSpPr txBox="1">
            <a:spLocks/>
          </p:cNvSpPr>
          <p:nvPr/>
        </p:nvSpPr>
        <p:spPr>
          <a:xfrm>
            <a:off x="1191305" y="3920675"/>
            <a:ext cx="148645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to Watch</a:t>
            </a:r>
          </a:p>
        </p:txBody>
      </p:sp>
      <p:sp>
        <p:nvSpPr>
          <p:cNvPr id="64" name="Google Shape;534;p48">
            <a:extLst>
              <a:ext uri="{FF2B5EF4-FFF2-40B4-BE49-F238E27FC236}">
                <a16:creationId xmlns:a16="http://schemas.microsoft.com/office/drawing/2014/main" id="{B2CD710D-9B5A-692B-8A88-C1D004A0CB71}"/>
              </a:ext>
            </a:extLst>
          </p:cNvPr>
          <p:cNvSpPr txBox="1">
            <a:spLocks/>
          </p:cNvSpPr>
          <p:nvPr/>
        </p:nvSpPr>
        <p:spPr>
          <a:xfrm>
            <a:off x="1552152" y="1557821"/>
            <a:ext cx="792798"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-10.10%</a:t>
            </a:r>
          </a:p>
        </p:txBody>
      </p:sp>
      <p:sp>
        <p:nvSpPr>
          <p:cNvPr id="65" name="Google Shape;534;p48">
            <a:extLst>
              <a:ext uri="{FF2B5EF4-FFF2-40B4-BE49-F238E27FC236}">
                <a16:creationId xmlns:a16="http://schemas.microsoft.com/office/drawing/2014/main" id="{210D3AEA-F5C0-C9EB-FB21-D795447FDF96}"/>
              </a:ext>
            </a:extLst>
          </p:cNvPr>
          <p:cNvSpPr txBox="1">
            <a:spLocks/>
          </p:cNvSpPr>
          <p:nvPr/>
        </p:nvSpPr>
        <p:spPr>
          <a:xfrm>
            <a:off x="1547248" y="2052746"/>
            <a:ext cx="774576"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9.83%</a:t>
            </a:r>
          </a:p>
        </p:txBody>
      </p:sp>
      <p:sp>
        <p:nvSpPr>
          <p:cNvPr id="66" name="Google Shape;534;p48">
            <a:extLst>
              <a:ext uri="{FF2B5EF4-FFF2-40B4-BE49-F238E27FC236}">
                <a16:creationId xmlns:a16="http://schemas.microsoft.com/office/drawing/2014/main" id="{44FFD700-23BD-813E-565C-31BB2D8AB0FF}"/>
              </a:ext>
            </a:extLst>
          </p:cNvPr>
          <p:cNvSpPr txBox="1">
            <a:spLocks/>
          </p:cNvSpPr>
          <p:nvPr/>
        </p:nvSpPr>
        <p:spPr>
          <a:xfrm>
            <a:off x="537362" y="3205701"/>
            <a:ext cx="2822378" cy="47306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accent2"/>
                </a:solidFill>
              </a:rPr>
              <a:t>Sel Sec: Indust SPDR (ARCX: XLI)</a:t>
            </a:r>
          </a:p>
          <a:p>
            <a:pPr algn="l"/>
            <a:r>
              <a:rPr lang="en-US" sz="1200" dirty="0">
                <a:solidFill>
                  <a:schemeClr val="accent2"/>
                </a:solidFill>
              </a:rPr>
              <a:t>HUNTINGTON INGALLS INDUSTRIES, INC. (XNYS:HII)</a:t>
            </a:r>
          </a:p>
          <a:p>
            <a:pPr algn="l"/>
            <a:r>
              <a:rPr lang="en-US" sz="1200" dirty="0">
                <a:solidFill>
                  <a:schemeClr val="accent2"/>
                </a:solidFill>
              </a:rPr>
              <a:t>CARLISLE COMPANIES INCORPORATED (XNYS:CSL)</a:t>
            </a:r>
            <a:endParaRPr lang="en-US" dirty="0">
              <a:solidFill>
                <a:schemeClr val="accent2"/>
              </a:solidFill>
            </a:endParaRPr>
          </a:p>
        </p:txBody>
      </p:sp>
      <p:sp>
        <p:nvSpPr>
          <p:cNvPr id="14" name="Google Shape;534;p48">
            <a:extLst>
              <a:ext uri="{FF2B5EF4-FFF2-40B4-BE49-F238E27FC236}">
                <a16:creationId xmlns:a16="http://schemas.microsoft.com/office/drawing/2014/main" id="{F82F7F00-B801-11B7-BCCD-9602BE9CB036}"/>
              </a:ext>
            </a:extLst>
          </p:cNvPr>
          <p:cNvSpPr txBox="1">
            <a:spLocks/>
          </p:cNvSpPr>
          <p:nvPr/>
        </p:nvSpPr>
        <p:spPr>
          <a:xfrm>
            <a:off x="710289" y="4264786"/>
            <a:ext cx="2360713" cy="5277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Louisiana-Pacific Corp. (LPX)</a:t>
            </a:r>
          </a:p>
          <a:p>
            <a:pPr algn="l"/>
            <a:r>
              <a:rPr lang="en-US" sz="1200" dirty="0">
                <a:solidFill>
                  <a:schemeClr val="dk1"/>
                </a:solidFill>
              </a:rPr>
              <a:t>Ryder System Inc. (R)</a:t>
            </a:r>
          </a:p>
        </p:txBody>
      </p:sp>
      <p:pic>
        <p:nvPicPr>
          <p:cNvPr id="3" name="Picture 3" descr="Chart&#10;&#10;Description automatically generated">
            <a:extLst>
              <a:ext uri="{FF2B5EF4-FFF2-40B4-BE49-F238E27FC236}">
                <a16:creationId xmlns:a16="http://schemas.microsoft.com/office/drawing/2014/main" id="{E0196F5C-C8AC-3006-CB23-90F92DEBA672}"/>
              </a:ext>
            </a:extLst>
          </p:cNvPr>
          <p:cNvPicPr>
            <a:picLocks noChangeAspect="1"/>
          </p:cNvPicPr>
          <p:nvPr/>
        </p:nvPicPr>
        <p:blipFill>
          <a:blip r:embed="rId4"/>
          <a:stretch>
            <a:fillRect/>
          </a:stretch>
        </p:blipFill>
        <p:spPr>
          <a:xfrm>
            <a:off x="4125686" y="2485126"/>
            <a:ext cx="4829628" cy="2205249"/>
          </a:xfrm>
          <a:prstGeom prst="rect">
            <a:avLst/>
          </a:prstGeom>
        </p:spPr>
      </p:pic>
    </p:spTree>
    <p:extLst>
      <p:ext uri="{BB962C8B-B14F-4D97-AF65-F5344CB8AC3E}">
        <p14:creationId xmlns:p14="http://schemas.microsoft.com/office/powerpoint/2010/main" val="1727910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131928" y="132643"/>
            <a:ext cx="3451244" cy="1003978"/>
          </a:xfrm>
          <a:prstGeom prst="rect">
            <a:avLst/>
          </a:prstGeom>
        </p:spPr>
        <p:txBody>
          <a:bodyPr spcFirstLastPara="1" wrap="square" lIns="91425" tIns="91425" rIns="91425" bIns="91425" anchor="t" anchorCtr="0">
            <a:noAutofit/>
          </a:bodyPr>
          <a:lstStyle/>
          <a:p>
            <a:pPr algn="ctr"/>
            <a:r>
              <a:rPr lang="en-US" sz="3200" dirty="0">
                <a:solidFill>
                  <a:schemeClr val="lt1"/>
                </a:solidFill>
              </a:rPr>
              <a:t>Consumer Staples</a:t>
            </a:r>
          </a:p>
          <a:p>
            <a:pPr marL="0" lvl="0" indent="0" algn="l" rtl="0">
              <a:spcBef>
                <a:spcPts val="0"/>
              </a:spcBef>
              <a:spcAft>
                <a:spcPts val="0"/>
              </a:spcAft>
              <a:buNone/>
            </a:pPr>
            <a:endParaRPr sz="3200" dirty="0">
              <a:solidFill>
                <a:schemeClr val="lt1"/>
              </a:solidFill>
            </a:endParaRPr>
          </a:p>
        </p:txBody>
      </p:sp>
      <p:sp>
        <p:nvSpPr>
          <p:cNvPr id="533" name="Google Shape;533;p48"/>
          <p:cNvSpPr txBox="1">
            <a:spLocks noGrp="1"/>
          </p:cNvSpPr>
          <p:nvPr>
            <p:ph type="subTitle" idx="1"/>
          </p:nvPr>
        </p:nvSpPr>
        <p:spPr>
          <a:xfrm>
            <a:off x="4187440" y="308269"/>
            <a:ext cx="4699483" cy="1990865"/>
          </a:xfrm>
          <a:prstGeom prst="rect">
            <a:avLst/>
          </a:prstGeom>
        </p:spPr>
        <p:txBody>
          <a:bodyPr spcFirstLastPara="1" wrap="square" lIns="91425" tIns="91425" rIns="91425" bIns="91425" anchor="t" anchorCtr="0">
            <a:noAutofit/>
          </a:bodyPr>
          <a:lstStyle/>
          <a:p>
            <a:pPr marL="0" indent="0" algn="l"/>
            <a:r>
              <a:rPr lang="en-US" sz="1400" dirty="0"/>
              <a:t>The consumer staples sector is deprived of companies that sell essential everyday products. Consumer staple stocks are noncyclical meaning they stay in demand despite market an economic conditions. This is because the sector is made up of products that everyday consumers cannot live without, food, clothing and other personal products. </a:t>
            </a:r>
          </a:p>
          <a:p>
            <a:pPr marL="0" indent="0" algn="l"/>
            <a:endParaRPr lang="en-US" sz="1200" dirty="0"/>
          </a:p>
        </p:txBody>
      </p:sp>
      <p:sp>
        <p:nvSpPr>
          <p:cNvPr id="12" name="Rounded Rectangle 11">
            <a:extLst>
              <a:ext uri="{FF2B5EF4-FFF2-40B4-BE49-F238E27FC236}">
                <a16:creationId xmlns:a16="http://schemas.microsoft.com/office/drawing/2014/main" id="{23F99642-7E8F-323B-4D40-4396DD6415AF}"/>
              </a:ext>
            </a:extLst>
          </p:cNvPr>
          <p:cNvSpPr/>
          <p:nvPr/>
        </p:nvSpPr>
        <p:spPr>
          <a:xfrm>
            <a:off x="131928" y="1309757"/>
            <a:ext cx="3633247" cy="34323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Google Shape;534;p48">
            <a:extLst>
              <a:ext uri="{FF2B5EF4-FFF2-40B4-BE49-F238E27FC236}">
                <a16:creationId xmlns:a16="http://schemas.microsoft.com/office/drawing/2014/main" id="{406BDC0A-3DA9-F2A4-E151-8C07E95A25EF}"/>
              </a:ext>
            </a:extLst>
          </p:cNvPr>
          <p:cNvSpPr txBox="1">
            <a:spLocks/>
          </p:cNvSpPr>
          <p:nvPr/>
        </p:nvSpPr>
        <p:spPr>
          <a:xfrm>
            <a:off x="1122264" y="1303702"/>
            <a:ext cx="1624554"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Performance YTD</a:t>
            </a:r>
          </a:p>
        </p:txBody>
      </p:sp>
      <p:sp>
        <p:nvSpPr>
          <p:cNvPr id="59" name="Google Shape;534;p48">
            <a:extLst>
              <a:ext uri="{FF2B5EF4-FFF2-40B4-BE49-F238E27FC236}">
                <a16:creationId xmlns:a16="http://schemas.microsoft.com/office/drawing/2014/main" id="{30E1171C-F88A-E278-EE97-C2E6FD94447C}"/>
              </a:ext>
            </a:extLst>
          </p:cNvPr>
          <p:cNvSpPr txBox="1">
            <a:spLocks/>
          </p:cNvSpPr>
          <p:nvPr/>
        </p:nvSpPr>
        <p:spPr>
          <a:xfrm>
            <a:off x="942980" y="1781979"/>
            <a:ext cx="1983112"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Portfolio Contribution</a:t>
            </a:r>
          </a:p>
        </p:txBody>
      </p:sp>
      <p:sp>
        <p:nvSpPr>
          <p:cNvPr id="60" name="Google Shape;534;p48">
            <a:extLst>
              <a:ext uri="{FF2B5EF4-FFF2-40B4-BE49-F238E27FC236}">
                <a16:creationId xmlns:a16="http://schemas.microsoft.com/office/drawing/2014/main" id="{1F64C7FA-A919-5094-C518-4D5A7E0D25E9}"/>
              </a:ext>
            </a:extLst>
          </p:cNvPr>
          <p:cNvSpPr txBox="1">
            <a:spLocks/>
          </p:cNvSpPr>
          <p:nvPr/>
        </p:nvSpPr>
        <p:spPr>
          <a:xfrm>
            <a:off x="892486" y="2333960"/>
            <a:ext cx="208409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Held in Portfolio</a:t>
            </a:r>
          </a:p>
        </p:txBody>
      </p:sp>
      <p:sp>
        <p:nvSpPr>
          <p:cNvPr id="61" name="Google Shape;534;p48">
            <a:extLst>
              <a:ext uri="{FF2B5EF4-FFF2-40B4-BE49-F238E27FC236}">
                <a16:creationId xmlns:a16="http://schemas.microsoft.com/office/drawing/2014/main" id="{EC041681-16F2-5DAD-B091-A1F7DF37225C}"/>
              </a:ext>
            </a:extLst>
          </p:cNvPr>
          <p:cNvSpPr txBox="1">
            <a:spLocks/>
          </p:cNvSpPr>
          <p:nvPr/>
        </p:nvSpPr>
        <p:spPr>
          <a:xfrm>
            <a:off x="1191305" y="3920675"/>
            <a:ext cx="148645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to Watch</a:t>
            </a:r>
          </a:p>
        </p:txBody>
      </p:sp>
      <p:sp>
        <p:nvSpPr>
          <p:cNvPr id="64" name="Google Shape;534;p48">
            <a:extLst>
              <a:ext uri="{FF2B5EF4-FFF2-40B4-BE49-F238E27FC236}">
                <a16:creationId xmlns:a16="http://schemas.microsoft.com/office/drawing/2014/main" id="{B2CD710D-9B5A-692B-8A88-C1D004A0CB71}"/>
              </a:ext>
            </a:extLst>
          </p:cNvPr>
          <p:cNvSpPr txBox="1">
            <a:spLocks/>
          </p:cNvSpPr>
          <p:nvPr/>
        </p:nvSpPr>
        <p:spPr>
          <a:xfrm>
            <a:off x="1552152" y="1557821"/>
            <a:ext cx="792798"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.73%</a:t>
            </a:r>
          </a:p>
        </p:txBody>
      </p:sp>
      <p:sp>
        <p:nvSpPr>
          <p:cNvPr id="65" name="Google Shape;534;p48">
            <a:extLst>
              <a:ext uri="{FF2B5EF4-FFF2-40B4-BE49-F238E27FC236}">
                <a16:creationId xmlns:a16="http://schemas.microsoft.com/office/drawing/2014/main" id="{210D3AEA-F5C0-C9EB-FB21-D795447FDF96}"/>
              </a:ext>
            </a:extLst>
          </p:cNvPr>
          <p:cNvSpPr txBox="1">
            <a:spLocks/>
          </p:cNvSpPr>
          <p:nvPr/>
        </p:nvSpPr>
        <p:spPr>
          <a:xfrm>
            <a:off x="1547248" y="2052746"/>
            <a:ext cx="774576"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4.8%</a:t>
            </a:r>
          </a:p>
        </p:txBody>
      </p:sp>
      <p:sp>
        <p:nvSpPr>
          <p:cNvPr id="66" name="Google Shape;534;p48">
            <a:extLst>
              <a:ext uri="{FF2B5EF4-FFF2-40B4-BE49-F238E27FC236}">
                <a16:creationId xmlns:a16="http://schemas.microsoft.com/office/drawing/2014/main" id="{44FFD700-23BD-813E-565C-31BB2D8AB0FF}"/>
              </a:ext>
            </a:extLst>
          </p:cNvPr>
          <p:cNvSpPr txBox="1">
            <a:spLocks/>
          </p:cNvSpPr>
          <p:nvPr/>
        </p:nvSpPr>
        <p:spPr>
          <a:xfrm>
            <a:off x="537362" y="2933558"/>
            <a:ext cx="2822378" cy="47306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t>Sel Sector: C Stp SPDR (ARCX:XLP)</a:t>
            </a:r>
          </a:p>
          <a:p>
            <a:pPr algn="l"/>
            <a:r>
              <a:rPr lang="en-US" sz="1200" dirty="0"/>
              <a:t>Nutrien Ltd. (XNYS:NTR)</a:t>
            </a:r>
          </a:p>
          <a:p>
            <a:pPr algn="l"/>
            <a:r>
              <a:rPr lang="en-US" sz="1200" dirty="0"/>
              <a:t>WALMART INC. (XNYS:WMT)</a:t>
            </a:r>
            <a:endParaRPr lang="en-US" dirty="0"/>
          </a:p>
        </p:txBody>
      </p:sp>
      <p:sp>
        <p:nvSpPr>
          <p:cNvPr id="14" name="Google Shape;534;p48">
            <a:extLst>
              <a:ext uri="{FF2B5EF4-FFF2-40B4-BE49-F238E27FC236}">
                <a16:creationId xmlns:a16="http://schemas.microsoft.com/office/drawing/2014/main" id="{F82F7F00-B801-11B7-BCCD-9602BE9CB036}"/>
              </a:ext>
            </a:extLst>
          </p:cNvPr>
          <p:cNvSpPr txBox="1">
            <a:spLocks/>
          </p:cNvSpPr>
          <p:nvPr/>
        </p:nvSpPr>
        <p:spPr>
          <a:xfrm>
            <a:off x="710289" y="4264786"/>
            <a:ext cx="2360713" cy="5277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Target Corporation (TCT)</a:t>
            </a:r>
          </a:p>
          <a:p>
            <a:pPr algn="l"/>
            <a:r>
              <a:rPr lang="en-US" sz="1200" dirty="0">
                <a:solidFill>
                  <a:schemeClr val="dk1"/>
                </a:solidFill>
              </a:rPr>
              <a:t>Tyson Foods, Inc (TSN)</a:t>
            </a:r>
          </a:p>
        </p:txBody>
      </p:sp>
      <p:pic>
        <p:nvPicPr>
          <p:cNvPr id="3" name="Picture 3">
            <a:extLst>
              <a:ext uri="{FF2B5EF4-FFF2-40B4-BE49-F238E27FC236}">
                <a16:creationId xmlns:a16="http://schemas.microsoft.com/office/drawing/2014/main" id="{2C4D49F1-EC63-E9F1-4F6C-CBA77F29A763}"/>
              </a:ext>
            </a:extLst>
          </p:cNvPr>
          <p:cNvPicPr>
            <a:picLocks noChangeAspect="1"/>
          </p:cNvPicPr>
          <p:nvPr/>
        </p:nvPicPr>
        <p:blipFill>
          <a:blip r:embed="rId4"/>
          <a:stretch>
            <a:fillRect/>
          </a:stretch>
        </p:blipFill>
        <p:spPr>
          <a:xfrm>
            <a:off x="4034971" y="2297377"/>
            <a:ext cx="5011057" cy="2254176"/>
          </a:xfrm>
          <a:prstGeom prst="rect">
            <a:avLst/>
          </a:prstGeom>
        </p:spPr>
      </p:pic>
    </p:spTree>
    <p:extLst>
      <p:ext uri="{BB962C8B-B14F-4D97-AF65-F5344CB8AC3E}">
        <p14:creationId xmlns:p14="http://schemas.microsoft.com/office/powerpoint/2010/main" val="2390755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131928" y="132643"/>
            <a:ext cx="3451244" cy="1003978"/>
          </a:xfrm>
          <a:prstGeom prst="rect">
            <a:avLst/>
          </a:prstGeom>
        </p:spPr>
        <p:txBody>
          <a:bodyPr spcFirstLastPara="1" wrap="square" lIns="91425" tIns="91425" rIns="91425" bIns="91425" anchor="t" anchorCtr="0">
            <a:noAutofit/>
          </a:bodyPr>
          <a:lstStyle/>
          <a:p>
            <a:pPr algn="ctr"/>
            <a:r>
              <a:rPr lang="en-US" sz="3200" dirty="0">
                <a:solidFill>
                  <a:schemeClr val="lt1"/>
                </a:solidFill>
              </a:rPr>
              <a:t>Consumer Discretionary</a:t>
            </a:r>
          </a:p>
          <a:p>
            <a:pPr marL="0" lvl="0" indent="0" algn="l" rtl="0">
              <a:spcBef>
                <a:spcPts val="0"/>
              </a:spcBef>
              <a:spcAft>
                <a:spcPts val="0"/>
              </a:spcAft>
              <a:buNone/>
            </a:pPr>
            <a:endParaRPr sz="3200" dirty="0">
              <a:solidFill>
                <a:schemeClr val="lt1"/>
              </a:solidFill>
            </a:endParaRPr>
          </a:p>
        </p:txBody>
      </p:sp>
      <p:sp>
        <p:nvSpPr>
          <p:cNvPr id="533" name="Google Shape;533;p48"/>
          <p:cNvSpPr txBox="1">
            <a:spLocks noGrp="1"/>
          </p:cNvSpPr>
          <p:nvPr>
            <p:ph type="subTitle" idx="1"/>
          </p:nvPr>
        </p:nvSpPr>
        <p:spPr>
          <a:xfrm>
            <a:off x="4187440" y="308269"/>
            <a:ext cx="4699483" cy="1990865"/>
          </a:xfrm>
          <a:prstGeom prst="rect">
            <a:avLst/>
          </a:prstGeom>
        </p:spPr>
        <p:txBody>
          <a:bodyPr spcFirstLastPara="1" wrap="square" lIns="91425" tIns="91425" rIns="91425" bIns="91425" anchor="t" anchorCtr="0">
            <a:noAutofit/>
          </a:bodyPr>
          <a:lstStyle/>
          <a:p>
            <a:pPr marL="0" indent="0" algn="l"/>
            <a:r>
              <a:rPr lang="en-US" sz="1600" dirty="0"/>
              <a:t>The consumer discretionary sector is made of companies that sell no essential goods. These are good that consumers may stay away from if the economy isn’t doing well as consumer confidence plays and important role for this sector. Products in this sector include durable good, high-end apparel, leisure activities and auto mobiles. </a:t>
            </a:r>
          </a:p>
        </p:txBody>
      </p:sp>
      <p:sp>
        <p:nvSpPr>
          <p:cNvPr id="12" name="Rounded Rectangle 11">
            <a:extLst>
              <a:ext uri="{FF2B5EF4-FFF2-40B4-BE49-F238E27FC236}">
                <a16:creationId xmlns:a16="http://schemas.microsoft.com/office/drawing/2014/main" id="{23F99642-7E8F-323B-4D40-4396DD6415AF}"/>
              </a:ext>
            </a:extLst>
          </p:cNvPr>
          <p:cNvSpPr/>
          <p:nvPr/>
        </p:nvSpPr>
        <p:spPr>
          <a:xfrm>
            <a:off x="131928" y="1309757"/>
            <a:ext cx="3633247" cy="34323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Google Shape;534;p48">
            <a:extLst>
              <a:ext uri="{FF2B5EF4-FFF2-40B4-BE49-F238E27FC236}">
                <a16:creationId xmlns:a16="http://schemas.microsoft.com/office/drawing/2014/main" id="{406BDC0A-3DA9-F2A4-E151-8C07E95A25EF}"/>
              </a:ext>
            </a:extLst>
          </p:cNvPr>
          <p:cNvSpPr txBox="1">
            <a:spLocks/>
          </p:cNvSpPr>
          <p:nvPr/>
        </p:nvSpPr>
        <p:spPr>
          <a:xfrm>
            <a:off x="1122264" y="1303702"/>
            <a:ext cx="1624554"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Performance YTD</a:t>
            </a:r>
          </a:p>
        </p:txBody>
      </p:sp>
      <p:sp>
        <p:nvSpPr>
          <p:cNvPr id="59" name="Google Shape;534;p48">
            <a:extLst>
              <a:ext uri="{FF2B5EF4-FFF2-40B4-BE49-F238E27FC236}">
                <a16:creationId xmlns:a16="http://schemas.microsoft.com/office/drawing/2014/main" id="{30E1171C-F88A-E278-EE97-C2E6FD94447C}"/>
              </a:ext>
            </a:extLst>
          </p:cNvPr>
          <p:cNvSpPr txBox="1">
            <a:spLocks/>
          </p:cNvSpPr>
          <p:nvPr/>
        </p:nvSpPr>
        <p:spPr>
          <a:xfrm>
            <a:off x="942980" y="1781979"/>
            <a:ext cx="1983112"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Portfolio Contribution</a:t>
            </a:r>
          </a:p>
        </p:txBody>
      </p:sp>
      <p:sp>
        <p:nvSpPr>
          <p:cNvPr id="60" name="Google Shape;534;p48">
            <a:extLst>
              <a:ext uri="{FF2B5EF4-FFF2-40B4-BE49-F238E27FC236}">
                <a16:creationId xmlns:a16="http://schemas.microsoft.com/office/drawing/2014/main" id="{1F64C7FA-A919-5094-C518-4D5A7E0D25E9}"/>
              </a:ext>
            </a:extLst>
          </p:cNvPr>
          <p:cNvSpPr txBox="1">
            <a:spLocks/>
          </p:cNvSpPr>
          <p:nvPr/>
        </p:nvSpPr>
        <p:spPr>
          <a:xfrm>
            <a:off x="892486" y="2333960"/>
            <a:ext cx="208409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Held in Portfolio</a:t>
            </a:r>
          </a:p>
        </p:txBody>
      </p:sp>
      <p:sp>
        <p:nvSpPr>
          <p:cNvPr id="61" name="Google Shape;534;p48">
            <a:extLst>
              <a:ext uri="{FF2B5EF4-FFF2-40B4-BE49-F238E27FC236}">
                <a16:creationId xmlns:a16="http://schemas.microsoft.com/office/drawing/2014/main" id="{EC041681-16F2-5DAD-B091-A1F7DF37225C}"/>
              </a:ext>
            </a:extLst>
          </p:cNvPr>
          <p:cNvSpPr txBox="1">
            <a:spLocks/>
          </p:cNvSpPr>
          <p:nvPr/>
        </p:nvSpPr>
        <p:spPr>
          <a:xfrm>
            <a:off x="1191305" y="3920675"/>
            <a:ext cx="1486459"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400" u="sng" dirty="0">
                <a:solidFill>
                  <a:schemeClr val="dk1"/>
                </a:solidFill>
              </a:rPr>
              <a:t>Stocks to Watch</a:t>
            </a:r>
          </a:p>
        </p:txBody>
      </p:sp>
      <p:sp>
        <p:nvSpPr>
          <p:cNvPr id="64" name="Google Shape;534;p48">
            <a:extLst>
              <a:ext uri="{FF2B5EF4-FFF2-40B4-BE49-F238E27FC236}">
                <a16:creationId xmlns:a16="http://schemas.microsoft.com/office/drawing/2014/main" id="{B2CD710D-9B5A-692B-8A88-C1D004A0CB71}"/>
              </a:ext>
            </a:extLst>
          </p:cNvPr>
          <p:cNvSpPr txBox="1">
            <a:spLocks/>
          </p:cNvSpPr>
          <p:nvPr/>
        </p:nvSpPr>
        <p:spPr>
          <a:xfrm>
            <a:off x="1552152" y="1557821"/>
            <a:ext cx="792798"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-21.02%</a:t>
            </a:r>
            <a:endParaRPr lang="en-US" dirty="0">
              <a:solidFill>
                <a:schemeClr val="dk1"/>
              </a:solidFill>
            </a:endParaRPr>
          </a:p>
        </p:txBody>
      </p:sp>
      <p:sp>
        <p:nvSpPr>
          <p:cNvPr id="65" name="Google Shape;534;p48">
            <a:extLst>
              <a:ext uri="{FF2B5EF4-FFF2-40B4-BE49-F238E27FC236}">
                <a16:creationId xmlns:a16="http://schemas.microsoft.com/office/drawing/2014/main" id="{210D3AEA-F5C0-C9EB-FB21-D795447FDF96}"/>
              </a:ext>
            </a:extLst>
          </p:cNvPr>
          <p:cNvSpPr txBox="1">
            <a:spLocks/>
          </p:cNvSpPr>
          <p:nvPr/>
        </p:nvSpPr>
        <p:spPr>
          <a:xfrm>
            <a:off x="1547248" y="2052746"/>
            <a:ext cx="774576"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8.65%</a:t>
            </a:r>
            <a:endParaRPr lang="en-US" dirty="0">
              <a:solidFill>
                <a:schemeClr val="dk1"/>
              </a:solidFill>
            </a:endParaRPr>
          </a:p>
        </p:txBody>
      </p:sp>
      <p:sp>
        <p:nvSpPr>
          <p:cNvPr id="66" name="Google Shape;534;p48">
            <a:extLst>
              <a:ext uri="{FF2B5EF4-FFF2-40B4-BE49-F238E27FC236}">
                <a16:creationId xmlns:a16="http://schemas.microsoft.com/office/drawing/2014/main" id="{44FFD700-23BD-813E-565C-31BB2D8AB0FF}"/>
              </a:ext>
            </a:extLst>
          </p:cNvPr>
          <p:cNvSpPr txBox="1">
            <a:spLocks/>
          </p:cNvSpPr>
          <p:nvPr/>
        </p:nvSpPr>
        <p:spPr>
          <a:xfrm>
            <a:off x="537362" y="2824701"/>
            <a:ext cx="2822378" cy="47306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t>Sel Sector: C Dsc SPDR (ARCX:XLY)</a:t>
            </a:r>
          </a:p>
          <a:p>
            <a:pPr algn="l"/>
            <a:r>
              <a:rPr lang="en-US" sz="1200" dirty="0"/>
              <a:t>THE TJX COMPANIES, INC. (XNYS:TJX)</a:t>
            </a:r>
            <a:endParaRPr lang="en-US" dirty="0"/>
          </a:p>
        </p:txBody>
      </p:sp>
      <p:sp>
        <p:nvSpPr>
          <p:cNvPr id="14" name="Google Shape;534;p48">
            <a:extLst>
              <a:ext uri="{FF2B5EF4-FFF2-40B4-BE49-F238E27FC236}">
                <a16:creationId xmlns:a16="http://schemas.microsoft.com/office/drawing/2014/main" id="{F82F7F00-B801-11B7-BCCD-9602BE9CB036}"/>
              </a:ext>
            </a:extLst>
          </p:cNvPr>
          <p:cNvSpPr txBox="1">
            <a:spLocks/>
          </p:cNvSpPr>
          <p:nvPr/>
        </p:nvSpPr>
        <p:spPr>
          <a:xfrm>
            <a:off x="710289" y="4264786"/>
            <a:ext cx="2360713" cy="5277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rPr>
              <a:t>AutoZone Inc. (AZO)</a:t>
            </a:r>
          </a:p>
          <a:p>
            <a:pPr algn="l"/>
            <a:r>
              <a:rPr lang="en-US" sz="1200" dirty="0">
                <a:solidFill>
                  <a:schemeClr val="dk1"/>
                </a:solidFill>
              </a:rPr>
              <a:t>Sealed Air Corp. (SEE)</a:t>
            </a:r>
          </a:p>
        </p:txBody>
      </p:sp>
      <p:pic>
        <p:nvPicPr>
          <p:cNvPr id="3" name="Picture 3" descr="Graphical user interface, text, application&#10;&#10;Description automatically generated">
            <a:extLst>
              <a:ext uri="{FF2B5EF4-FFF2-40B4-BE49-F238E27FC236}">
                <a16:creationId xmlns:a16="http://schemas.microsoft.com/office/drawing/2014/main" id="{19CFD97E-5085-4F85-CA4C-18ABCF6835F2}"/>
              </a:ext>
            </a:extLst>
          </p:cNvPr>
          <p:cNvPicPr>
            <a:picLocks noChangeAspect="1"/>
          </p:cNvPicPr>
          <p:nvPr/>
        </p:nvPicPr>
        <p:blipFill>
          <a:blip r:embed="rId4"/>
          <a:stretch>
            <a:fillRect/>
          </a:stretch>
        </p:blipFill>
        <p:spPr>
          <a:xfrm>
            <a:off x="4125685" y="2528334"/>
            <a:ext cx="4820557" cy="2164190"/>
          </a:xfrm>
          <a:prstGeom prst="rect">
            <a:avLst/>
          </a:prstGeom>
        </p:spPr>
      </p:pic>
    </p:spTree>
    <p:extLst>
      <p:ext uri="{BB962C8B-B14F-4D97-AF65-F5344CB8AC3E}">
        <p14:creationId xmlns:p14="http://schemas.microsoft.com/office/powerpoint/2010/main" val="1227940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4"/>
        <p:cNvGrpSpPr/>
        <p:nvPr/>
      </p:nvGrpSpPr>
      <p:grpSpPr>
        <a:xfrm>
          <a:off x="0" y="0"/>
          <a:ext cx="0" cy="0"/>
          <a:chOff x="0" y="0"/>
          <a:chExt cx="0" cy="0"/>
        </a:xfrm>
      </p:grpSpPr>
      <p:sp>
        <p:nvSpPr>
          <p:cNvPr id="255" name="Google Shape;255;p38"/>
          <p:cNvSpPr txBox="1">
            <a:spLocks noGrp="1"/>
          </p:cNvSpPr>
          <p:nvPr>
            <p:ph type="ctrTitle"/>
          </p:nvPr>
        </p:nvSpPr>
        <p:spPr>
          <a:xfrm flipH="1">
            <a:off x="2603125" y="2243225"/>
            <a:ext cx="2882800" cy="1921200"/>
          </a:xfrm>
          <a:prstGeom prst="rect">
            <a:avLst/>
          </a:prstGeom>
        </p:spPr>
        <p:txBody>
          <a:bodyPr spcFirstLastPara="1" wrap="square" lIns="91425" tIns="91425" rIns="91425" bIns="91425" anchor="b" anchorCtr="0">
            <a:noAutofit/>
          </a:bodyPr>
          <a:lstStyle/>
          <a:p>
            <a:r>
              <a:rPr lang="en-US" dirty="0">
                <a:solidFill>
                  <a:schemeClr val="lt1"/>
                </a:solidFill>
              </a:rPr>
              <a:t>Portfolio Strategy and Composition</a:t>
            </a:r>
          </a:p>
        </p:txBody>
      </p:sp>
      <p:sp>
        <p:nvSpPr>
          <p:cNvPr id="256" name="Google Shape;256;p38"/>
          <p:cNvSpPr txBox="1">
            <a:spLocks noGrp="1"/>
          </p:cNvSpPr>
          <p:nvPr>
            <p:ph type="title" idx="2"/>
          </p:nvPr>
        </p:nvSpPr>
        <p:spPr>
          <a:xfrm flipH="1">
            <a:off x="5485924" y="2419325"/>
            <a:ext cx="2516425" cy="162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solidFill>
                  <a:schemeClr val="lt1"/>
                </a:solidFill>
              </a:rPr>
              <a:t>04</a:t>
            </a:r>
            <a:endParaRPr dirty="0">
              <a:solidFill>
                <a:schemeClr val="lt1"/>
              </a:solidFill>
            </a:endParaRPr>
          </a:p>
        </p:txBody>
      </p:sp>
    </p:spTree>
    <p:extLst>
      <p:ext uri="{BB962C8B-B14F-4D97-AF65-F5344CB8AC3E}">
        <p14:creationId xmlns:p14="http://schemas.microsoft.com/office/powerpoint/2010/main" val="1503163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56"/>
          <p:cNvPicPr preferRelativeResize="0"/>
          <p:nvPr/>
        </p:nvPicPr>
        <p:blipFill rotWithShape="1">
          <a:blip r:embed="rId3">
            <a:alphaModFix/>
          </a:blip>
          <a:srcRect t="9878" b="9870"/>
          <a:stretch/>
        </p:blipFill>
        <p:spPr>
          <a:xfrm>
            <a:off x="916013" y="1274600"/>
            <a:ext cx="7311975" cy="3868900"/>
          </a:xfrm>
          <a:prstGeom prst="rect">
            <a:avLst/>
          </a:prstGeom>
          <a:noFill/>
          <a:ln>
            <a:noFill/>
          </a:ln>
        </p:spPr>
      </p:pic>
      <p:sp>
        <p:nvSpPr>
          <p:cNvPr id="737" name="Google Shape;737;p56"/>
          <p:cNvSpPr txBox="1">
            <a:spLocks noGrp="1"/>
          </p:cNvSpPr>
          <p:nvPr>
            <p:ph type="ctrTitle"/>
          </p:nvPr>
        </p:nvSpPr>
        <p:spPr>
          <a:xfrm>
            <a:off x="676811" y="330256"/>
            <a:ext cx="3703388" cy="946200"/>
          </a:xfrm>
          <a:prstGeom prst="rect">
            <a:avLst/>
          </a:prstGeom>
        </p:spPr>
        <p:txBody>
          <a:bodyPr spcFirstLastPara="1" wrap="square" lIns="91425" tIns="91425" rIns="91425" bIns="91425" anchor="t" anchorCtr="0">
            <a:noAutofit/>
          </a:bodyPr>
          <a:lstStyle/>
          <a:p>
            <a:r>
              <a:rPr lang="en-US" sz="3600" dirty="0"/>
              <a:t>Value Strategy</a:t>
            </a:r>
          </a:p>
        </p:txBody>
      </p:sp>
      <p:sp>
        <p:nvSpPr>
          <p:cNvPr id="743" name="Google Shape;743;p56"/>
          <p:cNvSpPr txBox="1">
            <a:spLocks noGrp="1"/>
          </p:cNvSpPr>
          <p:nvPr>
            <p:ph type="subTitle" idx="4294967295"/>
          </p:nvPr>
        </p:nvSpPr>
        <p:spPr>
          <a:xfrm>
            <a:off x="915709" y="1280619"/>
            <a:ext cx="7312536" cy="3867115"/>
          </a:xfrm>
          <a:prstGeom prst="rect">
            <a:avLst/>
          </a:prstGeom>
        </p:spPr>
        <p:txBody>
          <a:bodyPr spcFirstLastPara="1" wrap="square" lIns="91425" tIns="91425" rIns="91425" bIns="91425" anchor="t" anchorCtr="0">
            <a:noAutofit/>
          </a:bodyPr>
          <a:lstStyle/>
          <a:p>
            <a:pPr marL="285750" indent="-285750">
              <a:lnSpc>
                <a:spcPct val="90000"/>
              </a:lnSpc>
              <a:spcBef>
                <a:spcPts val="750"/>
              </a:spcBef>
            </a:pPr>
            <a:r>
              <a:rPr lang="en-US" sz="1650" dirty="0">
                <a:solidFill>
                  <a:schemeClr val="bg1"/>
                </a:solidFill>
              </a:rPr>
              <a:t>A value strategy involves searching for and investing in companies that appear to be undervalued in the market.</a:t>
            </a:r>
            <a:endParaRPr lang="en-US" dirty="0">
              <a:solidFill>
                <a:schemeClr val="bg1"/>
              </a:solidFill>
            </a:endParaRPr>
          </a:p>
          <a:p>
            <a:pPr marL="257175" indent="-257175">
              <a:lnSpc>
                <a:spcPct val="90000"/>
              </a:lnSpc>
              <a:spcBef>
                <a:spcPts val="750"/>
              </a:spcBef>
            </a:pPr>
            <a:r>
              <a:rPr lang="en-US" sz="1650" dirty="0">
                <a:solidFill>
                  <a:schemeClr val="bg1"/>
                </a:solidFill>
              </a:rPr>
              <a:t>In other words, stocks that are trading lower than their intrinsic value.</a:t>
            </a:r>
          </a:p>
          <a:p>
            <a:pPr marL="0" indent="0">
              <a:lnSpc>
                <a:spcPct val="90000"/>
              </a:lnSpc>
              <a:spcBef>
                <a:spcPts val="750"/>
              </a:spcBef>
              <a:buNone/>
            </a:pPr>
            <a:r>
              <a:rPr lang="en-US" sz="1650" b="1" dirty="0">
                <a:solidFill>
                  <a:schemeClr val="bg1"/>
                </a:solidFill>
              </a:rPr>
              <a:t>Value Buy Criteria:</a:t>
            </a:r>
          </a:p>
          <a:p>
            <a:pPr marL="285750" indent="-285750">
              <a:lnSpc>
                <a:spcPct val="90000"/>
              </a:lnSpc>
              <a:spcBef>
                <a:spcPts val="750"/>
              </a:spcBef>
            </a:pPr>
            <a:r>
              <a:rPr lang="en-US" sz="1650" dirty="0">
                <a:solidFill>
                  <a:schemeClr val="bg1"/>
                </a:solidFill>
              </a:rPr>
              <a:t>Price/Sales &lt; Industry average</a:t>
            </a:r>
          </a:p>
          <a:p>
            <a:pPr marL="285750" indent="-285750">
              <a:lnSpc>
                <a:spcPct val="90000"/>
              </a:lnSpc>
              <a:spcBef>
                <a:spcPts val="750"/>
              </a:spcBef>
            </a:pPr>
            <a:r>
              <a:rPr lang="en-US" sz="1650" dirty="0">
                <a:solidFill>
                  <a:schemeClr val="bg1"/>
                </a:solidFill>
              </a:rPr>
              <a:t>Price/Book Value &lt; Industry average</a:t>
            </a:r>
          </a:p>
          <a:p>
            <a:pPr marL="285750" indent="-285750">
              <a:lnSpc>
                <a:spcPct val="90000"/>
              </a:lnSpc>
              <a:spcBef>
                <a:spcPts val="750"/>
              </a:spcBef>
            </a:pPr>
            <a:r>
              <a:rPr lang="en-US" sz="1650" dirty="0">
                <a:solidFill>
                  <a:schemeClr val="bg1"/>
                </a:solidFill>
              </a:rPr>
              <a:t>Dividends &gt; Industry Average</a:t>
            </a:r>
          </a:p>
          <a:p>
            <a:pPr marL="285750" indent="-285750">
              <a:lnSpc>
                <a:spcPct val="90000"/>
              </a:lnSpc>
              <a:spcBef>
                <a:spcPts val="750"/>
              </a:spcBef>
            </a:pPr>
            <a:r>
              <a:rPr lang="en-US" sz="1650" dirty="0">
                <a:solidFill>
                  <a:schemeClr val="bg1"/>
                </a:solidFill>
              </a:rPr>
              <a:t>Positive Free Cash Flow</a:t>
            </a:r>
          </a:p>
          <a:p>
            <a:pPr marL="285750" indent="-285750">
              <a:lnSpc>
                <a:spcPct val="90000"/>
              </a:lnSpc>
              <a:spcBef>
                <a:spcPts val="750"/>
              </a:spcBef>
            </a:pPr>
            <a:r>
              <a:rPr lang="en-US" sz="1650" dirty="0">
                <a:solidFill>
                  <a:schemeClr val="bg1"/>
                </a:solidFill>
              </a:rPr>
              <a:t>Report Beta</a:t>
            </a:r>
          </a:p>
          <a:p>
            <a:pPr marL="0" lvl="0" indent="0" algn="r">
              <a:lnSpc>
                <a:spcPct val="100000"/>
              </a:lnSpc>
              <a:spcBef>
                <a:spcPts val="0"/>
              </a:spcBef>
              <a:spcAft>
                <a:spcPts val="0"/>
              </a:spcAft>
              <a:buNone/>
            </a:pPr>
            <a:endParaRPr lang="es" sz="1650">
              <a:solidFill>
                <a:schemeClr val="bg1"/>
              </a:solidFill>
              <a:latin typeface="DM Serif Display"/>
              <a:ea typeface="DM Serif Display"/>
              <a:cs typeface="DM Serif Display"/>
            </a:endParaRPr>
          </a:p>
          <a:p>
            <a:pPr marL="0" lvl="0" indent="0" algn="r" rtl="0">
              <a:lnSpc>
                <a:spcPct val="100000"/>
              </a:lnSpc>
              <a:spcBef>
                <a:spcPts val="0"/>
              </a:spcBef>
              <a:spcAft>
                <a:spcPts val="0"/>
              </a:spcAft>
              <a:buNone/>
            </a:pPr>
            <a:endParaRPr lang="es" sz="1000">
              <a:solidFill>
                <a:schemeClr val="lt1"/>
              </a:solidFill>
            </a:endParaRPr>
          </a:p>
        </p:txBody>
      </p:sp>
    </p:spTree>
    <p:extLst>
      <p:ext uri="{BB962C8B-B14F-4D97-AF65-F5344CB8AC3E}">
        <p14:creationId xmlns:p14="http://schemas.microsoft.com/office/powerpoint/2010/main" val="1826170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4"/>
          <p:cNvSpPr txBox="1">
            <a:spLocks noGrp="1"/>
          </p:cNvSpPr>
          <p:nvPr>
            <p:ph type="ctrTitle"/>
          </p:nvPr>
        </p:nvSpPr>
        <p:spPr>
          <a:xfrm>
            <a:off x="275758" y="1680467"/>
            <a:ext cx="1497600" cy="946200"/>
          </a:xfrm>
          <a:prstGeom prst="rect">
            <a:avLst/>
          </a:prstGeom>
        </p:spPr>
        <p:txBody>
          <a:bodyPr spcFirstLastPara="1" wrap="square" lIns="91425" tIns="91425" rIns="91425" bIns="91425" anchor="t" anchorCtr="0">
            <a:noAutofit/>
          </a:bodyPr>
          <a:lstStyle/>
          <a:p>
            <a:pPr algn="ctr"/>
            <a:r>
              <a:rPr lang="en-US" dirty="0"/>
              <a:t>Spring 2022: Value Acquisitions</a:t>
            </a:r>
          </a:p>
          <a:p>
            <a:pPr marL="0" lvl="0" indent="0" algn="l">
              <a:spcBef>
                <a:spcPts val="0"/>
              </a:spcBef>
              <a:spcAft>
                <a:spcPts val="0"/>
              </a:spcAft>
              <a:buNone/>
            </a:pPr>
            <a:endParaRPr lang="en-US" dirty="0"/>
          </a:p>
        </p:txBody>
      </p:sp>
      <p:sp>
        <p:nvSpPr>
          <p:cNvPr id="200" name="Google Shape;200;p34"/>
          <p:cNvSpPr/>
          <p:nvPr/>
        </p:nvSpPr>
        <p:spPr>
          <a:xfrm flipH="1">
            <a:off x="2327684" y="3342"/>
            <a:ext cx="6315000" cy="4298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02" name="Google Shape;202;p34"/>
          <p:cNvCxnSpPr/>
          <p:nvPr/>
        </p:nvCxnSpPr>
        <p:spPr>
          <a:xfrm>
            <a:off x="1024150" y="4286225"/>
            <a:ext cx="2004900" cy="0"/>
          </a:xfrm>
          <a:prstGeom prst="straightConnector1">
            <a:avLst/>
          </a:prstGeom>
          <a:noFill/>
          <a:ln w="9525" cap="flat" cmpd="sng">
            <a:solidFill>
              <a:schemeClr val="dk2"/>
            </a:solidFill>
            <a:prstDash val="solid"/>
            <a:round/>
            <a:headEnd type="none" w="med" len="med"/>
            <a:tailEnd type="none" w="med" len="med"/>
          </a:ln>
        </p:spPr>
      </p:cxnSp>
      <p:graphicFrame>
        <p:nvGraphicFramePr>
          <p:cNvPr id="2" name="Table 5">
            <a:extLst>
              <a:ext uri="{FF2B5EF4-FFF2-40B4-BE49-F238E27FC236}">
                <a16:creationId xmlns:a16="http://schemas.microsoft.com/office/drawing/2014/main" id="{D0CD2220-7DF7-445E-00F6-B5100BC9B401}"/>
              </a:ext>
            </a:extLst>
          </p:cNvPr>
          <p:cNvGraphicFramePr>
            <a:graphicFrameLocks/>
          </p:cNvGraphicFramePr>
          <p:nvPr>
            <p:extLst>
              <p:ext uri="{D42A27DB-BD31-4B8C-83A1-F6EECF244321}">
                <p14:modId xmlns:p14="http://schemas.microsoft.com/office/powerpoint/2010/main" val="2587448084"/>
              </p:ext>
            </p:extLst>
          </p:nvPr>
        </p:nvGraphicFramePr>
        <p:xfrm>
          <a:off x="3382210" y="447842"/>
          <a:ext cx="4268110" cy="2750164"/>
        </p:xfrm>
        <a:graphic>
          <a:graphicData uri="http://schemas.openxmlformats.org/drawingml/2006/table">
            <a:tbl>
              <a:tblPr firstRow="1" bandRow="1">
                <a:tableStyleId>{5C22544A-7EE6-4342-B048-85BDC9FD1C3A}</a:tableStyleId>
              </a:tblPr>
              <a:tblGrid>
                <a:gridCol w="4268110">
                  <a:extLst>
                    <a:ext uri="{9D8B030D-6E8A-4147-A177-3AD203B41FA5}">
                      <a16:colId xmlns:a16="http://schemas.microsoft.com/office/drawing/2014/main" val="892252983"/>
                    </a:ext>
                  </a:extLst>
                </a:gridCol>
              </a:tblGrid>
              <a:tr h="233947">
                <a:tc>
                  <a:txBody>
                    <a:bodyPr/>
                    <a:lstStyle/>
                    <a:p>
                      <a:r>
                        <a:rPr lang="en-US" sz="1100" dirty="0"/>
                        <a:t>Acquisitions</a:t>
                      </a:r>
                    </a:p>
                  </a:txBody>
                  <a:tcPr marL="59108" marR="59108" marT="29554" marB="29554"/>
                </a:tc>
                <a:extLst>
                  <a:ext uri="{0D108BD9-81ED-4DB2-BD59-A6C34878D82A}">
                    <a16:rowId xmlns:a16="http://schemas.microsoft.com/office/drawing/2014/main" val="2784321123"/>
                  </a:ext>
                </a:extLst>
              </a:tr>
              <a:tr h="228747">
                <a:tc>
                  <a:txBody>
                    <a:bodyPr/>
                    <a:lstStyle/>
                    <a:p>
                      <a:r>
                        <a:rPr lang="en-US" sz="1100" dirty="0"/>
                        <a:t>AT&amp;T</a:t>
                      </a:r>
                    </a:p>
                  </a:txBody>
                  <a:tcPr marL="59108" marR="59108" marT="29554" marB="29554"/>
                </a:tc>
                <a:extLst>
                  <a:ext uri="{0D108BD9-81ED-4DB2-BD59-A6C34878D82A}">
                    <a16:rowId xmlns:a16="http://schemas.microsoft.com/office/drawing/2014/main" val="522130106"/>
                  </a:ext>
                </a:extLst>
              </a:tr>
              <a:tr h="228747">
                <a:tc>
                  <a:txBody>
                    <a:bodyPr/>
                    <a:lstStyle/>
                    <a:p>
                      <a:r>
                        <a:rPr lang="en-US" sz="1100" dirty="0"/>
                        <a:t>CVS Health Corp</a:t>
                      </a:r>
                    </a:p>
                  </a:txBody>
                  <a:tcPr marL="59108" marR="59108" marT="29554" marB="29554"/>
                </a:tc>
                <a:extLst>
                  <a:ext uri="{0D108BD9-81ED-4DB2-BD59-A6C34878D82A}">
                    <a16:rowId xmlns:a16="http://schemas.microsoft.com/office/drawing/2014/main" val="976483262"/>
                  </a:ext>
                </a:extLst>
              </a:tr>
              <a:tr h="228747">
                <a:tc>
                  <a:txBody>
                    <a:bodyPr/>
                    <a:lstStyle/>
                    <a:p>
                      <a:r>
                        <a:rPr lang="en-US" sz="1100" dirty="0"/>
                        <a:t>Walmart</a:t>
                      </a:r>
                    </a:p>
                  </a:txBody>
                  <a:tcPr marL="59108" marR="59108" marT="29554" marB="29554"/>
                </a:tc>
                <a:extLst>
                  <a:ext uri="{0D108BD9-81ED-4DB2-BD59-A6C34878D82A}">
                    <a16:rowId xmlns:a16="http://schemas.microsoft.com/office/drawing/2014/main" val="2767300070"/>
                  </a:ext>
                </a:extLst>
              </a:tr>
              <a:tr h="228747">
                <a:tc>
                  <a:txBody>
                    <a:bodyPr/>
                    <a:lstStyle/>
                    <a:p>
                      <a:pPr lvl="0">
                        <a:buNone/>
                      </a:pPr>
                      <a:r>
                        <a:rPr lang="en-US" sz="1100" dirty="0"/>
                        <a:t>Qualcomm</a:t>
                      </a:r>
                    </a:p>
                  </a:txBody>
                  <a:tcPr marL="59108" marR="59108" marT="29554" marB="29554"/>
                </a:tc>
                <a:extLst>
                  <a:ext uri="{0D108BD9-81ED-4DB2-BD59-A6C34878D82A}">
                    <a16:rowId xmlns:a16="http://schemas.microsoft.com/office/drawing/2014/main" val="362383237"/>
                  </a:ext>
                </a:extLst>
              </a:tr>
              <a:tr h="228747">
                <a:tc>
                  <a:txBody>
                    <a:bodyPr/>
                    <a:lstStyle/>
                    <a:p>
                      <a:pPr lvl="0">
                        <a:buNone/>
                      </a:pPr>
                      <a:r>
                        <a:rPr lang="en-US" sz="1100" dirty="0"/>
                        <a:t>Boston Properties</a:t>
                      </a:r>
                    </a:p>
                  </a:txBody>
                  <a:tcPr marL="59108" marR="59108" marT="29554" marB="29554"/>
                </a:tc>
                <a:extLst>
                  <a:ext uri="{0D108BD9-81ED-4DB2-BD59-A6C34878D82A}">
                    <a16:rowId xmlns:a16="http://schemas.microsoft.com/office/drawing/2014/main" val="577993844"/>
                  </a:ext>
                </a:extLst>
              </a:tr>
              <a:tr h="228747">
                <a:tc>
                  <a:txBody>
                    <a:bodyPr/>
                    <a:lstStyle/>
                    <a:p>
                      <a:pPr lvl="0">
                        <a:buNone/>
                      </a:pPr>
                      <a:r>
                        <a:rPr lang="en-US" sz="1100" dirty="0"/>
                        <a:t>Diamondback Energy</a:t>
                      </a:r>
                    </a:p>
                  </a:txBody>
                  <a:tcPr marL="59108" marR="59108" marT="29554" marB="29554"/>
                </a:tc>
                <a:extLst>
                  <a:ext uri="{0D108BD9-81ED-4DB2-BD59-A6C34878D82A}">
                    <a16:rowId xmlns:a16="http://schemas.microsoft.com/office/drawing/2014/main" val="241343064"/>
                  </a:ext>
                </a:extLst>
              </a:tr>
              <a:tr h="228747">
                <a:tc>
                  <a:txBody>
                    <a:bodyPr/>
                    <a:lstStyle/>
                    <a:p>
                      <a:pPr lvl="0">
                        <a:buNone/>
                      </a:pPr>
                      <a:r>
                        <a:rPr lang="en-US" sz="1100" dirty="0"/>
                        <a:t>Citigroup</a:t>
                      </a:r>
                    </a:p>
                  </a:txBody>
                  <a:tcPr marL="59108" marR="59108" marT="29554" marB="29554"/>
                </a:tc>
                <a:extLst>
                  <a:ext uri="{0D108BD9-81ED-4DB2-BD59-A6C34878D82A}">
                    <a16:rowId xmlns:a16="http://schemas.microsoft.com/office/drawing/2014/main" val="3890748"/>
                  </a:ext>
                </a:extLst>
              </a:tr>
              <a:tr h="228747">
                <a:tc>
                  <a:txBody>
                    <a:bodyPr/>
                    <a:lstStyle/>
                    <a:p>
                      <a:pPr lvl="0">
                        <a:buNone/>
                      </a:pPr>
                      <a:r>
                        <a:rPr lang="en-US" sz="1100" dirty="0"/>
                        <a:t>Carlisle Companies Incorporated</a:t>
                      </a:r>
                    </a:p>
                  </a:txBody>
                  <a:tcPr marL="59108" marR="59108" marT="29554" marB="29554"/>
                </a:tc>
                <a:extLst>
                  <a:ext uri="{0D108BD9-81ED-4DB2-BD59-A6C34878D82A}">
                    <a16:rowId xmlns:a16="http://schemas.microsoft.com/office/drawing/2014/main" val="3226414079"/>
                  </a:ext>
                </a:extLst>
              </a:tr>
              <a:tr h="228747">
                <a:tc>
                  <a:txBody>
                    <a:bodyPr/>
                    <a:lstStyle/>
                    <a:p>
                      <a:pPr lvl="0">
                        <a:buNone/>
                      </a:pPr>
                      <a:r>
                        <a:rPr lang="en-US" sz="1100" dirty="0"/>
                        <a:t>Energy Transfer UNT</a:t>
                      </a:r>
                    </a:p>
                  </a:txBody>
                  <a:tcPr marL="59108" marR="59108" marT="29554" marB="29554"/>
                </a:tc>
                <a:extLst>
                  <a:ext uri="{0D108BD9-81ED-4DB2-BD59-A6C34878D82A}">
                    <a16:rowId xmlns:a16="http://schemas.microsoft.com/office/drawing/2014/main" val="154132591"/>
                  </a:ext>
                </a:extLst>
              </a:tr>
              <a:tr h="228747">
                <a:tc>
                  <a:txBody>
                    <a:bodyPr/>
                    <a:lstStyle/>
                    <a:p>
                      <a:pPr lvl="0">
                        <a:buNone/>
                      </a:pPr>
                      <a:r>
                        <a:rPr lang="en-US" sz="1100" dirty="0"/>
                        <a:t>Medtronic Public Limited Company</a:t>
                      </a:r>
                    </a:p>
                  </a:txBody>
                  <a:tcPr marL="59108" marR="59108" marT="29554" marB="29554"/>
                </a:tc>
                <a:extLst>
                  <a:ext uri="{0D108BD9-81ED-4DB2-BD59-A6C34878D82A}">
                    <a16:rowId xmlns:a16="http://schemas.microsoft.com/office/drawing/2014/main" val="1110756488"/>
                  </a:ext>
                </a:extLst>
              </a:tr>
              <a:tr h="228747">
                <a:tc>
                  <a:txBody>
                    <a:bodyPr/>
                    <a:lstStyle/>
                    <a:p>
                      <a:pPr lvl="0">
                        <a:buNone/>
                      </a:pPr>
                      <a:r>
                        <a:rPr lang="en-US" sz="1100" dirty="0"/>
                        <a:t>Conagra Brands, INC.</a:t>
                      </a:r>
                    </a:p>
                  </a:txBody>
                  <a:tcPr marL="59108" marR="59108" marT="29554" marB="29554"/>
                </a:tc>
                <a:extLst>
                  <a:ext uri="{0D108BD9-81ED-4DB2-BD59-A6C34878D82A}">
                    <a16:rowId xmlns:a16="http://schemas.microsoft.com/office/drawing/2014/main" val="3703346014"/>
                  </a:ext>
                </a:extLst>
              </a:tr>
            </a:tbl>
          </a:graphicData>
        </a:graphic>
      </p:graphicFrame>
      <p:graphicFrame>
        <p:nvGraphicFramePr>
          <p:cNvPr id="3" name="Table 6">
            <a:extLst>
              <a:ext uri="{FF2B5EF4-FFF2-40B4-BE49-F238E27FC236}">
                <a16:creationId xmlns:a16="http://schemas.microsoft.com/office/drawing/2014/main" id="{B12FC7CF-D8A1-FC84-732D-C5814AC6C8BA}"/>
              </a:ext>
            </a:extLst>
          </p:cNvPr>
          <p:cNvGraphicFramePr>
            <a:graphicFrameLocks noGrp="1"/>
          </p:cNvGraphicFramePr>
          <p:nvPr>
            <p:extLst>
              <p:ext uri="{D42A27DB-BD31-4B8C-83A1-F6EECF244321}">
                <p14:modId xmlns:p14="http://schemas.microsoft.com/office/powerpoint/2010/main" val="1035723962"/>
              </p:ext>
            </p:extLst>
          </p:nvPr>
        </p:nvGraphicFramePr>
        <p:xfrm>
          <a:off x="3368841" y="3312026"/>
          <a:ext cx="4294838" cy="240637"/>
        </p:xfrm>
        <a:graphic>
          <a:graphicData uri="http://schemas.openxmlformats.org/drawingml/2006/table">
            <a:tbl>
              <a:tblPr firstRow="1" bandRow="1">
                <a:tableStyleId>{5C22544A-7EE6-4342-B048-85BDC9FD1C3A}</a:tableStyleId>
              </a:tblPr>
              <a:tblGrid>
                <a:gridCol w="2147419">
                  <a:extLst>
                    <a:ext uri="{9D8B030D-6E8A-4147-A177-3AD203B41FA5}">
                      <a16:colId xmlns:a16="http://schemas.microsoft.com/office/drawing/2014/main" val="3328285598"/>
                    </a:ext>
                  </a:extLst>
                </a:gridCol>
                <a:gridCol w="2147419">
                  <a:extLst>
                    <a:ext uri="{9D8B030D-6E8A-4147-A177-3AD203B41FA5}">
                      <a16:colId xmlns:a16="http://schemas.microsoft.com/office/drawing/2014/main" val="1934700171"/>
                    </a:ext>
                  </a:extLst>
                </a:gridCol>
              </a:tblGrid>
              <a:tr h="240637">
                <a:tc>
                  <a:txBody>
                    <a:bodyPr/>
                    <a:lstStyle/>
                    <a:p>
                      <a:r>
                        <a:rPr lang="en-US" sz="1100" dirty="0"/>
                        <a:t>Stop-Loss Criteria:</a:t>
                      </a:r>
                    </a:p>
                  </a:txBody>
                  <a:tcPr marL="53840" marR="53840" marT="26920" marB="26920"/>
                </a:tc>
                <a:tc>
                  <a:txBody>
                    <a:bodyPr/>
                    <a:lstStyle/>
                    <a:p>
                      <a:r>
                        <a:rPr lang="en-US" sz="1100" dirty="0">
                          <a:solidFill>
                            <a:schemeClr val="tx1"/>
                          </a:solidFill>
                        </a:rPr>
                        <a:t>20%</a:t>
                      </a:r>
                    </a:p>
                  </a:txBody>
                  <a:tcPr marL="53840" marR="53840" marT="26920" marB="26920">
                    <a:solidFill>
                      <a:schemeClr val="accent1">
                        <a:lumMod val="20000"/>
                        <a:lumOff val="80000"/>
                      </a:schemeClr>
                    </a:solidFill>
                  </a:tcPr>
                </a:tc>
                <a:extLst>
                  <a:ext uri="{0D108BD9-81ED-4DB2-BD59-A6C34878D82A}">
                    <a16:rowId xmlns:a16="http://schemas.microsoft.com/office/drawing/2014/main" val="3319880125"/>
                  </a:ext>
                </a:extLst>
              </a:tr>
            </a:tbl>
          </a:graphicData>
        </a:graphic>
      </p:graphicFrame>
    </p:spTree>
    <p:extLst>
      <p:ext uri="{BB962C8B-B14F-4D97-AF65-F5344CB8AC3E}">
        <p14:creationId xmlns:p14="http://schemas.microsoft.com/office/powerpoint/2010/main" val="857131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
        <p:cNvGrpSpPr/>
        <p:nvPr/>
      </p:nvGrpSpPr>
      <p:grpSpPr>
        <a:xfrm>
          <a:off x="0" y="0"/>
          <a:ext cx="0" cy="0"/>
          <a:chOff x="0" y="0"/>
          <a:chExt cx="0" cy="0"/>
        </a:xfrm>
      </p:grpSpPr>
      <p:sp>
        <p:nvSpPr>
          <p:cNvPr id="193" name="Google Shape;193;p33"/>
          <p:cNvSpPr txBox="1">
            <a:spLocks noGrp="1"/>
          </p:cNvSpPr>
          <p:nvPr>
            <p:ph type="ctrTitle"/>
          </p:nvPr>
        </p:nvSpPr>
        <p:spPr>
          <a:xfrm flipH="1">
            <a:off x="4101725" y="2243225"/>
            <a:ext cx="2755800" cy="1921200"/>
          </a:xfrm>
          <a:prstGeom prst="rect">
            <a:avLst/>
          </a:prstGeom>
        </p:spPr>
        <p:txBody>
          <a:bodyPr spcFirstLastPara="1" wrap="square" lIns="91425" tIns="91425" rIns="91425" bIns="91425" anchor="b" anchorCtr="0">
            <a:noAutofit/>
          </a:bodyPr>
          <a:lstStyle/>
          <a:p>
            <a:r>
              <a:rPr lang="es">
                <a:solidFill>
                  <a:schemeClr val="lt1"/>
                </a:solidFill>
              </a:rPr>
              <a:t>Class</a:t>
            </a:r>
            <a:br>
              <a:rPr lang="es">
                <a:solidFill>
                  <a:schemeClr val="lt1"/>
                </a:solidFill>
              </a:rPr>
            </a:br>
            <a:r>
              <a:rPr lang="es">
                <a:solidFill>
                  <a:schemeClr val="lt1"/>
                </a:solidFill>
              </a:rPr>
              <a:t>Overview</a:t>
            </a:r>
            <a:endParaRPr dirty="0">
              <a:solidFill>
                <a:schemeClr val="lt1"/>
              </a:solidFill>
            </a:endParaRPr>
          </a:p>
        </p:txBody>
      </p:sp>
      <p:sp>
        <p:nvSpPr>
          <p:cNvPr id="194" name="Google Shape;194;p33"/>
          <p:cNvSpPr txBox="1">
            <a:spLocks noGrp="1"/>
          </p:cNvSpPr>
          <p:nvPr>
            <p:ph type="title" idx="2"/>
          </p:nvPr>
        </p:nvSpPr>
        <p:spPr>
          <a:xfrm flipH="1">
            <a:off x="-682440" y="2427277"/>
            <a:ext cx="4488300" cy="162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solidFill>
                  <a:schemeClr val="lt1"/>
                </a:solidFill>
              </a:rPr>
              <a:t>01</a:t>
            </a:r>
            <a:endParaRPr dirty="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723600" y="452975"/>
            <a:ext cx="2078100" cy="96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3000">
                <a:solidFill>
                  <a:schemeClr val="lt1"/>
                </a:solidFill>
              </a:rPr>
              <a:t>AT&amp;T</a:t>
            </a:r>
          </a:p>
          <a:p>
            <a:pPr marL="0" lvl="0" indent="0" algn="l" rtl="0">
              <a:spcBef>
                <a:spcPts val="0"/>
              </a:spcBef>
              <a:spcAft>
                <a:spcPts val="0"/>
              </a:spcAft>
              <a:buNone/>
            </a:pPr>
            <a:endParaRPr dirty="0">
              <a:solidFill>
                <a:schemeClr val="lt1"/>
              </a:solidFill>
            </a:endParaRPr>
          </a:p>
        </p:txBody>
      </p:sp>
      <p:sp>
        <p:nvSpPr>
          <p:cNvPr id="534" name="Google Shape;534;p48"/>
          <p:cNvSpPr txBox="1">
            <a:spLocks noGrp="1"/>
          </p:cNvSpPr>
          <p:nvPr>
            <p:ph type="ctrTitle"/>
          </p:nvPr>
        </p:nvSpPr>
        <p:spPr>
          <a:xfrm>
            <a:off x="4029523" y="543047"/>
            <a:ext cx="4952088" cy="4054531"/>
          </a:xfrm>
          <a:prstGeom prst="rect">
            <a:avLst/>
          </a:prstGeom>
        </p:spPr>
        <p:txBody>
          <a:bodyPr spcFirstLastPara="1" wrap="square" lIns="91425" tIns="91425" rIns="91425" bIns="91425" anchor="b" anchorCtr="0">
            <a:noAutofit/>
          </a:bodyPr>
          <a:lstStyle/>
          <a:p>
            <a:pPr marL="285750" indent="-285750" algn="l">
              <a:lnSpc>
                <a:spcPct val="90000"/>
              </a:lnSpc>
              <a:spcBef>
                <a:spcPts val="750"/>
              </a:spcBef>
              <a:buFont typeface="Arial"/>
              <a:buChar char="•"/>
            </a:pPr>
            <a:r>
              <a:rPr lang="en-US" sz="1400" b="1" dirty="0"/>
              <a:t>Sector: </a:t>
            </a:r>
            <a:r>
              <a:rPr lang="en-US" sz="1400" dirty="0"/>
              <a:t>Communication Services</a:t>
            </a:r>
            <a:endParaRPr lang="en-US" dirty="0"/>
          </a:p>
          <a:p>
            <a:pPr marL="285750" indent="-285750" algn="l">
              <a:lnSpc>
                <a:spcPct val="90000"/>
              </a:lnSpc>
              <a:spcBef>
                <a:spcPts val="750"/>
              </a:spcBef>
              <a:buFont typeface="Arial"/>
              <a:buChar char="•"/>
            </a:pPr>
            <a:r>
              <a:rPr lang="en-US" sz="1400" b="1" dirty="0"/>
              <a:t>Industry: </a:t>
            </a:r>
            <a:r>
              <a:rPr lang="en-US" sz="1400" dirty="0"/>
              <a:t>Telecom Services</a:t>
            </a:r>
          </a:p>
          <a:p>
            <a:pPr marL="285750" indent="-285750" algn="l">
              <a:lnSpc>
                <a:spcPct val="90000"/>
              </a:lnSpc>
              <a:spcBef>
                <a:spcPts val="750"/>
              </a:spcBef>
              <a:buFont typeface="Arial"/>
              <a:buChar char="•"/>
            </a:pPr>
            <a:r>
              <a:rPr lang="en-US" sz="1400" b="1" dirty="0"/>
              <a:t>Employees:</a:t>
            </a:r>
            <a:r>
              <a:rPr lang="en-US" sz="1400" dirty="0"/>
              <a:t> 230,000</a:t>
            </a:r>
          </a:p>
          <a:p>
            <a:pPr marL="285750" indent="-285750" algn="l">
              <a:lnSpc>
                <a:spcPct val="90000"/>
              </a:lnSpc>
              <a:spcBef>
                <a:spcPts val="750"/>
              </a:spcBef>
              <a:buFont typeface="Arial"/>
              <a:buChar char="•"/>
            </a:pPr>
            <a:r>
              <a:rPr lang="en-US" sz="1400" b="1" dirty="0"/>
              <a:t>CEO: </a:t>
            </a:r>
            <a:r>
              <a:rPr lang="en-US" sz="1400" dirty="0"/>
              <a:t>John T. Stankey</a:t>
            </a:r>
          </a:p>
          <a:p>
            <a:pPr marL="285750" indent="-285750" algn="l">
              <a:lnSpc>
                <a:spcPct val="90000"/>
              </a:lnSpc>
              <a:spcBef>
                <a:spcPts val="750"/>
              </a:spcBef>
              <a:buFont typeface="Arial"/>
              <a:buChar char="•"/>
            </a:pPr>
            <a:r>
              <a:rPr lang="en-US" sz="1400" dirty="0"/>
              <a:t>AT&amp;T is the third largest wireless carrier in the US connecting over 70 million cell phones</a:t>
            </a:r>
          </a:p>
          <a:p>
            <a:pPr marL="285750" indent="-285750" algn="l">
              <a:lnSpc>
                <a:spcPct val="90000"/>
              </a:lnSpc>
              <a:spcBef>
                <a:spcPts val="750"/>
              </a:spcBef>
              <a:buFont typeface="Arial"/>
              <a:buChar char="•"/>
            </a:pPr>
            <a:r>
              <a:rPr lang="en-US" sz="1400" dirty="0"/>
              <a:t>Wireless is AT&amp;T largest business contributing to over 40% of its revenue</a:t>
            </a:r>
          </a:p>
          <a:p>
            <a:pPr marL="285750" indent="-285750" algn="l">
              <a:lnSpc>
                <a:spcPct val="90000"/>
              </a:lnSpc>
              <a:spcBef>
                <a:spcPts val="750"/>
              </a:spcBef>
              <a:buFont typeface="Arial"/>
              <a:buChar char="•"/>
            </a:pPr>
            <a:r>
              <a:rPr lang="en-US" sz="1400" dirty="0"/>
              <a:t>Almost 80% of AT&amp;T's revenue in 2020 comes from the communications segment which are a broad range of services and products to businesses and consumers like; wireless service, video and advertising services, and voice and data services</a:t>
            </a:r>
          </a:p>
          <a:p>
            <a:pPr marL="285750" indent="-285750" algn="l">
              <a:lnSpc>
                <a:spcPct val="90000"/>
              </a:lnSpc>
              <a:spcBef>
                <a:spcPts val="750"/>
              </a:spcBef>
              <a:buFont typeface="Arial"/>
              <a:buChar char="•"/>
            </a:pPr>
            <a:r>
              <a:rPr lang="en-US" sz="1400" dirty="0"/>
              <a:t>AT&amp;T sells their service of connecting their customers to the Internet and has multiple data plans</a:t>
            </a:r>
          </a:p>
          <a:p>
            <a:pPr marL="285750" indent="-285750" algn="l">
              <a:lnSpc>
                <a:spcPct val="90000"/>
              </a:lnSpc>
              <a:spcBef>
                <a:spcPts val="750"/>
              </a:spcBef>
              <a:buFont typeface="Arial"/>
              <a:buChar char="•"/>
            </a:pPr>
            <a:r>
              <a:rPr lang="en-US" sz="1400" dirty="0"/>
              <a:t>Mainly focus on 5G cellular networks and AT&amp;T Fiber</a:t>
            </a:r>
          </a:p>
        </p:txBody>
      </p:sp>
      <p:graphicFrame>
        <p:nvGraphicFramePr>
          <p:cNvPr id="12" name="Table 11">
            <a:extLst>
              <a:ext uri="{FF2B5EF4-FFF2-40B4-BE49-F238E27FC236}">
                <a16:creationId xmlns:a16="http://schemas.microsoft.com/office/drawing/2014/main" id="{B3D9C5B1-11F4-FCFC-E27F-55F8FCD53176}"/>
              </a:ext>
            </a:extLst>
          </p:cNvPr>
          <p:cNvGraphicFramePr>
            <a:graphicFrameLocks noGrp="1"/>
          </p:cNvGraphicFramePr>
          <p:nvPr>
            <p:extLst>
              <p:ext uri="{D42A27DB-BD31-4B8C-83A1-F6EECF244321}">
                <p14:modId xmlns:p14="http://schemas.microsoft.com/office/powerpoint/2010/main" val="236563903"/>
              </p:ext>
            </p:extLst>
          </p:nvPr>
        </p:nvGraphicFramePr>
        <p:xfrm>
          <a:off x="524710" y="1881605"/>
          <a:ext cx="2819400" cy="1901523"/>
        </p:xfrm>
        <a:graphic>
          <a:graphicData uri="http://schemas.openxmlformats.org/drawingml/2006/table">
            <a:tbl>
              <a:tblPr firstRow="1" bandRow="1">
                <a:tableStyleId>{5C22544A-7EE6-4342-B048-85BDC9FD1C3A}</a:tableStyleId>
              </a:tblPr>
              <a:tblGrid>
                <a:gridCol w="1796143">
                  <a:extLst>
                    <a:ext uri="{9D8B030D-6E8A-4147-A177-3AD203B41FA5}">
                      <a16:colId xmlns:a16="http://schemas.microsoft.com/office/drawing/2014/main" val="3781470440"/>
                    </a:ext>
                  </a:extLst>
                </a:gridCol>
                <a:gridCol w="1023257">
                  <a:extLst>
                    <a:ext uri="{9D8B030D-6E8A-4147-A177-3AD203B41FA5}">
                      <a16:colId xmlns:a16="http://schemas.microsoft.com/office/drawing/2014/main" val="1519375415"/>
                    </a:ext>
                  </a:extLst>
                </a:gridCol>
              </a:tblGrid>
              <a:tr h="514684">
                <a:tc>
                  <a:txBody>
                    <a:bodyPr/>
                    <a:lstStyle/>
                    <a:p>
                      <a:pPr marL="0" marR="0" indent="0" algn="ctr" rtl="0" fontAlgn="ctr" latinLnBrk="0">
                        <a:spcBef>
                          <a:spcPts val="0"/>
                        </a:spcBef>
                        <a:spcAft>
                          <a:spcPts val="0"/>
                        </a:spcAft>
                      </a:pPr>
                      <a:r>
                        <a:rPr lang="en-US" sz="1100" dirty="0">
                          <a:effectLst/>
                        </a:rPr>
                        <a:t>Date Purchased:</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02/1/2022</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231776091"/>
                  </a:ext>
                </a:extLst>
              </a:tr>
              <a:tr h="262889">
                <a:tc>
                  <a:txBody>
                    <a:bodyPr/>
                    <a:lstStyle/>
                    <a:p>
                      <a:pPr marL="0" lvl="0" indent="0" algn="ctr">
                        <a:spcBef>
                          <a:spcPts val="0"/>
                        </a:spcBef>
                        <a:spcAft>
                          <a:spcPts val="0"/>
                        </a:spcAft>
                        <a:buNone/>
                      </a:pPr>
                      <a:r>
                        <a:rPr lang="en-US" sz="1100" dirty="0">
                          <a:effectLst/>
                        </a:rPr>
                        <a:t>Ticker</a:t>
                      </a:r>
                    </a:p>
                  </a:txBody>
                  <a:tcPr marT="45719" marB="45719"/>
                </a:tc>
                <a:tc>
                  <a:txBody>
                    <a:bodyPr/>
                    <a:lstStyle/>
                    <a:p>
                      <a:pPr marL="0" lvl="0" indent="0" algn="ctr">
                        <a:spcBef>
                          <a:spcPts val="0"/>
                        </a:spcBef>
                        <a:spcAft>
                          <a:spcPts val="0"/>
                        </a:spcAft>
                        <a:buNone/>
                      </a:pPr>
                      <a:r>
                        <a:rPr lang="en-US" sz="1100" dirty="0">
                          <a:effectLst/>
                        </a:rPr>
                        <a:t>T</a:t>
                      </a:r>
                    </a:p>
                  </a:txBody>
                  <a:tcPr marT="45719" marB="45719"/>
                </a:tc>
                <a:extLst>
                  <a:ext uri="{0D108BD9-81ED-4DB2-BD59-A6C34878D82A}">
                    <a16:rowId xmlns:a16="http://schemas.microsoft.com/office/drawing/2014/main" val="2943854638"/>
                  </a:ext>
                </a:extLst>
              </a:tr>
              <a:tr h="262890">
                <a:tc>
                  <a:txBody>
                    <a:bodyPr/>
                    <a:lstStyle/>
                    <a:p>
                      <a:pPr marL="0" indent="0" algn="ctr" rtl="0" fontAlgn="ctr" latinLnBrk="0">
                        <a:spcBef>
                          <a:spcPts val="0"/>
                        </a:spcBef>
                        <a:spcAft>
                          <a:spcPts val="0"/>
                        </a:spcAft>
                      </a:pPr>
                      <a:r>
                        <a:rPr lang="en-US" sz="1100" dirty="0">
                          <a:effectLst/>
                        </a:rPr>
                        <a:t>Number of Shares:</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400.00</a:t>
                      </a:r>
                    </a:p>
                  </a:txBody>
                  <a:tcPr anchor="ctr"/>
                </a:tc>
                <a:extLst>
                  <a:ext uri="{0D108BD9-81ED-4DB2-BD59-A6C34878D82A}">
                    <a16:rowId xmlns:a16="http://schemas.microsoft.com/office/drawing/2014/main" val="3098952512"/>
                  </a:ext>
                </a:extLst>
              </a:tr>
              <a:tr h="434340">
                <a:tc>
                  <a:txBody>
                    <a:bodyPr/>
                    <a:lstStyle/>
                    <a:p>
                      <a:pPr marL="0" indent="0" algn="ctr" rtl="0" fontAlgn="ctr" latinLnBrk="0">
                        <a:spcBef>
                          <a:spcPts val="0"/>
                        </a:spcBef>
                        <a:spcAft>
                          <a:spcPts val="0"/>
                        </a:spcAft>
                      </a:pPr>
                      <a:r>
                        <a:rPr lang="en-US" sz="1100" dirty="0">
                          <a:effectLst/>
                        </a:rPr>
                        <a:t>Price/Share at time of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$24.45</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927891759"/>
                  </a:ext>
                </a:extLst>
              </a:tr>
              <a:tr h="335756">
                <a:tc>
                  <a:txBody>
                    <a:bodyPr/>
                    <a:lstStyle/>
                    <a:p>
                      <a:pPr marL="0" indent="0" algn="ctr" rtl="0" fontAlgn="ctr" latinLnBrk="0">
                        <a:spcBef>
                          <a:spcPts val="0"/>
                        </a:spcBef>
                        <a:spcAft>
                          <a:spcPts val="0"/>
                        </a:spcAft>
                      </a:pPr>
                      <a:r>
                        <a:rPr lang="en-US" sz="1100" dirty="0">
                          <a:effectLst/>
                        </a:rPr>
                        <a:t>Market Value at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200" dirty="0">
                          <a:effectLst/>
                        </a:rPr>
                        <a:t>$9,780.00</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467059052"/>
                  </a:ext>
                </a:extLst>
              </a:tr>
            </a:tbl>
          </a:graphicData>
        </a:graphic>
      </p:graphicFrame>
    </p:spTree>
    <p:extLst>
      <p:ext uri="{BB962C8B-B14F-4D97-AF65-F5344CB8AC3E}">
        <p14:creationId xmlns:p14="http://schemas.microsoft.com/office/powerpoint/2010/main" val="4020943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723600" y="452975"/>
            <a:ext cx="2078100" cy="963900"/>
          </a:xfrm>
          <a:prstGeom prst="rect">
            <a:avLst/>
          </a:prstGeom>
        </p:spPr>
        <p:txBody>
          <a:bodyPr spcFirstLastPara="1" wrap="square" lIns="91425" tIns="91425" rIns="91425" bIns="91425" anchor="t" anchorCtr="0">
            <a:noAutofit/>
          </a:bodyPr>
          <a:lstStyle/>
          <a:p>
            <a:r>
              <a:rPr lang="es" sz="3000">
                <a:solidFill>
                  <a:schemeClr val="lt1"/>
                </a:solidFill>
              </a:rPr>
              <a:t>CVS </a:t>
            </a:r>
            <a:r>
              <a:rPr lang="es" sz="3000" err="1">
                <a:solidFill>
                  <a:schemeClr val="lt1"/>
                </a:solidFill>
              </a:rPr>
              <a:t>Health</a:t>
            </a:r>
            <a:r>
              <a:rPr lang="es" sz="3000">
                <a:solidFill>
                  <a:schemeClr val="lt1"/>
                </a:solidFill>
              </a:rPr>
              <a:t> </a:t>
            </a:r>
            <a:r>
              <a:rPr lang="es" sz="3000" err="1">
                <a:solidFill>
                  <a:schemeClr val="lt1"/>
                </a:solidFill>
              </a:rPr>
              <a:t>Group</a:t>
            </a:r>
            <a:endParaRPr lang="en-US" dirty="0">
              <a:solidFill>
                <a:schemeClr val="lt1"/>
              </a:solidFill>
            </a:endParaRPr>
          </a:p>
          <a:p>
            <a:pPr marL="0" lvl="0" indent="0" algn="l" rtl="0">
              <a:spcBef>
                <a:spcPts val="0"/>
              </a:spcBef>
              <a:spcAft>
                <a:spcPts val="0"/>
              </a:spcAft>
              <a:buNone/>
            </a:pPr>
            <a:endParaRPr dirty="0">
              <a:solidFill>
                <a:schemeClr val="lt1"/>
              </a:solidFill>
            </a:endParaRPr>
          </a:p>
        </p:txBody>
      </p:sp>
      <p:sp>
        <p:nvSpPr>
          <p:cNvPr id="534" name="Google Shape;534;p48"/>
          <p:cNvSpPr txBox="1">
            <a:spLocks noGrp="1"/>
          </p:cNvSpPr>
          <p:nvPr>
            <p:ph type="ctrTitle"/>
          </p:nvPr>
        </p:nvSpPr>
        <p:spPr>
          <a:xfrm>
            <a:off x="4049575" y="626598"/>
            <a:ext cx="4952088" cy="3887427"/>
          </a:xfrm>
          <a:prstGeom prst="rect">
            <a:avLst/>
          </a:prstGeom>
        </p:spPr>
        <p:txBody>
          <a:bodyPr spcFirstLastPara="1" wrap="square" lIns="91425" tIns="91425" rIns="91425" bIns="91425" anchor="b" anchorCtr="0">
            <a:noAutofit/>
          </a:bodyPr>
          <a:lstStyle/>
          <a:p>
            <a:pPr marL="171450" indent="-171450" algn="l">
              <a:buFont typeface="Arial"/>
              <a:buChar char="•"/>
            </a:pPr>
            <a:r>
              <a:rPr lang="en-US" sz="1100" dirty="0"/>
              <a:t>Originally founded as Melvin Corporation in 1922</a:t>
            </a:r>
            <a:endParaRPr lang="en-US" dirty="0"/>
          </a:p>
          <a:p>
            <a:pPr marL="171450" indent="-171450" algn="l">
              <a:spcBef>
                <a:spcPct val="20000"/>
              </a:spcBef>
              <a:spcAft>
                <a:spcPct val="0"/>
              </a:spcAft>
              <a:buFont typeface="Arial"/>
              <a:buChar char="•"/>
            </a:pPr>
            <a:r>
              <a:rPr lang="en-US" sz="1100" dirty="0"/>
              <a:t>Operates in the Health Care Plans Industry </a:t>
            </a:r>
            <a:br>
              <a:rPr lang="en-US" sz="1100" dirty="0"/>
            </a:br>
            <a:r>
              <a:rPr lang="en-US" sz="1100" dirty="0"/>
              <a:t>- Most companies in this industry act as Pharmacy Benefit Managers</a:t>
            </a:r>
          </a:p>
          <a:p>
            <a:pPr marL="171450" indent="-171450" algn="l">
              <a:spcBef>
                <a:spcPct val="20000"/>
              </a:spcBef>
              <a:spcAft>
                <a:spcPct val="0"/>
              </a:spcAft>
              <a:buFont typeface="Arial"/>
              <a:buChar char="•"/>
            </a:pPr>
            <a:r>
              <a:rPr lang="en-US" sz="1100" dirty="0"/>
              <a:t>CEO: Karen S. Lynch</a:t>
            </a:r>
          </a:p>
          <a:p>
            <a:pPr marL="171450" indent="-171450" algn="l">
              <a:spcBef>
                <a:spcPct val="20000"/>
              </a:spcBef>
              <a:spcAft>
                <a:spcPct val="0"/>
              </a:spcAft>
              <a:buFont typeface="Arial"/>
              <a:buChar char="•"/>
            </a:pPr>
            <a:r>
              <a:rPr lang="en-US" sz="1100" dirty="0"/>
              <a:t>"Leading health solutions company delivering care like no one else can"</a:t>
            </a:r>
          </a:p>
          <a:p>
            <a:pPr marL="171450" indent="-171450" algn="l">
              <a:spcBef>
                <a:spcPct val="20000"/>
              </a:spcBef>
              <a:spcAft>
                <a:spcPct val="0"/>
              </a:spcAft>
              <a:buFont typeface="Arial"/>
              <a:buChar char="•"/>
            </a:pPr>
            <a:r>
              <a:rPr lang="en-US" sz="1100" dirty="0"/>
              <a:t>Cooperative M-form organizational structure</a:t>
            </a:r>
          </a:p>
          <a:p>
            <a:pPr marL="171450" indent="-171450" algn="l">
              <a:spcBef>
                <a:spcPct val="20000"/>
              </a:spcBef>
              <a:spcAft>
                <a:spcPct val="0"/>
              </a:spcAft>
              <a:buFont typeface="Arial"/>
              <a:buChar char="•"/>
            </a:pPr>
            <a:r>
              <a:rPr lang="en-US" sz="1100" dirty="0"/>
              <a:t>Aims to be the most customer-centric health company in the U.S.</a:t>
            </a:r>
          </a:p>
          <a:p>
            <a:pPr marL="171450" indent="-171450" algn="l">
              <a:spcBef>
                <a:spcPct val="20000"/>
              </a:spcBef>
              <a:spcAft>
                <a:spcPct val="0"/>
              </a:spcAft>
              <a:buFont typeface="Arial"/>
              <a:buChar char="•"/>
            </a:pPr>
            <a:r>
              <a:rPr lang="en-US" sz="1100" dirty="0"/>
              <a:t>Recent Acquisitions:</a:t>
            </a:r>
            <a:br>
              <a:rPr lang="en-US" sz="1100" dirty="0"/>
            </a:br>
            <a:r>
              <a:rPr lang="en-US" sz="1100" dirty="0"/>
              <a:t>- Caremark (2007) - pharmacy benefit manager</a:t>
            </a:r>
            <a:br>
              <a:rPr lang="en-US" sz="1100" dirty="0"/>
            </a:br>
            <a:r>
              <a:rPr lang="en-US" sz="1100" dirty="0"/>
              <a:t>- Aetna (2018) - insurance provider</a:t>
            </a:r>
          </a:p>
          <a:p>
            <a:pPr marL="171450" indent="-171450" algn="l">
              <a:spcBef>
                <a:spcPct val="20000"/>
              </a:spcBef>
              <a:spcAft>
                <a:spcPct val="0"/>
              </a:spcAft>
              <a:buFont typeface="Arial"/>
              <a:buChar char="•"/>
            </a:pPr>
            <a:r>
              <a:rPr lang="en-US" sz="1100" dirty="0"/>
              <a:t>CVS Health includes a retail pharmacy, health insurer, and the PBM franchises which creates the potential to improve health outcomes and even bend the healthcare cost curve for its clients </a:t>
            </a:r>
          </a:p>
          <a:p>
            <a:pPr marL="171450" indent="-171450" algn="l">
              <a:spcBef>
                <a:spcPct val="20000"/>
              </a:spcBef>
              <a:spcAft>
                <a:spcPct val="0"/>
              </a:spcAft>
              <a:buFont typeface="Arial"/>
              <a:buChar char="•"/>
            </a:pPr>
            <a:r>
              <a:rPr lang="en-US" sz="1100" dirty="0"/>
              <a:t>Continue to dive further into healthcare services through its Health Hub strategy and additional plans to acquire or partner its way into more primary-care assets</a:t>
            </a:r>
          </a:p>
          <a:p>
            <a:pPr marL="171450" indent="-171450" algn="l">
              <a:spcBef>
                <a:spcPct val="20000"/>
              </a:spcBef>
              <a:spcAft>
                <a:spcPct val="0"/>
              </a:spcAft>
              <a:buFont typeface="Arial"/>
              <a:buChar char="•"/>
            </a:pPr>
            <a:r>
              <a:rPr lang="en-US" sz="1100" dirty="0"/>
              <a:t>Recent announcement, that they will focus more of its efforts on digital growth and turning its stores into destinations that offer a range of health-care services</a:t>
            </a:r>
          </a:p>
        </p:txBody>
      </p:sp>
      <p:graphicFrame>
        <p:nvGraphicFramePr>
          <p:cNvPr id="2" name="Table 1">
            <a:extLst>
              <a:ext uri="{FF2B5EF4-FFF2-40B4-BE49-F238E27FC236}">
                <a16:creationId xmlns:a16="http://schemas.microsoft.com/office/drawing/2014/main" id="{658D7208-0513-8E91-8E9F-9067B2B4233E}"/>
              </a:ext>
            </a:extLst>
          </p:cNvPr>
          <p:cNvGraphicFramePr>
            <a:graphicFrameLocks noGrp="1"/>
          </p:cNvGraphicFramePr>
          <p:nvPr>
            <p:extLst>
              <p:ext uri="{D42A27DB-BD31-4B8C-83A1-F6EECF244321}">
                <p14:modId xmlns:p14="http://schemas.microsoft.com/office/powerpoint/2010/main" val="1563269796"/>
              </p:ext>
            </p:extLst>
          </p:nvPr>
        </p:nvGraphicFramePr>
        <p:xfrm>
          <a:off x="525093" y="1902254"/>
          <a:ext cx="2819400" cy="1887582"/>
        </p:xfrm>
        <a:graphic>
          <a:graphicData uri="http://schemas.openxmlformats.org/drawingml/2006/table">
            <a:tbl>
              <a:tblPr firstRow="1" bandRow="1">
                <a:tableStyleId>{5C22544A-7EE6-4342-B048-85BDC9FD1C3A}</a:tableStyleId>
              </a:tblPr>
              <a:tblGrid>
                <a:gridCol w="1796143">
                  <a:extLst>
                    <a:ext uri="{9D8B030D-6E8A-4147-A177-3AD203B41FA5}">
                      <a16:colId xmlns:a16="http://schemas.microsoft.com/office/drawing/2014/main" val="3781470440"/>
                    </a:ext>
                  </a:extLst>
                </a:gridCol>
                <a:gridCol w="1023257">
                  <a:extLst>
                    <a:ext uri="{9D8B030D-6E8A-4147-A177-3AD203B41FA5}">
                      <a16:colId xmlns:a16="http://schemas.microsoft.com/office/drawing/2014/main" val="1519375415"/>
                    </a:ext>
                  </a:extLst>
                </a:gridCol>
              </a:tblGrid>
              <a:tr h="500743">
                <a:tc>
                  <a:txBody>
                    <a:bodyPr/>
                    <a:lstStyle/>
                    <a:p>
                      <a:pPr marL="0" marR="0" indent="0" algn="ctr" rtl="0" fontAlgn="ctr" latinLnBrk="0">
                        <a:spcBef>
                          <a:spcPts val="0"/>
                        </a:spcBef>
                        <a:spcAft>
                          <a:spcPts val="0"/>
                        </a:spcAft>
                      </a:pPr>
                      <a:r>
                        <a:rPr lang="en-US" sz="1100" dirty="0">
                          <a:effectLst/>
                        </a:rPr>
                        <a:t>Date Purchased:</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02/15/2022</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231776091"/>
                  </a:ext>
                </a:extLst>
              </a:tr>
              <a:tr h="262889">
                <a:tc>
                  <a:txBody>
                    <a:bodyPr/>
                    <a:lstStyle/>
                    <a:p>
                      <a:pPr marL="0" lvl="0" indent="0" algn="ctr">
                        <a:spcBef>
                          <a:spcPts val="0"/>
                        </a:spcBef>
                        <a:spcAft>
                          <a:spcPts val="0"/>
                        </a:spcAft>
                        <a:buNone/>
                      </a:pPr>
                      <a:r>
                        <a:rPr lang="en-US" sz="1100" dirty="0">
                          <a:effectLst/>
                        </a:rPr>
                        <a:t>Ticker:</a:t>
                      </a:r>
                    </a:p>
                  </a:txBody>
                  <a:tcPr marT="45719" marB="45719"/>
                </a:tc>
                <a:tc>
                  <a:txBody>
                    <a:bodyPr/>
                    <a:lstStyle/>
                    <a:p>
                      <a:pPr marL="0" lvl="0" indent="0" algn="ctr">
                        <a:spcBef>
                          <a:spcPts val="0"/>
                        </a:spcBef>
                        <a:spcAft>
                          <a:spcPts val="0"/>
                        </a:spcAft>
                        <a:buNone/>
                      </a:pPr>
                      <a:r>
                        <a:rPr lang="en-US" sz="1100" dirty="0">
                          <a:effectLst/>
                        </a:rPr>
                        <a:t>CVS</a:t>
                      </a:r>
                    </a:p>
                  </a:txBody>
                  <a:tcPr marT="45719" marB="45719"/>
                </a:tc>
                <a:extLst>
                  <a:ext uri="{0D108BD9-81ED-4DB2-BD59-A6C34878D82A}">
                    <a16:rowId xmlns:a16="http://schemas.microsoft.com/office/drawing/2014/main" val="1249164580"/>
                  </a:ext>
                </a:extLst>
              </a:tr>
              <a:tr h="262890">
                <a:tc>
                  <a:txBody>
                    <a:bodyPr/>
                    <a:lstStyle/>
                    <a:p>
                      <a:pPr marL="0" indent="0" algn="ctr" rtl="0" fontAlgn="ctr" latinLnBrk="0">
                        <a:spcBef>
                          <a:spcPts val="0"/>
                        </a:spcBef>
                        <a:spcAft>
                          <a:spcPts val="0"/>
                        </a:spcAft>
                      </a:pPr>
                      <a:r>
                        <a:rPr lang="en-US" sz="1100" dirty="0">
                          <a:effectLst/>
                        </a:rPr>
                        <a:t>Number of Shares:</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120.00</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098952512"/>
                  </a:ext>
                </a:extLst>
              </a:tr>
              <a:tr h="434340">
                <a:tc>
                  <a:txBody>
                    <a:bodyPr/>
                    <a:lstStyle/>
                    <a:p>
                      <a:pPr marL="0" indent="0" algn="ctr" rtl="0" fontAlgn="ctr" latinLnBrk="0">
                        <a:spcBef>
                          <a:spcPts val="0"/>
                        </a:spcBef>
                        <a:spcAft>
                          <a:spcPts val="0"/>
                        </a:spcAft>
                      </a:pPr>
                      <a:r>
                        <a:rPr lang="en-US" sz="1100" dirty="0">
                          <a:effectLst/>
                        </a:rPr>
                        <a:t>Price/Share at time of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$103.08</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927891759"/>
                  </a:ext>
                </a:extLst>
              </a:tr>
              <a:tr h="335756">
                <a:tc>
                  <a:txBody>
                    <a:bodyPr/>
                    <a:lstStyle/>
                    <a:p>
                      <a:pPr marL="0" indent="0" algn="ctr" rtl="0" fontAlgn="ctr" latinLnBrk="0">
                        <a:spcBef>
                          <a:spcPts val="0"/>
                        </a:spcBef>
                        <a:spcAft>
                          <a:spcPts val="0"/>
                        </a:spcAft>
                      </a:pPr>
                      <a:r>
                        <a:rPr lang="en-US" sz="1100" dirty="0">
                          <a:effectLst/>
                        </a:rPr>
                        <a:t>Market Value at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200" dirty="0">
                          <a:effectLst/>
                        </a:rPr>
                        <a:t>$12,369.60</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467059052"/>
                  </a:ext>
                </a:extLst>
              </a:tr>
            </a:tbl>
          </a:graphicData>
        </a:graphic>
      </p:graphicFrame>
    </p:spTree>
    <p:extLst>
      <p:ext uri="{BB962C8B-B14F-4D97-AF65-F5344CB8AC3E}">
        <p14:creationId xmlns:p14="http://schemas.microsoft.com/office/powerpoint/2010/main" val="1967522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723600" y="452975"/>
            <a:ext cx="2078100" cy="963900"/>
          </a:xfrm>
          <a:prstGeom prst="rect">
            <a:avLst/>
          </a:prstGeom>
        </p:spPr>
        <p:txBody>
          <a:bodyPr spcFirstLastPara="1" wrap="square" lIns="91425" tIns="91425" rIns="91425" bIns="91425" anchor="t" anchorCtr="0">
            <a:noAutofit/>
          </a:bodyPr>
          <a:lstStyle/>
          <a:p>
            <a:r>
              <a:rPr lang="es" sz="3000">
                <a:solidFill>
                  <a:schemeClr val="lt1"/>
                </a:solidFill>
              </a:rPr>
              <a:t>Walmart</a:t>
            </a:r>
          </a:p>
          <a:p>
            <a:pPr marL="0" lvl="0" indent="0" algn="l" rtl="0">
              <a:spcBef>
                <a:spcPts val="0"/>
              </a:spcBef>
              <a:spcAft>
                <a:spcPts val="0"/>
              </a:spcAft>
              <a:buNone/>
            </a:pPr>
            <a:endParaRPr dirty="0">
              <a:solidFill>
                <a:schemeClr val="lt1"/>
              </a:solidFill>
            </a:endParaRPr>
          </a:p>
        </p:txBody>
      </p:sp>
      <p:sp>
        <p:nvSpPr>
          <p:cNvPr id="534" name="Google Shape;534;p48"/>
          <p:cNvSpPr txBox="1">
            <a:spLocks noGrp="1"/>
          </p:cNvSpPr>
          <p:nvPr>
            <p:ph type="ctrTitle"/>
          </p:nvPr>
        </p:nvSpPr>
        <p:spPr>
          <a:xfrm>
            <a:off x="4036207" y="312440"/>
            <a:ext cx="4952088" cy="4515743"/>
          </a:xfrm>
          <a:prstGeom prst="rect">
            <a:avLst/>
          </a:prstGeom>
        </p:spPr>
        <p:txBody>
          <a:bodyPr spcFirstLastPara="1" wrap="square" lIns="91425" tIns="91425" rIns="91425" bIns="91425" anchor="b" anchorCtr="0">
            <a:noAutofit/>
          </a:bodyPr>
          <a:lstStyle/>
          <a:p>
            <a:pPr marL="171450" indent="-171450" algn="l">
              <a:buFont typeface="Arial"/>
              <a:buChar char="•"/>
            </a:pPr>
            <a:r>
              <a:rPr lang="en-US" sz="1100" dirty="0"/>
              <a:t>Founded in 1962 by Sam Walton. </a:t>
            </a:r>
          </a:p>
          <a:p>
            <a:pPr marL="171450" indent="-171450" algn="l">
              <a:lnSpc>
                <a:spcPct val="90000"/>
              </a:lnSpc>
              <a:spcBef>
                <a:spcPts val="750"/>
              </a:spcBef>
              <a:buFont typeface="Arial"/>
              <a:buChar char="•"/>
            </a:pPr>
            <a:r>
              <a:rPr lang="en-US" sz="1100" dirty="0"/>
              <a:t>President and CEO: C. Douglas McMillon (2014). </a:t>
            </a:r>
          </a:p>
          <a:p>
            <a:pPr marL="171450" indent="-171450" algn="l">
              <a:lnSpc>
                <a:spcPct val="90000"/>
              </a:lnSpc>
              <a:spcBef>
                <a:spcPts val="750"/>
              </a:spcBef>
              <a:buFont typeface="Arial"/>
              <a:buChar char="•"/>
            </a:pPr>
            <a:r>
              <a:rPr lang="en-US" sz="1100" dirty="0"/>
              <a:t>The firm employees roughly 2.3 million dedicated employees and experiences 230 million customers per week.</a:t>
            </a:r>
          </a:p>
          <a:p>
            <a:pPr marL="171450" indent="-171450" algn="l">
              <a:lnSpc>
                <a:spcPct val="90000"/>
              </a:lnSpc>
              <a:spcBef>
                <a:spcPts val="750"/>
              </a:spcBef>
              <a:buFont typeface="Arial"/>
              <a:buChar char="•"/>
            </a:pPr>
            <a:r>
              <a:rPr lang="en-US" sz="1100" dirty="0"/>
              <a:t>Walmart is America’s largest retailer by sales. </a:t>
            </a:r>
          </a:p>
          <a:p>
            <a:pPr marL="171450" indent="-171450" algn="l">
              <a:lnSpc>
                <a:spcPct val="90000"/>
              </a:lnSpc>
              <a:spcBef>
                <a:spcPts val="750"/>
              </a:spcBef>
              <a:buFont typeface="Arial"/>
              <a:buChar char="•"/>
            </a:pPr>
            <a:r>
              <a:rPr lang="en-US" sz="1100" dirty="0"/>
              <a:t>The company operates over 11,400 stores, with most of its business done in the US (78%), followed by Mexico and Central America (6%) and Canada (4%). </a:t>
            </a:r>
          </a:p>
          <a:p>
            <a:pPr marL="171450" indent="-171450" algn="l">
              <a:lnSpc>
                <a:spcPct val="90000"/>
              </a:lnSpc>
              <a:spcBef>
                <a:spcPts val="750"/>
              </a:spcBef>
              <a:buFont typeface="Arial"/>
              <a:buChar char="•"/>
            </a:pPr>
            <a:r>
              <a:rPr lang="en-US" sz="1100" dirty="0"/>
              <a:t>Considered a part of the consumer defensive sector, Walmart does roughly 56% of sales from groceries, 32% of sales from general merchandise, and 10% of sales from health and wellness products. </a:t>
            </a:r>
          </a:p>
          <a:p>
            <a:pPr marL="171450" indent="-171450" algn="l">
              <a:lnSpc>
                <a:spcPct val="90000"/>
              </a:lnSpc>
              <a:spcBef>
                <a:spcPts val="750"/>
              </a:spcBef>
              <a:buFont typeface="Arial"/>
              <a:buChar char="•"/>
            </a:pPr>
            <a:r>
              <a:rPr lang="en-US" sz="1100" dirty="0"/>
              <a:t>Walmart is competing with Amazon, creating Walmart+ to rival Amazon Prime, a program targeting the nearly 50 million American households not subscribed to Prime.</a:t>
            </a:r>
          </a:p>
          <a:p>
            <a:pPr marL="171450" indent="-171450" algn="l">
              <a:lnSpc>
                <a:spcPct val="90000"/>
              </a:lnSpc>
              <a:spcBef>
                <a:spcPts val="750"/>
              </a:spcBef>
              <a:buFont typeface="Arial"/>
              <a:buChar char="•"/>
            </a:pPr>
            <a:r>
              <a:rPr lang="en-US" sz="1100" dirty="0"/>
              <a:t>Walmart+ is a program with a $98 yearly fee, or $12.95 a month, offering several perks like unlimited rapid delivery and product discounts, increasing customer loyalty.</a:t>
            </a:r>
          </a:p>
          <a:p>
            <a:pPr marL="171450" indent="-171450" algn="l">
              <a:lnSpc>
                <a:spcPct val="90000"/>
              </a:lnSpc>
              <a:spcBef>
                <a:spcPts val="750"/>
              </a:spcBef>
              <a:buFont typeface="Arial"/>
              <a:buChar char="•"/>
            </a:pPr>
            <a:r>
              <a:rPr lang="en-US" sz="1100" dirty="0"/>
              <a:t>Walmart has a store within 10 miles of 90% of Americans, making them easily accessible.</a:t>
            </a:r>
          </a:p>
          <a:p>
            <a:pPr marL="171450" indent="-171450" algn="l">
              <a:lnSpc>
                <a:spcPct val="90000"/>
              </a:lnSpc>
              <a:spcBef>
                <a:spcPts val="750"/>
              </a:spcBef>
              <a:buFont typeface="Arial"/>
              <a:buChar char="•"/>
            </a:pPr>
            <a:r>
              <a:rPr lang="en-US" sz="1100" dirty="0"/>
              <a:t>Walmart Connect, a digital advertising platform, has seen a 130% increase in revenue over the year.</a:t>
            </a:r>
          </a:p>
          <a:p>
            <a:pPr marL="171450" indent="-171450" algn="l">
              <a:lnSpc>
                <a:spcPct val="90000"/>
              </a:lnSpc>
              <a:spcBef>
                <a:spcPts val="750"/>
              </a:spcBef>
              <a:buFont typeface="Arial"/>
              <a:buChar char="•"/>
            </a:pPr>
            <a:r>
              <a:rPr lang="en-US" sz="1100" dirty="0"/>
              <a:t>Wholesale Subsidiary: Sam’s Club</a:t>
            </a:r>
          </a:p>
        </p:txBody>
      </p:sp>
      <p:graphicFrame>
        <p:nvGraphicFramePr>
          <p:cNvPr id="3" name="Table 2">
            <a:extLst>
              <a:ext uri="{FF2B5EF4-FFF2-40B4-BE49-F238E27FC236}">
                <a16:creationId xmlns:a16="http://schemas.microsoft.com/office/drawing/2014/main" id="{280D3B65-C38F-576F-692D-C4B86748FA60}"/>
              </a:ext>
            </a:extLst>
          </p:cNvPr>
          <p:cNvGraphicFramePr>
            <a:graphicFrameLocks noGrp="1"/>
          </p:cNvGraphicFramePr>
          <p:nvPr>
            <p:extLst>
              <p:ext uri="{D42A27DB-BD31-4B8C-83A1-F6EECF244321}">
                <p14:modId xmlns:p14="http://schemas.microsoft.com/office/powerpoint/2010/main" val="1123670737"/>
              </p:ext>
            </p:extLst>
          </p:nvPr>
        </p:nvGraphicFramePr>
        <p:xfrm>
          <a:off x="525093" y="1875517"/>
          <a:ext cx="2819398" cy="1887582"/>
        </p:xfrm>
        <a:graphic>
          <a:graphicData uri="http://schemas.openxmlformats.org/drawingml/2006/table">
            <a:tbl>
              <a:tblPr firstRow="1" bandRow="1">
                <a:tableStyleId>{5C22544A-7EE6-4342-B048-85BDC9FD1C3A}</a:tableStyleId>
              </a:tblPr>
              <a:tblGrid>
                <a:gridCol w="1796142">
                  <a:extLst>
                    <a:ext uri="{9D8B030D-6E8A-4147-A177-3AD203B41FA5}">
                      <a16:colId xmlns:a16="http://schemas.microsoft.com/office/drawing/2014/main" val="3781470440"/>
                    </a:ext>
                  </a:extLst>
                </a:gridCol>
                <a:gridCol w="1023256">
                  <a:extLst>
                    <a:ext uri="{9D8B030D-6E8A-4147-A177-3AD203B41FA5}">
                      <a16:colId xmlns:a16="http://schemas.microsoft.com/office/drawing/2014/main" val="1519375415"/>
                    </a:ext>
                  </a:extLst>
                </a:gridCol>
              </a:tblGrid>
              <a:tr h="500743">
                <a:tc>
                  <a:txBody>
                    <a:bodyPr/>
                    <a:lstStyle/>
                    <a:p>
                      <a:pPr marL="0" marR="0" lvl="0" indent="0" algn="ctr" rtl="0">
                        <a:spcBef>
                          <a:spcPts val="0"/>
                        </a:spcBef>
                        <a:spcAft>
                          <a:spcPts val="0"/>
                        </a:spcAft>
                        <a:buNone/>
                      </a:pPr>
                      <a:endParaRPr lang="en-US" sz="1100" dirty="0">
                        <a:effectLst/>
                      </a:endParaRPr>
                    </a:p>
                    <a:p>
                      <a:pPr marL="0" marR="0" lvl="0" indent="0" algn="ctr">
                        <a:spcBef>
                          <a:spcPts val="0"/>
                        </a:spcBef>
                        <a:spcAft>
                          <a:spcPts val="0"/>
                        </a:spcAft>
                        <a:buNone/>
                      </a:pPr>
                      <a:r>
                        <a:rPr lang="en-US" sz="1100" dirty="0">
                          <a:effectLst/>
                        </a:rPr>
                        <a:t>Date Purchased:</a:t>
                      </a:r>
                      <a:endParaRPr lang="en-US" sz="1400" dirty="0">
                        <a:effectLst/>
                        <a:latin typeface="Arial"/>
                      </a:endParaRPr>
                    </a:p>
                  </a:txBody>
                  <a:tcPr/>
                </a:tc>
                <a:tc>
                  <a:txBody>
                    <a:bodyPr/>
                    <a:lstStyle/>
                    <a:p>
                      <a:pPr marL="0" indent="0" algn="ctr" rtl="0" fontAlgn="ctr" latinLnBrk="0">
                        <a:spcBef>
                          <a:spcPts val="0"/>
                        </a:spcBef>
                        <a:spcAft>
                          <a:spcPts val="0"/>
                        </a:spcAft>
                      </a:pPr>
                      <a:r>
                        <a:rPr lang="en-US" sz="1100" dirty="0">
                          <a:effectLst/>
                        </a:rPr>
                        <a:t>02/22/2022</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231776091"/>
                  </a:ext>
                </a:extLst>
              </a:tr>
              <a:tr h="262889">
                <a:tc>
                  <a:txBody>
                    <a:bodyPr/>
                    <a:lstStyle/>
                    <a:p>
                      <a:pPr marL="0" lvl="0" indent="0" algn="ctr">
                        <a:spcBef>
                          <a:spcPts val="0"/>
                        </a:spcBef>
                        <a:spcAft>
                          <a:spcPts val="0"/>
                        </a:spcAft>
                        <a:buNone/>
                      </a:pPr>
                      <a:r>
                        <a:rPr lang="en-US" sz="1100" dirty="0">
                          <a:effectLst/>
                        </a:rPr>
                        <a:t>Ticker:</a:t>
                      </a:r>
                      <a:endParaRPr lang="en-US" dirty="0"/>
                    </a:p>
                  </a:txBody>
                  <a:tcPr marT="45718" marB="45718"/>
                </a:tc>
                <a:tc>
                  <a:txBody>
                    <a:bodyPr/>
                    <a:lstStyle/>
                    <a:p>
                      <a:pPr marL="0" lvl="0" indent="0" algn="ctr">
                        <a:spcBef>
                          <a:spcPts val="0"/>
                        </a:spcBef>
                        <a:spcAft>
                          <a:spcPts val="0"/>
                        </a:spcAft>
                        <a:buNone/>
                      </a:pPr>
                      <a:r>
                        <a:rPr lang="en-US" sz="1100" dirty="0">
                          <a:effectLst/>
                        </a:rPr>
                        <a:t>WMT</a:t>
                      </a:r>
                    </a:p>
                  </a:txBody>
                  <a:tcPr marT="45719" marB="45719"/>
                </a:tc>
                <a:extLst>
                  <a:ext uri="{0D108BD9-81ED-4DB2-BD59-A6C34878D82A}">
                    <a16:rowId xmlns:a16="http://schemas.microsoft.com/office/drawing/2014/main" val="2067028827"/>
                  </a:ext>
                </a:extLst>
              </a:tr>
              <a:tr h="262890">
                <a:tc>
                  <a:txBody>
                    <a:bodyPr/>
                    <a:lstStyle/>
                    <a:p>
                      <a:pPr marL="0" lvl="0" indent="0" algn="ctr" rtl="0">
                        <a:spcBef>
                          <a:spcPts val="0"/>
                        </a:spcBef>
                        <a:spcAft>
                          <a:spcPts val="0"/>
                        </a:spcAft>
                        <a:buNone/>
                      </a:pPr>
                      <a:r>
                        <a:rPr lang="en-US" sz="1100" dirty="0">
                          <a:effectLst/>
                        </a:rPr>
                        <a:t>Number of Shares:</a:t>
                      </a:r>
                      <a:endParaRPr lang="en-US" sz="1400" dirty="0">
                        <a:effectLst/>
                        <a:latin typeface="Arial"/>
                      </a:endParaRPr>
                    </a:p>
                  </a:txBody>
                  <a:tcPr/>
                </a:tc>
                <a:tc>
                  <a:txBody>
                    <a:bodyPr/>
                    <a:lstStyle/>
                    <a:p>
                      <a:pPr marL="0" indent="0" algn="ctr" rtl="0" fontAlgn="ctr" latinLnBrk="0">
                        <a:spcBef>
                          <a:spcPts val="0"/>
                        </a:spcBef>
                        <a:spcAft>
                          <a:spcPts val="0"/>
                        </a:spcAft>
                      </a:pPr>
                      <a:r>
                        <a:rPr lang="en-US" sz="1100" dirty="0">
                          <a:effectLst/>
                        </a:rPr>
                        <a:t>90.33</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098952512"/>
                  </a:ext>
                </a:extLst>
              </a:tr>
              <a:tr h="434340">
                <a:tc>
                  <a:txBody>
                    <a:bodyPr/>
                    <a:lstStyle/>
                    <a:p>
                      <a:pPr marL="0" lvl="0" indent="0" algn="ctr" rtl="0">
                        <a:spcBef>
                          <a:spcPts val="0"/>
                        </a:spcBef>
                        <a:spcAft>
                          <a:spcPts val="0"/>
                        </a:spcAft>
                        <a:buNone/>
                      </a:pPr>
                      <a:r>
                        <a:rPr lang="en-US" sz="1100" dirty="0">
                          <a:effectLst/>
                        </a:rPr>
                        <a:t>Price/Share at time of purchase:</a:t>
                      </a:r>
                      <a:endParaRPr lang="en-US" sz="1400" dirty="0">
                        <a:effectLst/>
                        <a:latin typeface="Arial"/>
                      </a:endParaRPr>
                    </a:p>
                  </a:txBody>
                  <a:tcPr/>
                </a:tc>
                <a:tc>
                  <a:txBody>
                    <a:bodyPr/>
                    <a:lstStyle/>
                    <a:p>
                      <a:pPr marL="0" indent="0" algn="ctr" rtl="0" fontAlgn="ctr" latinLnBrk="0">
                        <a:spcBef>
                          <a:spcPts val="0"/>
                        </a:spcBef>
                        <a:spcAft>
                          <a:spcPts val="0"/>
                        </a:spcAft>
                      </a:pPr>
                      <a:r>
                        <a:rPr lang="en-US" sz="1100" dirty="0">
                          <a:effectLst/>
                        </a:rPr>
                        <a:t>$136.65</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927891759"/>
                  </a:ext>
                </a:extLst>
              </a:tr>
              <a:tr h="335756">
                <a:tc>
                  <a:txBody>
                    <a:bodyPr/>
                    <a:lstStyle/>
                    <a:p>
                      <a:pPr marL="0" lvl="0" indent="0" algn="ctr" rtl="0">
                        <a:spcBef>
                          <a:spcPts val="0"/>
                        </a:spcBef>
                        <a:spcAft>
                          <a:spcPts val="0"/>
                        </a:spcAft>
                        <a:buNone/>
                      </a:pPr>
                      <a:r>
                        <a:rPr lang="en-US" sz="1100" dirty="0">
                          <a:effectLst/>
                        </a:rPr>
                        <a:t>Market Value at Purchase:</a:t>
                      </a:r>
                      <a:endParaRPr lang="en-US" sz="1400" dirty="0">
                        <a:effectLst/>
                        <a:latin typeface="Arial"/>
                      </a:endParaRPr>
                    </a:p>
                  </a:txBody>
                  <a:tcPr/>
                </a:tc>
                <a:tc>
                  <a:txBody>
                    <a:bodyPr/>
                    <a:lstStyle/>
                    <a:p>
                      <a:pPr marL="0" indent="0" algn="ctr" rtl="0" fontAlgn="ctr" latinLnBrk="0">
                        <a:spcBef>
                          <a:spcPts val="0"/>
                        </a:spcBef>
                        <a:spcAft>
                          <a:spcPts val="0"/>
                        </a:spcAft>
                      </a:pPr>
                      <a:r>
                        <a:rPr lang="en-US" sz="1200" dirty="0">
                          <a:effectLst/>
                        </a:rPr>
                        <a:t>$12,344.14</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467059052"/>
                  </a:ext>
                </a:extLst>
              </a:tr>
            </a:tbl>
          </a:graphicData>
        </a:graphic>
      </p:graphicFrame>
    </p:spTree>
    <p:extLst>
      <p:ext uri="{BB962C8B-B14F-4D97-AF65-F5344CB8AC3E}">
        <p14:creationId xmlns:p14="http://schemas.microsoft.com/office/powerpoint/2010/main" val="2338813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723600" y="452975"/>
            <a:ext cx="2078100" cy="963900"/>
          </a:xfrm>
          <a:prstGeom prst="rect">
            <a:avLst/>
          </a:prstGeom>
        </p:spPr>
        <p:txBody>
          <a:bodyPr spcFirstLastPara="1" wrap="square" lIns="91425" tIns="91425" rIns="91425" bIns="91425" anchor="t" anchorCtr="0">
            <a:noAutofit/>
          </a:bodyPr>
          <a:lstStyle/>
          <a:p>
            <a:r>
              <a:rPr lang="es" sz="3000">
                <a:solidFill>
                  <a:schemeClr val="lt1"/>
                </a:solidFill>
              </a:rPr>
              <a:t>Boston </a:t>
            </a:r>
            <a:r>
              <a:rPr lang="en-US" sz="3000" dirty="0">
                <a:solidFill>
                  <a:schemeClr val="lt1"/>
                </a:solidFill>
              </a:rPr>
              <a:t>Properties</a:t>
            </a:r>
            <a:endParaRPr lang="en-US" dirty="0">
              <a:solidFill>
                <a:schemeClr val="lt1"/>
              </a:solidFill>
            </a:endParaRPr>
          </a:p>
          <a:p>
            <a:pPr marL="0" lvl="0" indent="0" algn="l" rtl="0">
              <a:spcBef>
                <a:spcPts val="0"/>
              </a:spcBef>
              <a:spcAft>
                <a:spcPts val="0"/>
              </a:spcAft>
              <a:buNone/>
            </a:pPr>
            <a:endParaRPr dirty="0">
              <a:solidFill>
                <a:schemeClr val="lt1"/>
              </a:solidFill>
            </a:endParaRPr>
          </a:p>
        </p:txBody>
      </p:sp>
      <p:sp>
        <p:nvSpPr>
          <p:cNvPr id="534" name="Google Shape;534;p48"/>
          <p:cNvSpPr txBox="1">
            <a:spLocks noGrp="1"/>
          </p:cNvSpPr>
          <p:nvPr>
            <p:ph type="ctrTitle"/>
          </p:nvPr>
        </p:nvSpPr>
        <p:spPr>
          <a:xfrm>
            <a:off x="4016154" y="1512255"/>
            <a:ext cx="4952088" cy="2116112"/>
          </a:xfrm>
          <a:prstGeom prst="rect">
            <a:avLst/>
          </a:prstGeom>
        </p:spPr>
        <p:txBody>
          <a:bodyPr spcFirstLastPara="1" wrap="square" lIns="91425" tIns="91425" rIns="91425" bIns="91425" anchor="b" anchorCtr="0">
            <a:noAutofit/>
          </a:bodyPr>
          <a:lstStyle/>
          <a:p>
            <a:pPr marL="171450" indent="-171450" algn="l">
              <a:buFont typeface="Arial"/>
              <a:buChar char="•"/>
            </a:pPr>
            <a:endParaRPr lang="en-US" sz="1100" dirty="0"/>
          </a:p>
          <a:p>
            <a:pPr marL="171450" indent="-171450" algn="l">
              <a:spcBef>
                <a:spcPct val="20000"/>
              </a:spcBef>
              <a:spcAft>
                <a:spcPct val="0"/>
              </a:spcAft>
              <a:buFont typeface="Arial"/>
              <a:buChar char="•"/>
            </a:pPr>
            <a:r>
              <a:rPr lang="en-US" sz="1100" dirty="0"/>
              <a:t>Boston Properties is the largest office real estate investment trust in the U.S.</a:t>
            </a:r>
          </a:p>
          <a:p>
            <a:pPr marL="171450" indent="-171450" algn="l">
              <a:spcBef>
                <a:spcPct val="20000"/>
              </a:spcBef>
              <a:spcAft>
                <a:spcPct val="0"/>
              </a:spcAft>
              <a:buFont typeface="Arial"/>
              <a:buChar char="•"/>
            </a:pPr>
            <a:r>
              <a:rPr lang="en-US" sz="1100" dirty="0"/>
              <a:t>Focus on high quality Class A office properties in dense and space-constrained central business districts</a:t>
            </a:r>
          </a:p>
          <a:p>
            <a:pPr marL="171450" indent="-171450" algn="l">
              <a:spcBef>
                <a:spcPct val="20000"/>
              </a:spcBef>
              <a:spcAft>
                <a:spcPct val="0"/>
              </a:spcAft>
              <a:buFont typeface="Arial"/>
              <a:buChar char="•"/>
            </a:pPr>
            <a:r>
              <a:rPr lang="en-US" sz="1100" dirty="0"/>
              <a:t>Dispose noncore assets and use the capital to develop high-quality properties from the ground up </a:t>
            </a:r>
            <a:br>
              <a:rPr lang="en-US" sz="1100" dirty="0"/>
            </a:br>
            <a:r>
              <a:rPr lang="en-US" sz="1100" dirty="0"/>
              <a:t>Developments were made in the current quarter and are 98% leased and are projected to deliver a stabilized cash yield of more than 8%</a:t>
            </a:r>
          </a:p>
          <a:p>
            <a:pPr marL="171450" indent="-171450" algn="l">
              <a:spcBef>
                <a:spcPct val="20000"/>
              </a:spcBef>
              <a:spcAft>
                <a:spcPct val="0"/>
              </a:spcAft>
              <a:buFont typeface="Arial"/>
              <a:buChar char="•"/>
            </a:pPr>
            <a:r>
              <a:rPr lang="en-US" sz="1100" dirty="0"/>
              <a:t>They continue to be recognized as an industry leader in sustainability</a:t>
            </a:r>
          </a:p>
          <a:p>
            <a:pPr marL="171450" indent="-171450" algn="l">
              <a:buFont typeface="Arial"/>
              <a:buChar char="•"/>
            </a:pPr>
            <a:endParaRPr lang="en-US" sz="1100" dirty="0"/>
          </a:p>
        </p:txBody>
      </p:sp>
      <p:graphicFrame>
        <p:nvGraphicFramePr>
          <p:cNvPr id="2" name="Table 1">
            <a:extLst>
              <a:ext uri="{FF2B5EF4-FFF2-40B4-BE49-F238E27FC236}">
                <a16:creationId xmlns:a16="http://schemas.microsoft.com/office/drawing/2014/main" id="{7C766C62-45E1-E974-4538-EAB5E085AABB}"/>
              </a:ext>
            </a:extLst>
          </p:cNvPr>
          <p:cNvGraphicFramePr>
            <a:graphicFrameLocks noGrp="1"/>
          </p:cNvGraphicFramePr>
          <p:nvPr>
            <p:extLst>
              <p:ext uri="{D42A27DB-BD31-4B8C-83A1-F6EECF244321}">
                <p14:modId xmlns:p14="http://schemas.microsoft.com/office/powerpoint/2010/main" val="964227527"/>
              </p:ext>
            </p:extLst>
          </p:nvPr>
        </p:nvGraphicFramePr>
        <p:xfrm>
          <a:off x="538461" y="1875518"/>
          <a:ext cx="2819400" cy="1887582"/>
        </p:xfrm>
        <a:graphic>
          <a:graphicData uri="http://schemas.openxmlformats.org/drawingml/2006/table">
            <a:tbl>
              <a:tblPr firstRow="1" bandRow="1">
                <a:tableStyleId>{5C22544A-7EE6-4342-B048-85BDC9FD1C3A}</a:tableStyleId>
              </a:tblPr>
              <a:tblGrid>
                <a:gridCol w="1796143">
                  <a:extLst>
                    <a:ext uri="{9D8B030D-6E8A-4147-A177-3AD203B41FA5}">
                      <a16:colId xmlns:a16="http://schemas.microsoft.com/office/drawing/2014/main" val="3781470440"/>
                    </a:ext>
                  </a:extLst>
                </a:gridCol>
                <a:gridCol w="1023257">
                  <a:extLst>
                    <a:ext uri="{9D8B030D-6E8A-4147-A177-3AD203B41FA5}">
                      <a16:colId xmlns:a16="http://schemas.microsoft.com/office/drawing/2014/main" val="1519375415"/>
                    </a:ext>
                  </a:extLst>
                </a:gridCol>
              </a:tblGrid>
              <a:tr h="500743">
                <a:tc>
                  <a:txBody>
                    <a:bodyPr/>
                    <a:lstStyle/>
                    <a:p>
                      <a:pPr marL="0" marR="0" indent="0" algn="ctr" rtl="0" fontAlgn="ctr" latinLnBrk="0">
                        <a:spcBef>
                          <a:spcPts val="0"/>
                        </a:spcBef>
                        <a:spcAft>
                          <a:spcPts val="0"/>
                        </a:spcAft>
                      </a:pPr>
                      <a:r>
                        <a:rPr lang="en-US" sz="1100" dirty="0">
                          <a:effectLst/>
                        </a:rPr>
                        <a:t>Date Purchased:</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03/02/2022</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231776091"/>
                  </a:ext>
                </a:extLst>
              </a:tr>
              <a:tr h="262889">
                <a:tc>
                  <a:txBody>
                    <a:bodyPr/>
                    <a:lstStyle/>
                    <a:p>
                      <a:pPr marL="0" lvl="0" indent="0" algn="ctr">
                        <a:spcBef>
                          <a:spcPts val="0"/>
                        </a:spcBef>
                        <a:spcAft>
                          <a:spcPts val="0"/>
                        </a:spcAft>
                        <a:buNone/>
                      </a:pPr>
                      <a:r>
                        <a:rPr lang="en-US" sz="1100" dirty="0">
                          <a:effectLst/>
                        </a:rPr>
                        <a:t>Ticker:</a:t>
                      </a:r>
                    </a:p>
                  </a:txBody>
                  <a:tcPr marT="45719" marB="45719"/>
                </a:tc>
                <a:tc>
                  <a:txBody>
                    <a:bodyPr/>
                    <a:lstStyle/>
                    <a:p>
                      <a:pPr marL="0" lvl="0" indent="0" algn="ctr">
                        <a:spcBef>
                          <a:spcPts val="0"/>
                        </a:spcBef>
                        <a:spcAft>
                          <a:spcPts val="0"/>
                        </a:spcAft>
                        <a:buNone/>
                      </a:pPr>
                      <a:r>
                        <a:rPr lang="en-US" sz="1100" dirty="0">
                          <a:effectLst/>
                        </a:rPr>
                        <a:t>BXP</a:t>
                      </a:r>
                    </a:p>
                  </a:txBody>
                  <a:tcPr marT="45719" marB="45719"/>
                </a:tc>
                <a:extLst>
                  <a:ext uri="{0D108BD9-81ED-4DB2-BD59-A6C34878D82A}">
                    <a16:rowId xmlns:a16="http://schemas.microsoft.com/office/drawing/2014/main" val="3012310089"/>
                  </a:ext>
                </a:extLst>
              </a:tr>
              <a:tr h="262890">
                <a:tc>
                  <a:txBody>
                    <a:bodyPr/>
                    <a:lstStyle/>
                    <a:p>
                      <a:pPr marL="0" indent="0" algn="ctr" rtl="0" fontAlgn="ctr" latinLnBrk="0">
                        <a:spcBef>
                          <a:spcPts val="0"/>
                        </a:spcBef>
                        <a:spcAft>
                          <a:spcPts val="0"/>
                        </a:spcAft>
                      </a:pPr>
                      <a:r>
                        <a:rPr lang="en-US" sz="1100" dirty="0">
                          <a:effectLst/>
                        </a:rPr>
                        <a:t>Number of Shares:</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120.00</a:t>
                      </a:r>
                    </a:p>
                  </a:txBody>
                  <a:tcPr anchor="ctr"/>
                </a:tc>
                <a:extLst>
                  <a:ext uri="{0D108BD9-81ED-4DB2-BD59-A6C34878D82A}">
                    <a16:rowId xmlns:a16="http://schemas.microsoft.com/office/drawing/2014/main" val="3098952512"/>
                  </a:ext>
                </a:extLst>
              </a:tr>
              <a:tr h="434340">
                <a:tc>
                  <a:txBody>
                    <a:bodyPr/>
                    <a:lstStyle/>
                    <a:p>
                      <a:pPr marL="0" indent="0" algn="ctr" rtl="0" fontAlgn="ctr" latinLnBrk="0">
                        <a:spcBef>
                          <a:spcPts val="0"/>
                        </a:spcBef>
                        <a:spcAft>
                          <a:spcPts val="0"/>
                        </a:spcAft>
                      </a:pPr>
                      <a:r>
                        <a:rPr lang="en-US" sz="1100" dirty="0">
                          <a:effectLst/>
                        </a:rPr>
                        <a:t>Price/Share at time of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$122.38</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927891759"/>
                  </a:ext>
                </a:extLst>
              </a:tr>
              <a:tr h="335756">
                <a:tc>
                  <a:txBody>
                    <a:bodyPr/>
                    <a:lstStyle/>
                    <a:p>
                      <a:pPr marL="0" indent="0" algn="ctr" rtl="0" fontAlgn="ctr" latinLnBrk="0">
                        <a:spcBef>
                          <a:spcPts val="0"/>
                        </a:spcBef>
                        <a:spcAft>
                          <a:spcPts val="0"/>
                        </a:spcAft>
                      </a:pPr>
                      <a:r>
                        <a:rPr lang="en-US" sz="1100" dirty="0">
                          <a:effectLst/>
                        </a:rPr>
                        <a:t>Market Value at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200" dirty="0">
                          <a:effectLst/>
                        </a:rPr>
                        <a:t>$14,685.60</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467059052"/>
                  </a:ext>
                </a:extLst>
              </a:tr>
            </a:tbl>
          </a:graphicData>
        </a:graphic>
      </p:graphicFrame>
    </p:spTree>
    <p:extLst>
      <p:ext uri="{BB962C8B-B14F-4D97-AF65-F5344CB8AC3E}">
        <p14:creationId xmlns:p14="http://schemas.microsoft.com/office/powerpoint/2010/main" val="3013190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723600" y="452975"/>
            <a:ext cx="2078100" cy="963900"/>
          </a:xfrm>
          <a:prstGeom prst="rect">
            <a:avLst/>
          </a:prstGeom>
        </p:spPr>
        <p:txBody>
          <a:bodyPr spcFirstLastPara="1" wrap="square" lIns="91425" tIns="91425" rIns="91425" bIns="91425" anchor="t" anchorCtr="0">
            <a:noAutofit/>
          </a:bodyPr>
          <a:lstStyle/>
          <a:p>
            <a:r>
              <a:rPr lang="es" sz="3000">
                <a:solidFill>
                  <a:schemeClr val="lt1"/>
                </a:solidFill>
              </a:rPr>
              <a:t>Qualcomm</a:t>
            </a:r>
            <a:endParaRPr lang="en-US" dirty="0">
              <a:solidFill>
                <a:schemeClr val="lt1"/>
              </a:solidFill>
            </a:endParaRPr>
          </a:p>
          <a:p>
            <a:pPr marL="0" lvl="0" indent="0" algn="l" rtl="0">
              <a:spcBef>
                <a:spcPts val="0"/>
              </a:spcBef>
              <a:spcAft>
                <a:spcPts val="0"/>
              </a:spcAft>
              <a:buNone/>
            </a:pPr>
            <a:endParaRPr dirty="0">
              <a:solidFill>
                <a:schemeClr val="lt1"/>
              </a:solidFill>
            </a:endParaRPr>
          </a:p>
        </p:txBody>
      </p:sp>
      <p:sp>
        <p:nvSpPr>
          <p:cNvPr id="534" name="Google Shape;534;p48"/>
          <p:cNvSpPr txBox="1">
            <a:spLocks noGrp="1"/>
          </p:cNvSpPr>
          <p:nvPr>
            <p:ph type="ctrTitle"/>
          </p:nvPr>
        </p:nvSpPr>
        <p:spPr>
          <a:xfrm>
            <a:off x="4042891" y="914019"/>
            <a:ext cx="4952088" cy="3312585"/>
          </a:xfrm>
          <a:prstGeom prst="rect">
            <a:avLst/>
          </a:prstGeom>
        </p:spPr>
        <p:txBody>
          <a:bodyPr spcFirstLastPara="1" wrap="square" lIns="91425" tIns="91425" rIns="91425" bIns="91425" anchor="b" anchorCtr="0">
            <a:noAutofit/>
          </a:bodyPr>
          <a:lstStyle/>
          <a:p>
            <a:pPr marL="171450" indent="-171450" algn="l">
              <a:lnSpc>
                <a:spcPct val="90000"/>
              </a:lnSpc>
              <a:spcBef>
                <a:spcPts val="1000"/>
              </a:spcBef>
              <a:buFont typeface="Arial"/>
              <a:buChar char="•"/>
            </a:pPr>
            <a:r>
              <a:rPr lang="en-US" sz="1100" dirty="0"/>
              <a:t>Qualcomm, founded in 1985, is a global leader in the development and manufacturing of semiconductors and wireless communication products</a:t>
            </a:r>
            <a:endParaRPr lang="en-US" dirty="0"/>
          </a:p>
          <a:p>
            <a:pPr marL="171450" indent="-171450" algn="l">
              <a:lnSpc>
                <a:spcPct val="90000"/>
              </a:lnSpc>
              <a:spcBef>
                <a:spcPts val="1000"/>
              </a:spcBef>
              <a:buFont typeface="Arial"/>
              <a:buChar char="•"/>
            </a:pPr>
            <a:r>
              <a:rPr lang="en-US" sz="1100" dirty="0"/>
              <a:t>Primary business operations include technologies, licensing, and strategic initiatives</a:t>
            </a:r>
          </a:p>
          <a:p>
            <a:pPr marL="171450" indent="-171450" algn="l">
              <a:lnSpc>
                <a:spcPct val="90000"/>
              </a:lnSpc>
              <a:spcBef>
                <a:spcPts val="1000"/>
              </a:spcBef>
              <a:buFont typeface="Arial"/>
              <a:buChar char="•"/>
            </a:pPr>
            <a:r>
              <a:rPr lang="en-US" sz="1100" dirty="0"/>
              <a:t>Generated $8.65b in Free Cash Flow in 2021, up from $4.41b in 2020</a:t>
            </a:r>
          </a:p>
          <a:p>
            <a:pPr marL="171450" indent="-171450" algn="l">
              <a:lnSpc>
                <a:spcPct val="90000"/>
              </a:lnSpc>
              <a:spcBef>
                <a:spcPts val="1000"/>
              </a:spcBef>
              <a:buFont typeface="Arial"/>
              <a:buChar char="•"/>
            </a:pPr>
            <a:r>
              <a:rPr lang="en-US" sz="1100" dirty="0"/>
              <a:t>26% of revenue is generated through licensing deals</a:t>
            </a:r>
          </a:p>
          <a:p>
            <a:pPr marL="171450" indent="-171450" algn="l">
              <a:lnSpc>
                <a:spcPct val="90000"/>
              </a:lnSpc>
              <a:spcBef>
                <a:spcPts val="1000"/>
              </a:spcBef>
              <a:buFont typeface="Arial"/>
              <a:buChar char="•"/>
            </a:pPr>
            <a:r>
              <a:rPr lang="en-US" sz="1100" dirty="0"/>
              <a:t>Increasing market share in self-driving solutions</a:t>
            </a:r>
          </a:p>
          <a:p>
            <a:pPr marL="171450" indent="-171450" algn="l">
              <a:lnSpc>
                <a:spcPct val="90000"/>
              </a:lnSpc>
              <a:spcBef>
                <a:spcPts val="1000"/>
              </a:spcBef>
              <a:buFont typeface="Arial"/>
              <a:buChar char="•"/>
            </a:pPr>
            <a:r>
              <a:rPr lang="en-US" sz="1100" dirty="0"/>
              <a:t>FQ4 2021 EPS of $2.55, beating estimates by $.29</a:t>
            </a:r>
          </a:p>
          <a:p>
            <a:pPr marL="171450" indent="-171450" algn="l">
              <a:lnSpc>
                <a:spcPct val="90000"/>
              </a:lnSpc>
              <a:spcBef>
                <a:spcPts val="1000"/>
              </a:spcBef>
              <a:buFont typeface="Arial"/>
              <a:buChar char="•"/>
            </a:pPr>
            <a:r>
              <a:rPr lang="en-US" sz="1100" dirty="0"/>
              <a:t>Partnership with Microsoft for end-to-end, chip-to-cloud solutions for private 5G networks</a:t>
            </a:r>
          </a:p>
          <a:p>
            <a:pPr marL="171450" indent="-171450" algn="l">
              <a:lnSpc>
                <a:spcPct val="90000"/>
              </a:lnSpc>
              <a:spcBef>
                <a:spcPts val="1000"/>
              </a:spcBef>
              <a:buFont typeface="Arial"/>
              <a:buChar char="•"/>
            </a:pPr>
            <a:r>
              <a:rPr lang="en-US" sz="1100" dirty="0"/>
              <a:t>Recent partnerships announced with Gridspertise and Rexroth</a:t>
            </a:r>
            <a:endParaRPr lang="en-US" dirty="0"/>
          </a:p>
          <a:p>
            <a:pPr marL="171450" indent="-171450" algn="l">
              <a:buFont typeface="Arial"/>
              <a:buChar char="•"/>
            </a:pPr>
            <a:endParaRPr lang="en-US" dirty="0"/>
          </a:p>
        </p:txBody>
      </p:sp>
      <p:graphicFrame>
        <p:nvGraphicFramePr>
          <p:cNvPr id="2" name="Table 1">
            <a:extLst>
              <a:ext uri="{FF2B5EF4-FFF2-40B4-BE49-F238E27FC236}">
                <a16:creationId xmlns:a16="http://schemas.microsoft.com/office/drawing/2014/main" id="{7C766C62-45E1-E974-4538-EAB5E085AABB}"/>
              </a:ext>
            </a:extLst>
          </p:cNvPr>
          <p:cNvGraphicFramePr>
            <a:graphicFrameLocks noGrp="1"/>
          </p:cNvGraphicFramePr>
          <p:nvPr/>
        </p:nvGraphicFramePr>
        <p:xfrm>
          <a:off x="538461" y="1875518"/>
          <a:ext cx="2819400" cy="1887582"/>
        </p:xfrm>
        <a:graphic>
          <a:graphicData uri="http://schemas.openxmlformats.org/drawingml/2006/table">
            <a:tbl>
              <a:tblPr firstRow="1" bandRow="1">
                <a:tableStyleId>{5C22544A-7EE6-4342-B048-85BDC9FD1C3A}</a:tableStyleId>
              </a:tblPr>
              <a:tblGrid>
                <a:gridCol w="1796143">
                  <a:extLst>
                    <a:ext uri="{9D8B030D-6E8A-4147-A177-3AD203B41FA5}">
                      <a16:colId xmlns:a16="http://schemas.microsoft.com/office/drawing/2014/main" val="3781470440"/>
                    </a:ext>
                  </a:extLst>
                </a:gridCol>
                <a:gridCol w="1023257">
                  <a:extLst>
                    <a:ext uri="{9D8B030D-6E8A-4147-A177-3AD203B41FA5}">
                      <a16:colId xmlns:a16="http://schemas.microsoft.com/office/drawing/2014/main" val="1519375415"/>
                    </a:ext>
                  </a:extLst>
                </a:gridCol>
              </a:tblGrid>
              <a:tr h="500743">
                <a:tc>
                  <a:txBody>
                    <a:bodyPr/>
                    <a:lstStyle/>
                    <a:p>
                      <a:pPr marL="0" marR="0" indent="0" algn="ctr" rtl="0" fontAlgn="ctr" latinLnBrk="0">
                        <a:spcBef>
                          <a:spcPts val="0"/>
                        </a:spcBef>
                        <a:spcAft>
                          <a:spcPts val="0"/>
                        </a:spcAft>
                      </a:pPr>
                      <a:r>
                        <a:rPr lang="en-US" sz="1100" dirty="0">
                          <a:effectLst/>
                        </a:rPr>
                        <a:t>Date Purchased:</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03/02/2022</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231776091"/>
                  </a:ext>
                </a:extLst>
              </a:tr>
              <a:tr h="262889">
                <a:tc>
                  <a:txBody>
                    <a:bodyPr/>
                    <a:lstStyle/>
                    <a:p>
                      <a:pPr marL="0" lvl="0" indent="0" algn="ctr">
                        <a:spcBef>
                          <a:spcPts val="0"/>
                        </a:spcBef>
                        <a:spcAft>
                          <a:spcPts val="0"/>
                        </a:spcAft>
                        <a:buNone/>
                      </a:pPr>
                      <a:r>
                        <a:rPr lang="en-US" sz="1100" dirty="0">
                          <a:effectLst/>
                        </a:rPr>
                        <a:t>Ticker:</a:t>
                      </a:r>
                    </a:p>
                  </a:txBody>
                  <a:tcPr marT="45719" marB="45719"/>
                </a:tc>
                <a:tc>
                  <a:txBody>
                    <a:bodyPr/>
                    <a:lstStyle/>
                    <a:p>
                      <a:pPr marL="0" lvl="0" indent="0" algn="ctr">
                        <a:spcBef>
                          <a:spcPts val="0"/>
                        </a:spcBef>
                        <a:spcAft>
                          <a:spcPts val="0"/>
                        </a:spcAft>
                        <a:buNone/>
                      </a:pPr>
                      <a:r>
                        <a:rPr lang="en-US" sz="1100" dirty="0">
                          <a:effectLst/>
                        </a:rPr>
                        <a:t>BXP</a:t>
                      </a:r>
                    </a:p>
                  </a:txBody>
                  <a:tcPr marT="45719" marB="45719"/>
                </a:tc>
                <a:extLst>
                  <a:ext uri="{0D108BD9-81ED-4DB2-BD59-A6C34878D82A}">
                    <a16:rowId xmlns:a16="http://schemas.microsoft.com/office/drawing/2014/main" val="3012310089"/>
                  </a:ext>
                </a:extLst>
              </a:tr>
              <a:tr h="262890">
                <a:tc>
                  <a:txBody>
                    <a:bodyPr/>
                    <a:lstStyle/>
                    <a:p>
                      <a:pPr marL="0" indent="0" algn="ctr" rtl="0" fontAlgn="ctr" latinLnBrk="0">
                        <a:spcBef>
                          <a:spcPts val="0"/>
                        </a:spcBef>
                        <a:spcAft>
                          <a:spcPts val="0"/>
                        </a:spcAft>
                      </a:pPr>
                      <a:r>
                        <a:rPr lang="en-US" sz="1100" dirty="0">
                          <a:effectLst/>
                        </a:rPr>
                        <a:t>Number of Shares:</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120.00</a:t>
                      </a:r>
                    </a:p>
                  </a:txBody>
                  <a:tcPr anchor="ctr"/>
                </a:tc>
                <a:extLst>
                  <a:ext uri="{0D108BD9-81ED-4DB2-BD59-A6C34878D82A}">
                    <a16:rowId xmlns:a16="http://schemas.microsoft.com/office/drawing/2014/main" val="3098952512"/>
                  </a:ext>
                </a:extLst>
              </a:tr>
              <a:tr h="434340">
                <a:tc>
                  <a:txBody>
                    <a:bodyPr/>
                    <a:lstStyle/>
                    <a:p>
                      <a:pPr marL="0" indent="0" algn="ctr" rtl="0" fontAlgn="ctr" latinLnBrk="0">
                        <a:spcBef>
                          <a:spcPts val="0"/>
                        </a:spcBef>
                        <a:spcAft>
                          <a:spcPts val="0"/>
                        </a:spcAft>
                      </a:pPr>
                      <a:r>
                        <a:rPr lang="en-US" sz="1100" dirty="0">
                          <a:effectLst/>
                        </a:rPr>
                        <a:t>Price/Share at time of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$122.38</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927891759"/>
                  </a:ext>
                </a:extLst>
              </a:tr>
              <a:tr h="335756">
                <a:tc>
                  <a:txBody>
                    <a:bodyPr/>
                    <a:lstStyle/>
                    <a:p>
                      <a:pPr marL="0" indent="0" algn="ctr" rtl="0" fontAlgn="ctr" latinLnBrk="0">
                        <a:spcBef>
                          <a:spcPts val="0"/>
                        </a:spcBef>
                        <a:spcAft>
                          <a:spcPts val="0"/>
                        </a:spcAft>
                      </a:pPr>
                      <a:r>
                        <a:rPr lang="en-US" sz="1100" dirty="0">
                          <a:effectLst/>
                        </a:rPr>
                        <a:t>Market Value at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200" dirty="0">
                          <a:effectLst/>
                        </a:rPr>
                        <a:t>$14,685.60</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467059052"/>
                  </a:ext>
                </a:extLst>
              </a:tr>
            </a:tbl>
          </a:graphicData>
        </a:graphic>
      </p:graphicFrame>
    </p:spTree>
    <p:extLst>
      <p:ext uri="{BB962C8B-B14F-4D97-AF65-F5344CB8AC3E}">
        <p14:creationId xmlns:p14="http://schemas.microsoft.com/office/powerpoint/2010/main" val="2220056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723600" y="452975"/>
            <a:ext cx="2612836" cy="963900"/>
          </a:xfrm>
          <a:prstGeom prst="rect">
            <a:avLst/>
          </a:prstGeom>
        </p:spPr>
        <p:txBody>
          <a:bodyPr spcFirstLastPara="1" wrap="square" lIns="91425" tIns="91425" rIns="91425" bIns="91425" anchor="t" anchorCtr="0">
            <a:noAutofit/>
          </a:bodyPr>
          <a:lstStyle/>
          <a:p>
            <a:r>
              <a:rPr lang="en-US" sz="3000" dirty="0">
                <a:solidFill>
                  <a:schemeClr val="lt1"/>
                </a:solidFill>
              </a:rPr>
              <a:t>Diamondback Energy</a:t>
            </a:r>
            <a:endParaRPr lang="en-US" dirty="0">
              <a:solidFill>
                <a:schemeClr val="lt1"/>
              </a:solidFill>
            </a:endParaRPr>
          </a:p>
          <a:p>
            <a:pPr marL="0" lvl="0" indent="0" algn="l" rtl="0">
              <a:spcBef>
                <a:spcPts val="0"/>
              </a:spcBef>
              <a:spcAft>
                <a:spcPts val="0"/>
              </a:spcAft>
              <a:buNone/>
            </a:pPr>
            <a:endParaRPr lang="en-US" dirty="0">
              <a:solidFill>
                <a:schemeClr val="lt1"/>
              </a:solidFill>
            </a:endParaRPr>
          </a:p>
        </p:txBody>
      </p:sp>
      <p:sp>
        <p:nvSpPr>
          <p:cNvPr id="534" name="Google Shape;534;p48"/>
          <p:cNvSpPr txBox="1">
            <a:spLocks noGrp="1"/>
          </p:cNvSpPr>
          <p:nvPr>
            <p:ph type="ctrTitle"/>
          </p:nvPr>
        </p:nvSpPr>
        <p:spPr>
          <a:xfrm>
            <a:off x="4029523" y="914019"/>
            <a:ext cx="4952088" cy="3312585"/>
          </a:xfrm>
          <a:prstGeom prst="rect">
            <a:avLst/>
          </a:prstGeom>
        </p:spPr>
        <p:txBody>
          <a:bodyPr spcFirstLastPara="1" wrap="square" lIns="91425" tIns="91425" rIns="91425" bIns="91425" anchor="b" anchorCtr="0">
            <a:noAutofit/>
          </a:bodyPr>
          <a:lstStyle/>
          <a:p>
            <a:pPr marL="171450" indent="-171450" algn="l">
              <a:buFont typeface="Arial"/>
              <a:buChar char="•"/>
            </a:pPr>
            <a:r>
              <a:rPr lang="en-US" sz="1100" dirty="0"/>
              <a:t>Diamondback is an independent, upstream/midstream, American oil and gas company focused on the acquisition, utilization and development of unconventional, onshore oil and natural gas reserves</a:t>
            </a:r>
            <a:endParaRPr lang="en-US" dirty="0"/>
          </a:p>
          <a:p>
            <a:pPr marL="171450" indent="-171450" algn="l">
              <a:lnSpc>
                <a:spcPct val="90000"/>
              </a:lnSpc>
              <a:spcBef>
                <a:spcPts val="750"/>
              </a:spcBef>
              <a:buFont typeface="Arial"/>
              <a:buChar char="•"/>
            </a:pPr>
            <a:r>
              <a:rPr lang="en-US" sz="1100" dirty="0"/>
              <a:t>Operations are concentrated in the Permian Basin, located in West Texas</a:t>
            </a:r>
          </a:p>
          <a:p>
            <a:pPr marL="171450" indent="-171450" algn="l">
              <a:lnSpc>
                <a:spcPct val="90000"/>
              </a:lnSpc>
              <a:spcBef>
                <a:spcPts val="750"/>
              </a:spcBef>
              <a:buFont typeface="Arial"/>
              <a:buChar char="•"/>
            </a:pPr>
            <a:r>
              <a:rPr lang="en-US" sz="1100" dirty="0"/>
              <a:t>Subsidiaries of Diamondback include Rattler Midstream, Viper Energy Partners, and Energen</a:t>
            </a:r>
          </a:p>
          <a:p>
            <a:pPr marL="171450" indent="-171450" algn="l">
              <a:lnSpc>
                <a:spcPct val="90000"/>
              </a:lnSpc>
              <a:spcBef>
                <a:spcPts val="750"/>
              </a:spcBef>
              <a:buFont typeface="Arial"/>
              <a:buChar char="•"/>
            </a:pPr>
            <a:r>
              <a:rPr lang="en-US" sz="1100" dirty="0"/>
              <a:t>Dividend has been increased to $2.40 per share, a roughly 20% increase from the previous year.</a:t>
            </a:r>
          </a:p>
          <a:p>
            <a:pPr marL="171450" indent="-171450" algn="l">
              <a:lnSpc>
                <a:spcPct val="90000"/>
              </a:lnSpc>
              <a:spcBef>
                <a:spcPts val="750"/>
              </a:spcBef>
              <a:buFont typeface="Arial"/>
              <a:buChar char="•"/>
            </a:pPr>
            <a:r>
              <a:rPr lang="en-US" sz="1100" dirty="0"/>
              <a:t>Generated $772 million of Free Cash Flow in Q4 of 2021</a:t>
            </a:r>
          </a:p>
          <a:p>
            <a:pPr marL="171450" indent="-171450" algn="l">
              <a:lnSpc>
                <a:spcPct val="90000"/>
              </a:lnSpc>
              <a:spcBef>
                <a:spcPts val="750"/>
              </a:spcBef>
              <a:buFont typeface="Arial"/>
              <a:buChar char="•"/>
            </a:pPr>
            <a:r>
              <a:rPr lang="en-US" sz="1100" dirty="0"/>
              <a:t>Q4 EPS of $3.63, beat estimate by $.25 dollars a share</a:t>
            </a:r>
          </a:p>
          <a:p>
            <a:pPr marL="171450" indent="-171450" algn="l">
              <a:lnSpc>
                <a:spcPct val="90000"/>
              </a:lnSpc>
              <a:spcBef>
                <a:spcPts val="750"/>
              </a:spcBef>
              <a:buFont typeface="Arial"/>
              <a:buChar char="•"/>
            </a:pPr>
            <a:r>
              <a:rPr lang="en-US" sz="1100" dirty="0"/>
              <a:t>Diamondback more than doubled its per share return on capital in 2021.</a:t>
            </a:r>
          </a:p>
          <a:p>
            <a:pPr marL="171450" indent="-171450" algn="l">
              <a:lnSpc>
                <a:spcPct val="90000"/>
              </a:lnSpc>
              <a:spcBef>
                <a:spcPts val="750"/>
              </a:spcBef>
              <a:buFont typeface="Arial"/>
              <a:buChar char="•"/>
            </a:pPr>
            <a:r>
              <a:rPr lang="en-US" sz="1100" dirty="0"/>
              <a:t>The firm is looking to maintain oil production at its current levels for 2022, while cutting down debt, increasing FCF, and increasing dividends.</a:t>
            </a:r>
          </a:p>
          <a:p>
            <a:pPr marL="171450" indent="-171450" algn="l">
              <a:lnSpc>
                <a:spcPct val="90000"/>
              </a:lnSpc>
              <a:spcBef>
                <a:spcPts val="750"/>
              </a:spcBef>
              <a:buFont typeface="Arial"/>
              <a:buChar char="•"/>
            </a:pPr>
            <a:r>
              <a:rPr lang="en-US" sz="1100" dirty="0"/>
              <a:t>Made significant strides in ESG efforts.</a:t>
            </a:r>
            <a:endParaRPr lang="en-US" dirty="0"/>
          </a:p>
        </p:txBody>
      </p:sp>
      <p:graphicFrame>
        <p:nvGraphicFramePr>
          <p:cNvPr id="3" name="Table 2">
            <a:extLst>
              <a:ext uri="{FF2B5EF4-FFF2-40B4-BE49-F238E27FC236}">
                <a16:creationId xmlns:a16="http://schemas.microsoft.com/office/drawing/2014/main" id="{5D48F80E-062C-3472-AE18-3A4F25BC3BBD}"/>
              </a:ext>
            </a:extLst>
          </p:cNvPr>
          <p:cNvGraphicFramePr>
            <a:graphicFrameLocks noGrp="1"/>
          </p:cNvGraphicFramePr>
          <p:nvPr>
            <p:extLst>
              <p:ext uri="{D42A27DB-BD31-4B8C-83A1-F6EECF244321}">
                <p14:modId xmlns:p14="http://schemas.microsoft.com/office/powerpoint/2010/main" val="922108272"/>
              </p:ext>
            </p:extLst>
          </p:nvPr>
        </p:nvGraphicFramePr>
        <p:xfrm>
          <a:off x="544762" y="1874921"/>
          <a:ext cx="2819400" cy="1901523"/>
        </p:xfrm>
        <a:graphic>
          <a:graphicData uri="http://schemas.openxmlformats.org/drawingml/2006/table">
            <a:tbl>
              <a:tblPr firstRow="1" bandRow="1">
                <a:tableStyleId>{5C22544A-7EE6-4342-B048-85BDC9FD1C3A}</a:tableStyleId>
              </a:tblPr>
              <a:tblGrid>
                <a:gridCol w="1796143">
                  <a:extLst>
                    <a:ext uri="{9D8B030D-6E8A-4147-A177-3AD203B41FA5}">
                      <a16:colId xmlns:a16="http://schemas.microsoft.com/office/drawing/2014/main" val="3781470440"/>
                    </a:ext>
                  </a:extLst>
                </a:gridCol>
                <a:gridCol w="1023257">
                  <a:extLst>
                    <a:ext uri="{9D8B030D-6E8A-4147-A177-3AD203B41FA5}">
                      <a16:colId xmlns:a16="http://schemas.microsoft.com/office/drawing/2014/main" val="1519375415"/>
                    </a:ext>
                  </a:extLst>
                </a:gridCol>
              </a:tblGrid>
              <a:tr h="514684">
                <a:tc>
                  <a:txBody>
                    <a:bodyPr/>
                    <a:lstStyle/>
                    <a:p>
                      <a:pPr marL="0" marR="0" indent="0" algn="ctr" rtl="0" fontAlgn="ctr" latinLnBrk="0">
                        <a:spcBef>
                          <a:spcPts val="0"/>
                        </a:spcBef>
                        <a:spcAft>
                          <a:spcPts val="0"/>
                        </a:spcAft>
                      </a:pPr>
                      <a:r>
                        <a:rPr lang="en-US" sz="1100" dirty="0">
                          <a:effectLst/>
                        </a:rPr>
                        <a:t>Date Purchased:</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03/17/2022</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231776091"/>
                  </a:ext>
                </a:extLst>
              </a:tr>
              <a:tr h="262889">
                <a:tc>
                  <a:txBody>
                    <a:bodyPr/>
                    <a:lstStyle/>
                    <a:p>
                      <a:pPr marL="0" lvl="0" indent="0" algn="ctr">
                        <a:spcBef>
                          <a:spcPts val="0"/>
                        </a:spcBef>
                        <a:spcAft>
                          <a:spcPts val="0"/>
                        </a:spcAft>
                        <a:buNone/>
                      </a:pPr>
                      <a:r>
                        <a:rPr lang="en-US" sz="1100" dirty="0">
                          <a:effectLst/>
                        </a:rPr>
                        <a:t>Ticker:</a:t>
                      </a:r>
                    </a:p>
                  </a:txBody>
                  <a:tcPr marT="45719" marB="45719"/>
                </a:tc>
                <a:tc>
                  <a:txBody>
                    <a:bodyPr/>
                    <a:lstStyle/>
                    <a:p>
                      <a:pPr marL="0" lvl="0" indent="0" algn="ctr">
                        <a:spcBef>
                          <a:spcPts val="0"/>
                        </a:spcBef>
                        <a:spcAft>
                          <a:spcPts val="0"/>
                        </a:spcAft>
                        <a:buNone/>
                      </a:pPr>
                      <a:r>
                        <a:rPr lang="en-US" sz="1100" dirty="0">
                          <a:effectLst/>
                        </a:rPr>
                        <a:t>FANG</a:t>
                      </a:r>
                    </a:p>
                  </a:txBody>
                  <a:tcPr marT="45719" marB="45719"/>
                </a:tc>
                <a:extLst>
                  <a:ext uri="{0D108BD9-81ED-4DB2-BD59-A6C34878D82A}">
                    <a16:rowId xmlns:a16="http://schemas.microsoft.com/office/drawing/2014/main" val="92373493"/>
                  </a:ext>
                </a:extLst>
              </a:tr>
              <a:tr h="262890">
                <a:tc>
                  <a:txBody>
                    <a:bodyPr/>
                    <a:lstStyle/>
                    <a:p>
                      <a:pPr marL="0" indent="0" algn="ctr" rtl="0" fontAlgn="ctr" latinLnBrk="0">
                        <a:spcBef>
                          <a:spcPts val="0"/>
                        </a:spcBef>
                        <a:spcAft>
                          <a:spcPts val="0"/>
                        </a:spcAft>
                      </a:pPr>
                      <a:r>
                        <a:rPr lang="en-US" sz="1100" dirty="0">
                          <a:effectLst/>
                        </a:rPr>
                        <a:t>Number of Shares:</a:t>
                      </a:r>
                      <a:endParaRPr lang="en-US" sz="1400" dirty="0">
                        <a:effectLst/>
                        <a:latin typeface="Arial" panose="020B0604020202020204" pitchFamily="34" charset="0"/>
                      </a:endParaRPr>
                    </a:p>
                  </a:txBody>
                  <a:tcPr anchor="ctr"/>
                </a:tc>
                <a:tc>
                  <a:txBody>
                    <a:bodyPr/>
                    <a:lstStyle/>
                    <a:p>
                      <a:pPr marL="0" lvl="0" indent="0" algn="ctr">
                        <a:spcBef>
                          <a:spcPts val="0"/>
                        </a:spcBef>
                        <a:spcAft>
                          <a:spcPts val="0"/>
                        </a:spcAft>
                        <a:buNone/>
                      </a:pPr>
                      <a:r>
                        <a:rPr lang="en-US" sz="1100" dirty="0">
                          <a:effectLst/>
                        </a:rPr>
                        <a:t>120.00</a:t>
                      </a:r>
                      <a:endParaRPr lang="en-US" sz="1000" dirty="0"/>
                    </a:p>
                  </a:txBody>
                  <a:tcPr anchor="ctr"/>
                </a:tc>
                <a:extLst>
                  <a:ext uri="{0D108BD9-81ED-4DB2-BD59-A6C34878D82A}">
                    <a16:rowId xmlns:a16="http://schemas.microsoft.com/office/drawing/2014/main" val="3098952512"/>
                  </a:ext>
                </a:extLst>
              </a:tr>
              <a:tr h="434340">
                <a:tc>
                  <a:txBody>
                    <a:bodyPr/>
                    <a:lstStyle/>
                    <a:p>
                      <a:pPr marL="0" indent="0" algn="ctr" rtl="0" fontAlgn="ctr" latinLnBrk="0">
                        <a:spcBef>
                          <a:spcPts val="0"/>
                        </a:spcBef>
                        <a:spcAft>
                          <a:spcPts val="0"/>
                        </a:spcAft>
                      </a:pPr>
                      <a:r>
                        <a:rPr lang="en-US" sz="1100" dirty="0">
                          <a:effectLst/>
                        </a:rPr>
                        <a:t>Price/Share at time of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132.41</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927891759"/>
                  </a:ext>
                </a:extLst>
              </a:tr>
              <a:tr h="335756">
                <a:tc>
                  <a:txBody>
                    <a:bodyPr/>
                    <a:lstStyle/>
                    <a:p>
                      <a:pPr marL="0" indent="0" algn="ctr" rtl="0" fontAlgn="ctr" latinLnBrk="0">
                        <a:spcBef>
                          <a:spcPts val="0"/>
                        </a:spcBef>
                        <a:spcAft>
                          <a:spcPts val="0"/>
                        </a:spcAft>
                      </a:pPr>
                      <a:r>
                        <a:rPr lang="en-US" sz="1100" dirty="0">
                          <a:effectLst/>
                        </a:rPr>
                        <a:t>Market Value at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200" dirty="0">
                          <a:effectLst/>
                        </a:rPr>
                        <a:t>$15,889.06</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467059052"/>
                  </a:ext>
                </a:extLst>
              </a:tr>
            </a:tbl>
          </a:graphicData>
        </a:graphic>
      </p:graphicFrame>
    </p:spTree>
    <p:extLst>
      <p:ext uri="{BB962C8B-B14F-4D97-AF65-F5344CB8AC3E}">
        <p14:creationId xmlns:p14="http://schemas.microsoft.com/office/powerpoint/2010/main" val="3631848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723600" y="452975"/>
            <a:ext cx="2612836" cy="963900"/>
          </a:xfrm>
          <a:prstGeom prst="rect">
            <a:avLst/>
          </a:prstGeom>
        </p:spPr>
        <p:txBody>
          <a:bodyPr spcFirstLastPara="1" wrap="square" lIns="91425" tIns="91425" rIns="91425" bIns="91425" anchor="t" anchorCtr="0">
            <a:noAutofit/>
          </a:bodyPr>
          <a:lstStyle/>
          <a:p>
            <a:r>
              <a:rPr lang="en-US" sz="3000" dirty="0">
                <a:solidFill>
                  <a:schemeClr val="lt1"/>
                </a:solidFill>
              </a:rPr>
              <a:t>Citigroup</a:t>
            </a:r>
          </a:p>
          <a:p>
            <a:pPr marL="0" lvl="0" indent="0" algn="l" rtl="0">
              <a:spcBef>
                <a:spcPts val="0"/>
              </a:spcBef>
              <a:spcAft>
                <a:spcPts val="0"/>
              </a:spcAft>
              <a:buNone/>
            </a:pPr>
            <a:endParaRPr lang="en-US" dirty="0">
              <a:solidFill>
                <a:schemeClr val="lt1"/>
              </a:solidFill>
            </a:endParaRPr>
          </a:p>
        </p:txBody>
      </p:sp>
      <p:sp>
        <p:nvSpPr>
          <p:cNvPr id="534" name="Google Shape;534;p48"/>
          <p:cNvSpPr txBox="1">
            <a:spLocks noGrp="1"/>
          </p:cNvSpPr>
          <p:nvPr>
            <p:ph type="ctrTitle"/>
          </p:nvPr>
        </p:nvSpPr>
        <p:spPr>
          <a:xfrm>
            <a:off x="4036207" y="914019"/>
            <a:ext cx="4952088" cy="3312585"/>
          </a:xfrm>
          <a:prstGeom prst="rect">
            <a:avLst/>
          </a:prstGeom>
        </p:spPr>
        <p:txBody>
          <a:bodyPr spcFirstLastPara="1" wrap="square" lIns="91425" tIns="91425" rIns="91425" bIns="91425" anchor="b" anchorCtr="0">
            <a:noAutofit/>
          </a:bodyPr>
          <a:lstStyle/>
          <a:p>
            <a:pPr marL="171450" indent="-171450" algn="l">
              <a:buFont typeface="Arial"/>
              <a:buChar char="•"/>
            </a:pPr>
            <a:r>
              <a:rPr lang="en-US" sz="1100" dirty="0"/>
              <a:t>Dates to the founding of the City Bank of New York in 1812 (Citibank) when congress refused to renew the charter of the First Bank of the United States</a:t>
            </a:r>
            <a:endParaRPr lang="en-US" dirty="0"/>
          </a:p>
          <a:p>
            <a:pPr marL="171450" indent="-171450" algn="l">
              <a:lnSpc>
                <a:spcPct val="113999"/>
              </a:lnSpc>
              <a:spcBef>
                <a:spcPts val="560"/>
              </a:spcBef>
              <a:buFont typeface="Arial"/>
              <a:buChar char="•"/>
            </a:pPr>
            <a:r>
              <a:rPr lang="en-US" sz="1100" dirty="0"/>
              <a:t>The first large American bank to open a foreign department</a:t>
            </a:r>
          </a:p>
          <a:p>
            <a:pPr marL="171450" indent="-171450" algn="l">
              <a:lnSpc>
                <a:spcPct val="113999"/>
              </a:lnSpc>
              <a:spcBef>
                <a:spcPts val="560"/>
              </a:spcBef>
              <a:buFont typeface="Arial"/>
              <a:buChar char="•"/>
            </a:pPr>
            <a:r>
              <a:rPr lang="en-US" sz="1100" dirty="0"/>
              <a:t>Citigroup includes Citicorp, Citibank, and several international subsidiaries</a:t>
            </a:r>
          </a:p>
          <a:p>
            <a:pPr marL="171450" indent="-171450" algn="l">
              <a:lnSpc>
                <a:spcPct val="113999"/>
              </a:lnSpc>
              <a:spcBef>
                <a:spcPts val="560"/>
              </a:spcBef>
              <a:buFont typeface="Arial"/>
              <a:buChar char="•"/>
            </a:pPr>
            <a:r>
              <a:rPr lang="en-US" sz="1100" dirty="0"/>
              <a:t>Revenue comes from three sources: global consumer banking, institutional client’s group, and corporate</a:t>
            </a:r>
          </a:p>
          <a:p>
            <a:pPr marL="171450" indent="-171450" algn="l">
              <a:spcBef>
                <a:spcPts val="560"/>
              </a:spcBef>
              <a:buFont typeface="Arial"/>
              <a:buChar char="•"/>
            </a:pPr>
            <a:r>
              <a:rPr lang="en-US" sz="1100" dirty="0"/>
              <a:t>Current market Capitalization is $112.3916 billion. Citigroup's growth strategy going forward is to increase presence in the wealth management side</a:t>
            </a:r>
          </a:p>
          <a:p>
            <a:pPr marL="171450" indent="-171450" algn="l">
              <a:spcBef>
                <a:spcPts val="560"/>
              </a:spcBef>
              <a:buFont typeface="Arial"/>
              <a:buChar char="•"/>
            </a:pPr>
            <a:r>
              <a:rPr lang="en-US" sz="1100" dirty="0"/>
              <a:t>Goal is to be net Zero Emissions by 2050. Executive compensation linked to ESG Performance</a:t>
            </a:r>
          </a:p>
          <a:p>
            <a:pPr marL="171450" indent="-171450" algn="l">
              <a:spcBef>
                <a:spcPts val="560"/>
              </a:spcBef>
              <a:buFont typeface="Arial"/>
              <a:buChar char="•"/>
            </a:pPr>
            <a:r>
              <a:rPr lang="en-US" sz="1100" dirty="0">
                <a:solidFill>
                  <a:schemeClr val="bg1">
                    <a:lumMod val="10000"/>
                  </a:schemeClr>
                </a:solidFill>
              </a:rPr>
              <a:t>Quarterly dividend is $0.51 and their annual Dividend Yield is 3.58%</a:t>
            </a:r>
            <a:endParaRPr lang="en-US" dirty="0">
              <a:solidFill>
                <a:schemeClr val="bg1">
                  <a:lumMod val="10000"/>
                </a:schemeClr>
              </a:solidFill>
            </a:endParaRPr>
          </a:p>
        </p:txBody>
      </p:sp>
      <p:graphicFrame>
        <p:nvGraphicFramePr>
          <p:cNvPr id="2" name="Table 1">
            <a:extLst>
              <a:ext uri="{FF2B5EF4-FFF2-40B4-BE49-F238E27FC236}">
                <a16:creationId xmlns:a16="http://schemas.microsoft.com/office/drawing/2014/main" id="{4628AD1D-3510-360B-1612-28EFAA018BAA}"/>
              </a:ext>
            </a:extLst>
          </p:cNvPr>
          <p:cNvGraphicFramePr>
            <a:graphicFrameLocks noGrp="1"/>
          </p:cNvGraphicFramePr>
          <p:nvPr>
            <p:extLst>
              <p:ext uri="{D42A27DB-BD31-4B8C-83A1-F6EECF244321}">
                <p14:modId xmlns:p14="http://schemas.microsoft.com/office/powerpoint/2010/main" val="1357000138"/>
              </p:ext>
            </p:extLst>
          </p:nvPr>
        </p:nvGraphicFramePr>
        <p:xfrm>
          <a:off x="545146" y="1882202"/>
          <a:ext cx="2819400" cy="1887582"/>
        </p:xfrm>
        <a:graphic>
          <a:graphicData uri="http://schemas.openxmlformats.org/drawingml/2006/table">
            <a:tbl>
              <a:tblPr firstRow="1" bandRow="1">
                <a:tableStyleId>{5C22544A-7EE6-4342-B048-85BDC9FD1C3A}</a:tableStyleId>
              </a:tblPr>
              <a:tblGrid>
                <a:gridCol w="1796143">
                  <a:extLst>
                    <a:ext uri="{9D8B030D-6E8A-4147-A177-3AD203B41FA5}">
                      <a16:colId xmlns:a16="http://schemas.microsoft.com/office/drawing/2014/main" val="3781470440"/>
                    </a:ext>
                  </a:extLst>
                </a:gridCol>
                <a:gridCol w="1023257">
                  <a:extLst>
                    <a:ext uri="{9D8B030D-6E8A-4147-A177-3AD203B41FA5}">
                      <a16:colId xmlns:a16="http://schemas.microsoft.com/office/drawing/2014/main" val="1519375415"/>
                    </a:ext>
                  </a:extLst>
                </a:gridCol>
              </a:tblGrid>
              <a:tr h="500743">
                <a:tc>
                  <a:txBody>
                    <a:bodyPr/>
                    <a:lstStyle/>
                    <a:p>
                      <a:pPr marL="0" marR="0" indent="0" algn="ctr" rtl="0" fontAlgn="ctr" latinLnBrk="0">
                        <a:spcBef>
                          <a:spcPts val="0"/>
                        </a:spcBef>
                        <a:spcAft>
                          <a:spcPts val="0"/>
                        </a:spcAft>
                      </a:pPr>
                      <a:r>
                        <a:rPr lang="en-US" sz="1100" dirty="0">
                          <a:effectLst/>
                        </a:rPr>
                        <a:t>Date Purchased:</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03/22/2022</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231776091"/>
                  </a:ext>
                </a:extLst>
              </a:tr>
              <a:tr h="262889">
                <a:tc>
                  <a:txBody>
                    <a:bodyPr/>
                    <a:lstStyle/>
                    <a:p>
                      <a:pPr marL="0" lvl="0" indent="0" algn="ctr">
                        <a:spcBef>
                          <a:spcPts val="0"/>
                        </a:spcBef>
                        <a:spcAft>
                          <a:spcPts val="0"/>
                        </a:spcAft>
                        <a:buNone/>
                      </a:pPr>
                      <a:r>
                        <a:rPr lang="en-US" sz="1100" dirty="0">
                          <a:effectLst/>
                        </a:rPr>
                        <a:t>Ticker:</a:t>
                      </a:r>
                    </a:p>
                  </a:txBody>
                  <a:tcPr marT="45719" marB="45719"/>
                </a:tc>
                <a:tc>
                  <a:txBody>
                    <a:bodyPr/>
                    <a:lstStyle/>
                    <a:p>
                      <a:pPr marL="0" lvl="0" indent="0" algn="ctr">
                        <a:spcBef>
                          <a:spcPts val="0"/>
                        </a:spcBef>
                        <a:spcAft>
                          <a:spcPts val="0"/>
                        </a:spcAft>
                        <a:buNone/>
                      </a:pPr>
                      <a:r>
                        <a:rPr lang="en-US" sz="1100" dirty="0">
                          <a:effectLst/>
                        </a:rPr>
                        <a:t>C</a:t>
                      </a:r>
                    </a:p>
                  </a:txBody>
                  <a:tcPr marT="45719" marB="45719"/>
                </a:tc>
                <a:extLst>
                  <a:ext uri="{0D108BD9-81ED-4DB2-BD59-A6C34878D82A}">
                    <a16:rowId xmlns:a16="http://schemas.microsoft.com/office/drawing/2014/main" val="318650406"/>
                  </a:ext>
                </a:extLst>
              </a:tr>
              <a:tr h="262890">
                <a:tc>
                  <a:txBody>
                    <a:bodyPr/>
                    <a:lstStyle/>
                    <a:p>
                      <a:pPr marL="0" indent="0" algn="ctr" rtl="0" fontAlgn="ctr" latinLnBrk="0">
                        <a:spcBef>
                          <a:spcPts val="0"/>
                        </a:spcBef>
                        <a:spcAft>
                          <a:spcPts val="0"/>
                        </a:spcAft>
                      </a:pPr>
                      <a:r>
                        <a:rPr lang="en-US" sz="1100" dirty="0">
                          <a:effectLst/>
                        </a:rPr>
                        <a:t>Number of Shares:</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210.00</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098952512"/>
                  </a:ext>
                </a:extLst>
              </a:tr>
              <a:tr h="434340">
                <a:tc>
                  <a:txBody>
                    <a:bodyPr/>
                    <a:lstStyle/>
                    <a:p>
                      <a:pPr marL="0" indent="0" algn="ctr" rtl="0" fontAlgn="ctr" latinLnBrk="0">
                        <a:spcBef>
                          <a:spcPts val="0"/>
                        </a:spcBef>
                        <a:spcAft>
                          <a:spcPts val="0"/>
                        </a:spcAft>
                      </a:pPr>
                      <a:r>
                        <a:rPr lang="en-US" sz="1100" dirty="0">
                          <a:effectLst/>
                        </a:rPr>
                        <a:t>Price/Share at time of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$57.66</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927891759"/>
                  </a:ext>
                </a:extLst>
              </a:tr>
              <a:tr h="335756">
                <a:tc>
                  <a:txBody>
                    <a:bodyPr/>
                    <a:lstStyle/>
                    <a:p>
                      <a:pPr marL="0" indent="0" algn="ctr" rtl="0" fontAlgn="ctr" latinLnBrk="0">
                        <a:spcBef>
                          <a:spcPts val="0"/>
                        </a:spcBef>
                        <a:spcAft>
                          <a:spcPts val="0"/>
                        </a:spcAft>
                      </a:pPr>
                      <a:r>
                        <a:rPr lang="en-US" sz="1100" dirty="0">
                          <a:effectLst/>
                        </a:rPr>
                        <a:t>Market Value at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200" dirty="0">
                          <a:effectLst/>
                        </a:rPr>
                        <a:t>$12,107.55</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467059052"/>
                  </a:ext>
                </a:extLst>
              </a:tr>
            </a:tbl>
          </a:graphicData>
        </a:graphic>
      </p:graphicFrame>
    </p:spTree>
    <p:extLst>
      <p:ext uri="{BB962C8B-B14F-4D97-AF65-F5344CB8AC3E}">
        <p14:creationId xmlns:p14="http://schemas.microsoft.com/office/powerpoint/2010/main" val="1003266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496337" y="259133"/>
            <a:ext cx="2967098" cy="1351584"/>
          </a:xfrm>
          <a:prstGeom prst="rect">
            <a:avLst/>
          </a:prstGeom>
        </p:spPr>
        <p:txBody>
          <a:bodyPr spcFirstLastPara="1" wrap="square" lIns="91425" tIns="91425" rIns="91425" bIns="91425" anchor="t" anchorCtr="0">
            <a:noAutofit/>
          </a:bodyPr>
          <a:lstStyle/>
          <a:p>
            <a:r>
              <a:rPr lang="en-US" sz="3000" dirty="0">
                <a:solidFill>
                  <a:schemeClr val="lt1"/>
                </a:solidFill>
              </a:rPr>
              <a:t>Carlisle Companies Incorporated</a:t>
            </a:r>
          </a:p>
        </p:txBody>
      </p:sp>
      <p:sp>
        <p:nvSpPr>
          <p:cNvPr id="534" name="Google Shape;534;p48"/>
          <p:cNvSpPr txBox="1">
            <a:spLocks noGrp="1"/>
          </p:cNvSpPr>
          <p:nvPr>
            <p:ph type="ctrTitle"/>
          </p:nvPr>
        </p:nvSpPr>
        <p:spPr>
          <a:xfrm>
            <a:off x="4042891" y="914019"/>
            <a:ext cx="4952088" cy="3312585"/>
          </a:xfrm>
          <a:prstGeom prst="rect">
            <a:avLst/>
          </a:prstGeom>
        </p:spPr>
        <p:txBody>
          <a:bodyPr spcFirstLastPara="1" wrap="square" lIns="91425" tIns="91425" rIns="91425" bIns="91425" anchor="b" anchorCtr="0">
            <a:noAutofit/>
          </a:bodyPr>
          <a:lstStyle/>
          <a:p>
            <a:pPr algn="l">
              <a:buFont typeface="Arial,Sans-Serif"/>
              <a:buChar char="•"/>
            </a:pPr>
            <a:endParaRPr lang="en-US" sz="1100" dirty="0"/>
          </a:p>
          <a:p>
            <a:pPr marL="171450" indent="-171450" algn="l">
              <a:lnSpc>
                <a:spcPct val="70000"/>
              </a:lnSpc>
              <a:spcBef>
                <a:spcPts val="750"/>
              </a:spcBef>
              <a:buFont typeface="Arial"/>
              <a:buChar char="•"/>
            </a:pPr>
            <a:r>
              <a:rPr lang="en-US" sz="1100" dirty="0"/>
              <a:t>Carlisle Companies Incorporated, founded in 1917, is a diversified manufacturer of engineered products. The company operated through three segments including construction materials, interconnect technologies, and fluid technologies. The company has key focus areas of energy efficient commercial roofing materials and specialty wiring for power and data transmission. </a:t>
            </a:r>
          </a:p>
          <a:p>
            <a:pPr marL="171450" indent="-171450" algn="l">
              <a:lnSpc>
                <a:spcPct val="70000"/>
              </a:lnSpc>
              <a:spcBef>
                <a:spcPts val="750"/>
              </a:spcBef>
              <a:buFont typeface="Arial"/>
              <a:buChar char="•"/>
            </a:pPr>
            <a:r>
              <a:rPr lang="en-US" sz="1100" dirty="0"/>
              <a:t>Operations in the United States,  Europe, Asia, Canada, Mexico, the Middle East, and Africa.</a:t>
            </a:r>
          </a:p>
          <a:p>
            <a:pPr marL="171450" indent="-171450" algn="l">
              <a:lnSpc>
                <a:spcPct val="70000"/>
              </a:lnSpc>
              <a:spcBef>
                <a:spcPts val="750"/>
              </a:spcBef>
              <a:buFont typeface="Arial"/>
              <a:buChar char="•"/>
            </a:pPr>
            <a:r>
              <a:rPr lang="en-US" sz="1100" dirty="0"/>
              <a:t>Completed over 30+ acquisitions over the last decade and 85 in the last 30 years</a:t>
            </a:r>
          </a:p>
          <a:p>
            <a:pPr marL="171450" indent="-171450" algn="l">
              <a:lnSpc>
                <a:spcPct val="70000"/>
              </a:lnSpc>
              <a:spcBef>
                <a:spcPts val="750"/>
              </a:spcBef>
              <a:buFont typeface="Arial"/>
              <a:buChar char="•"/>
            </a:pPr>
            <a:r>
              <a:rPr lang="en-US" sz="1100" dirty="0"/>
              <a:t>Well positioned for growth due to strong market share in green building development</a:t>
            </a:r>
          </a:p>
          <a:p>
            <a:pPr marL="171450" indent="-171450" algn="l">
              <a:lnSpc>
                <a:spcPct val="70000"/>
              </a:lnSpc>
              <a:spcBef>
                <a:spcPts val="750"/>
              </a:spcBef>
              <a:buFont typeface="Arial"/>
              <a:buChar char="•"/>
            </a:pPr>
            <a:r>
              <a:rPr lang="en-US" sz="1100" dirty="0"/>
              <a:t>Plans to acquire MBTechnology Inc., a leading manufacturer in energy-efficient roofing materials</a:t>
            </a:r>
          </a:p>
          <a:p>
            <a:pPr marL="171450" indent="-171450" algn="l">
              <a:lnSpc>
                <a:spcPct val="70000"/>
              </a:lnSpc>
              <a:spcBef>
                <a:spcPts val="750"/>
              </a:spcBef>
              <a:buFont typeface="Arial"/>
              <a:buChar char="•"/>
            </a:pPr>
            <a:r>
              <a:rPr lang="en-US" sz="1100" dirty="0"/>
              <a:t>FY2021 EPS of $9.44, beating expectations by $.23</a:t>
            </a:r>
          </a:p>
          <a:p>
            <a:pPr marL="171450" indent="-171450" algn="l">
              <a:lnSpc>
                <a:spcPct val="70000"/>
              </a:lnSpc>
              <a:spcBef>
                <a:spcPts val="750"/>
              </a:spcBef>
              <a:buFont typeface="Arial"/>
              <a:buChar char="•"/>
            </a:pPr>
            <a:r>
              <a:rPr lang="en-US" sz="1100" dirty="0"/>
              <a:t>Plans to increase EPS to $15.00 as part of their "Vision 2025" initiative </a:t>
            </a:r>
          </a:p>
          <a:p>
            <a:pPr marL="171450" indent="-171450" algn="l">
              <a:lnSpc>
                <a:spcPct val="70000"/>
              </a:lnSpc>
              <a:spcBef>
                <a:spcPts val="750"/>
              </a:spcBef>
              <a:buFont typeface="Arial"/>
              <a:buChar char="•"/>
            </a:pPr>
            <a:r>
              <a:rPr lang="en-US" sz="1100" dirty="0"/>
              <a:t>Generated $286.90m in Free Cash Flow in FY2021</a:t>
            </a:r>
            <a:endParaRPr lang="en-US" dirty="0"/>
          </a:p>
          <a:p>
            <a:pPr marL="171450" indent="-171450" algn="l">
              <a:buFont typeface="Arial"/>
              <a:buChar char="•"/>
            </a:pPr>
            <a:endParaRPr lang="en-US" dirty="0"/>
          </a:p>
        </p:txBody>
      </p:sp>
      <p:graphicFrame>
        <p:nvGraphicFramePr>
          <p:cNvPr id="3" name="Table 2">
            <a:extLst>
              <a:ext uri="{FF2B5EF4-FFF2-40B4-BE49-F238E27FC236}">
                <a16:creationId xmlns:a16="http://schemas.microsoft.com/office/drawing/2014/main" id="{CBB2C45A-6DF9-B76D-C17C-207CC7CF1B06}"/>
              </a:ext>
            </a:extLst>
          </p:cNvPr>
          <p:cNvGraphicFramePr>
            <a:graphicFrameLocks noGrp="1"/>
          </p:cNvGraphicFramePr>
          <p:nvPr>
            <p:extLst>
              <p:ext uri="{D42A27DB-BD31-4B8C-83A1-F6EECF244321}">
                <p14:modId xmlns:p14="http://schemas.microsoft.com/office/powerpoint/2010/main" val="2017495959"/>
              </p:ext>
            </p:extLst>
          </p:nvPr>
        </p:nvGraphicFramePr>
        <p:xfrm>
          <a:off x="531777" y="1888886"/>
          <a:ext cx="2819400" cy="1887582"/>
        </p:xfrm>
        <a:graphic>
          <a:graphicData uri="http://schemas.openxmlformats.org/drawingml/2006/table">
            <a:tbl>
              <a:tblPr firstRow="1" bandRow="1">
                <a:tableStyleId>{5C22544A-7EE6-4342-B048-85BDC9FD1C3A}</a:tableStyleId>
              </a:tblPr>
              <a:tblGrid>
                <a:gridCol w="1796143">
                  <a:extLst>
                    <a:ext uri="{9D8B030D-6E8A-4147-A177-3AD203B41FA5}">
                      <a16:colId xmlns:a16="http://schemas.microsoft.com/office/drawing/2014/main" val="3781470440"/>
                    </a:ext>
                  </a:extLst>
                </a:gridCol>
                <a:gridCol w="1023257">
                  <a:extLst>
                    <a:ext uri="{9D8B030D-6E8A-4147-A177-3AD203B41FA5}">
                      <a16:colId xmlns:a16="http://schemas.microsoft.com/office/drawing/2014/main" val="1519375415"/>
                    </a:ext>
                  </a:extLst>
                </a:gridCol>
              </a:tblGrid>
              <a:tr h="500743">
                <a:tc>
                  <a:txBody>
                    <a:bodyPr/>
                    <a:lstStyle/>
                    <a:p>
                      <a:pPr marL="0" marR="0" indent="0" algn="ctr" rtl="0" fontAlgn="ctr" latinLnBrk="0">
                        <a:spcBef>
                          <a:spcPts val="0"/>
                        </a:spcBef>
                        <a:spcAft>
                          <a:spcPts val="0"/>
                        </a:spcAft>
                      </a:pPr>
                      <a:r>
                        <a:rPr lang="en-US" sz="1100" dirty="0">
                          <a:effectLst/>
                        </a:rPr>
                        <a:t>Date Purchased:</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03/22/2022</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231776091"/>
                  </a:ext>
                </a:extLst>
              </a:tr>
              <a:tr h="262889">
                <a:tc>
                  <a:txBody>
                    <a:bodyPr/>
                    <a:lstStyle/>
                    <a:p>
                      <a:pPr marL="0" lvl="0" indent="0" algn="ctr">
                        <a:spcBef>
                          <a:spcPts val="0"/>
                        </a:spcBef>
                        <a:spcAft>
                          <a:spcPts val="0"/>
                        </a:spcAft>
                        <a:buNone/>
                      </a:pPr>
                      <a:r>
                        <a:rPr lang="en-US" sz="1100" dirty="0">
                          <a:effectLst/>
                        </a:rPr>
                        <a:t>Ticker:</a:t>
                      </a:r>
                    </a:p>
                  </a:txBody>
                  <a:tcPr marT="45719" marB="45719"/>
                </a:tc>
                <a:tc>
                  <a:txBody>
                    <a:bodyPr/>
                    <a:lstStyle/>
                    <a:p>
                      <a:pPr marL="0" lvl="0" indent="0" algn="ctr">
                        <a:spcBef>
                          <a:spcPts val="0"/>
                        </a:spcBef>
                        <a:spcAft>
                          <a:spcPts val="0"/>
                        </a:spcAft>
                        <a:buNone/>
                      </a:pPr>
                      <a:r>
                        <a:rPr lang="en-US" sz="1100" dirty="0">
                          <a:effectLst/>
                        </a:rPr>
                        <a:t>CSL</a:t>
                      </a:r>
                    </a:p>
                  </a:txBody>
                  <a:tcPr marT="45719" marB="45719"/>
                </a:tc>
                <a:extLst>
                  <a:ext uri="{0D108BD9-81ED-4DB2-BD59-A6C34878D82A}">
                    <a16:rowId xmlns:a16="http://schemas.microsoft.com/office/drawing/2014/main" val="3931766708"/>
                  </a:ext>
                </a:extLst>
              </a:tr>
              <a:tr h="262890">
                <a:tc>
                  <a:txBody>
                    <a:bodyPr/>
                    <a:lstStyle/>
                    <a:p>
                      <a:pPr marL="0" indent="0" algn="ctr" rtl="0" fontAlgn="ctr" latinLnBrk="0">
                        <a:spcBef>
                          <a:spcPts val="0"/>
                        </a:spcBef>
                        <a:spcAft>
                          <a:spcPts val="0"/>
                        </a:spcAft>
                      </a:pPr>
                      <a:r>
                        <a:rPr lang="en-US" sz="1100" dirty="0">
                          <a:effectLst/>
                        </a:rPr>
                        <a:t>Number of Shares:</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60.00</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098952512"/>
                  </a:ext>
                </a:extLst>
              </a:tr>
              <a:tr h="434340">
                <a:tc>
                  <a:txBody>
                    <a:bodyPr/>
                    <a:lstStyle/>
                    <a:p>
                      <a:pPr marL="0" indent="0" algn="ctr" rtl="0" fontAlgn="ctr" latinLnBrk="0">
                        <a:spcBef>
                          <a:spcPts val="0"/>
                        </a:spcBef>
                        <a:spcAft>
                          <a:spcPts val="0"/>
                        </a:spcAft>
                      </a:pPr>
                      <a:r>
                        <a:rPr lang="en-US" sz="1100" dirty="0">
                          <a:effectLst/>
                        </a:rPr>
                        <a:t>Price/Share at time of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$249.09</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927891759"/>
                  </a:ext>
                </a:extLst>
              </a:tr>
              <a:tr h="335756">
                <a:tc>
                  <a:txBody>
                    <a:bodyPr/>
                    <a:lstStyle/>
                    <a:p>
                      <a:pPr marL="0" indent="0" algn="ctr" rtl="0" fontAlgn="ctr" latinLnBrk="0">
                        <a:spcBef>
                          <a:spcPts val="0"/>
                        </a:spcBef>
                        <a:spcAft>
                          <a:spcPts val="0"/>
                        </a:spcAft>
                      </a:pPr>
                      <a:r>
                        <a:rPr lang="en-US" sz="1100" dirty="0">
                          <a:effectLst/>
                        </a:rPr>
                        <a:t>Market Value at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200" dirty="0">
                          <a:effectLst/>
                        </a:rPr>
                        <a:t>$14,945.40</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467059052"/>
                  </a:ext>
                </a:extLst>
              </a:tr>
            </a:tbl>
          </a:graphicData>
        </a:graphic>
      </p:graphicFrame>
    </p:spTree>
    <p:extLst>
      <p:ext uri="{BB962C8B-B14F-4D97-AF65-F5344CB8AC3E}">
        <p14:creationId xmlns:p14="http://schemas.microsoft.com/office/powerpoint/2010/main" val="2473565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496337" y="259133"/>
            <a:ext cx="2813362" cy="1351584"/>
          </a:xfrm>
          <a:prstGeom prst="rect">
            <a:avLst/>
          </a:prstGeom>
        </p:spPr>
        <p:txBody>
          <a:bodyPr spcFirstLastPara="1" wrap="square" lIns="91425" tIns="91425" rIns="91425" bIns="91425" anchor="t" anchorCtr="0">
            <a:noAutofit/>
          </a:bodyPr>
          <a:lstStyle/>
          <a:p>
            <a:r>
              <a:rPr lang="en-US" sz="3000" dirty="0">
                <a:solidFill>
                  <a:schemeClr val="lt1"/>
                </a:solidFill>
              </a:rPr>
              <a:t>Energy Transfer UNT.</a:t>
            </a:r>
          </a:p>
        </p:txBody>
      </p:sp>
      <p:sp>
        <p:nvSpPr>
          <p:cNvPr id="534" name="Google Shape;534;p48"/>
          <p:cNvSpPr txBox="1">
            <a:spLocks noGrp="1"/>
          </p:cNvSpPr>
          <p:nvPr>
            <p:ph type="ctrTitle"/>
          </p:nvPr>
        </p:nvSpPr>
        <p:spPr>
          <a:xfrm>
            <a:off x="4042891" y="914019"/>
            <a:ext cx="4952088" cy="3312585"/>
          </a:xfrm>
          <a:prstGeom prst="rect">
            <a:avLst/>
          </a:prstGeom>
        </p:spPr>
        <p:txBody>
          <a:bodyPr spcFirstLastPara="1" wrap="square" lIns="91425" tIns="91425" rIns="91425" bIns="91425" anchor="b" anchorCtr="0">
            <a:noAutofit/>
          </a:bodyPr>
          <a:lstStyle/>
          <a:p>
            <a:pPr algn="l">
              <a:buFont typeface="Arial,Sans-Serif"/>
              <a:buChar char="•"/>
            </a:pPr>
            <a:endParaRPr lang="en-US" sz="1100" dirty="0"/>
          </a:p>
          <a:p>
            <a:pPr marL="171450" indent="-171450" algn="l">
              <a:lnSpc>
                <a:spcPct val="90000"/>
              </a:lnSpc>
              <a:spcBef>
                <a:spcPts val="750"/>
              </a:spcBef>
              <a:buFont typeface="Arial"/>
              <a:buChar char="•"/>
            </a:pPr>
            <a:r>
              <a:rPr lang="en-US" sz="1100" dirty="0"/>
              <a:t>Energy Transfer was formed in 1996 then went public in 2004. </a:t>
            </a:r>
          </a:p>
          <a:p>
            <a:pPr marL="171450" indent="-171450" algn="l">
              <a:lnSpc>
                <a:spcPct val="90000"/>
              </a:lnSpc>
              <a:spcBef>
                <a:spcPts val="750"/>
              </a:spcBef>
              <a:buFont typeface="Arial"/>
              <a:buChar char="•"/>
            </a:pPr>
            <a:r>
              <a:rPr lang="en-US" sz="1100" dirty="0"/>
              <a:t>Kelcy L. Warren is Executive Chairman and Chairman of the Board of Directors of Energy Transfer, and has been a leader in the energy industry for nearly 40 years</a:t>
            </a:r>
          </a:p>
          <a:p>
            <a:pPr marL="171450" indent="-171450" algn="l">
              <a:lnSpc>
                <a:spcPct val="90000"/>
              </a:lnSpc>
              <a:spcBef>
                <a:spcPts val="750"/>
              </a:spcBef>
              <a:buFont typeface="Arial"/>
              <a:buChar char="•"/>
            </a:pPr>
            <a:r>
              <a:rPr lang="en-US" sz="1100" dirty="0"/>
              <a:t>"Energy Transfer is one of the largest and most diversified midstream energy companies in North America with approximately 120,000 miles of pipelines and associated energy infrastructure across 41 states transporting the oil and gas products that make our lives possible"</a:t>
            </a:r>
          </a:p>
          <a:p>
            <a:pPr marL="171450" indent="-171450" algn="l">
              <a:lnSpc>
                <a:spcPct val="90000"/>
              </a:lnSpc>
              <a:spcBef>
                <a:spcPts val="750"/>
              </a:spcBef>
              <a:buFont typeface="Arial"/>
              <a:buChar char="•"/>
            </a:pPr>
            <a:r>
              <a:rPr lang="en-US" sz="1100" dirty="0"/>
              <a:t>Extensive portfolio includes, natural gas, crude oil, natural gas liquids, refined products, liquid natural gas. </a:t>
            </a:r>
          </a:p>
          <a:p>
            <a:pPr marL="171450" indent="-171450" algn="l">
              <a:lnSpc>
                <a:spcPct val="90000"/>
              </a:lnSpc>
              <a:spcBef>
                <a:spcPts val="750"/>
              </a:spcBef>
              <a:buFont typeface="Arial"/>
              <a:buChar char="•"/>
            </a:pPr>
            <a:r>
              <a:rPr lang="en-US" sz="1100" dirty="0"/>
              <a:t>Projects going forward include Nederland Facility Expansion, Ted collins link, Cushing south project, Gulf run pipeline, Mariner east pipelines. </a:t>
            </a:r>
          </a:p>
          <a:p>
            <a:pPr marL="171450" indent="-171450" algn="l">
              <a:lnSpc>
                <a:spcPct val="70000"/>
              </a:lnSpc>
              <a:spcBef>
                <a:spcPts val="750"/>
              </a:spcBef>
              <a:buFont typeface="Arial"/>
              <a:buChar char="•"/>
            </a:pPr>
            <a:endParaRPr lang="en-US" sz="1100" dirty="0"/>
          </a:p>
          <a:p>
            <a:pPr marL="171450" indent="-171450" algn="l">
              <a:buFont typeface="Arial"/>
              <a:buChar char="•"/>
            </a:pPr>
            <a:endParaRPr lang="en-US" dirty="0"/>
          </a:p>
        </p:txBody>
      </p:sp>
      <p:graphicFrame>
        <p:nvGraphicFramePr>
          <p:cNvPr id="2" name="Table 1">
            <a:extLst>
              <a:ext uri="{FF2B5EF4-FFF2-40B4-BE49-F238E27FC236}">
                <a16:creationId xmlns:a16="http://schemas.microsoft.com/office/drawing/2014/main" id="{F7CB566A-E303-96A7-F562-CEFA0DB64647}"/>
              </a:ext>
            </a:extLst>
          </p:cNvPr>
          <p:cNvGraphicFramePr>
            <a:graphicFrameLocks noGrp="1"/>
          </p:cNvGraphicFramePr>
          <p:nvPr>
            <p:extLst>
              <p:ext uri="{D42A27DB-BD31-4B8C-83A1-F6EECF244321}">
                <p14:modId xmlns:p14="http://schemas.microsoft.com/office/powerpoint/2010/main" val="207354456"/>
              </p:ext>
            </p:extLst>
          </p:nvPr>
        </p:nvGraphicFramePr>
        <p:xfrm>
          <a:off x="545145" y="1882202"/>
          <a:ext cx="2819400" cy="1887582"/>
        </p:xfrm>
        <a:graphic>
          <a:graphicData uri="http://schemas.openxmlformats.org/drawingml/2006/table">
            <a:tbl>
              <a:tblPr firstRow="1" bandRow="1">
                <a:tableStyleId>{5C22544A-7EE6-4342-B048-85BDC9FD1C3A}</a:tableStyleId>
              </a:tblPr>
              <a:tblGrid>
                <a:gridCol w="1796143">
                  <a:extLst>
                    <a:ext uri="{9D8B030D-6E8A-4147-A177-3AD203B41FA5}">
                      <a16:colId xmlns:a16="http://schemas.microsoft.com/office/drawing/2014/main" val="3781470440"/>
                    </a:ext>
                  </a:extLst>
                </a:gridCol>
                <a:gridCol w="1023257">
                  <a:extLst>
                    <a:ext uri="{9D8B030D-6E8A-4147-A177-3AD203B41FA5}">
                      <a16:colId xmlns:a16="http://schemas.microsoft.com/office/drawing/2014/main" val="1519375415"/>
                    </a:ext>
                  </a:extLst>
                </a:gridCol>
              </a:tblGrid>
              <a:tr h="500743">
                <a:tc>
                  <a:txBody>
                    <a:bodyPr/>
                    <a:lstStyle/>
                    <a:p>
                      <a:pPr marL="0" marR="0" indent="0" algn="ctr" rtl="0" fontAlgn="ctr" latinLnBrk="0">
                        <a:spcBef>
                          <a:spcPts val="0"/>
                        </a:spcBef>
                        <a:spcAft>
                          <a:spcPts val="0"/>
                        </a:spcAft>
                      </a:pPr>
                      <a:r>
                        <a:rPr lang="en-US" sz="1100" dirty="0">
                          <a:effectLst/>
                        </a:rPr>
                        <a:t>Date Purchased:</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03/29/2022</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231776091"/>
                  </a:ext>
                </a:extLst>
              </a:tr>
              <a:tr h="262889">
                <a:tc>
                  <a:txBody>
                    <a:bodyPr/>
                    <a:lstStyle/>
                    <a:p>
                      <a:pPr marL="0" lvl="0" indent="0" algn="ctr">
                        <a:spcBef>
                          <a:spcPts val="0"/>
                        </a:spcBef>
                        <a:spcAft>
                          <a:spcPts val="0"/>
                        </a:spcAft>
                        <a:buNone/>
                      </a:pPr>
                      <a:r>
                        <a:rPr lang="en-US" sz="1100" dirty="0">
                          <a:effectLst/>
                        </a:rPr>
                        <a:t>Ticker:</a:t>
                      </a:r>
                    </a:p>
                  </a:txBody>
                  <a:tcPr marT="45719" marB="45719"/>
                </a:tc>
                <a:tc>
                  <a:txBody>
                    <a:bodyPr/>
                    <a:lstStyle/>
                    <a:p>
                      <a:pPr marL="0" lvl="0" indent="0" algn="ctr">
                        <a:spcBef>
                          <a:spcPts val="0"/>
                        </a:spcBef>
                        <a:spcAft>
                          <a:spcPts val="0"/>
                        </a:spcAft>
                        <a:buNone/>
                      </a:pPr>
                      <a:r>
                        <a:rPr lang="en-US" sz="1100" dirty="0">
                          <a:effectLst/>
                        </a:rPr>
                        <a:t>ET</a:t>
                      </a:r>
                    </a:p>
                  </a:txBody>
                  <a:tcPr marT="45719" marB="45719"/>
                </a:tc>
                <a:extLst>
                  <a:ext uri="{0D108BD9-81ED-4DB2-BD59-A6C34878D82A}">
                    <a16:rowId xmlns:a16="http://schemas.microsoft.com/office/drawing/2014/main" val="3903285543"/>
                  </a:ext>
                </a:extLst>
              </a:tr>
              <a:tr h="262890">
                <a:tc>
                  <a:txBody>
                    <a:bodyPr/>
                    <a:lstStyle/>
                    <a:p>
                      <a:pPr marL="0" indent="0" algn="ctr" rtl="0" fontAlgn="ctr" latinLnBrk="0">
                        <a:spcBef>
                          <a:spcPts val="0"/>
                        </a:spcBef>
                        <a:spcAft>
                          <a:spcPts val="0"/>
                        </a:spcAft>
                      </a:pPr>
                      <a:r>
                        <a:rPr lang="en-US" sz="1100" dirty="0">
                          <a:effectLst/>
                        </a:rPr>
                        <a:t>Number of Shares:</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1,150.00</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098952512"/>
                  </a:ext>
                </a:extLst>
              </a:tr>
              <a:tr h="434340">
                <a:tc>
                  <a:txBody>
                    <a:bodyPr/>
                    <a:lstStyle/>
                    <a:p>
                      <a:pPr marL="0" indent="0" algn="ctr" rtl="0" fontAlgn="ctr" latinLnBrk="0">
                        <a:spcBef>
                          <a:spcPts val="0"/>
                        </a:spcBef>
                        <a:spcAft>
                          <a:spcPts val="0"/>
                        </a:spcAft>
                      </a:pPr>
                      <a:r>
                        <a:rPr lang="en-US" sz="1100" dirty="0">
                          <a:effectLst/>
                        </a:rPr>
                        <a:t>Price/Share at time of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$11.01</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927891759"/>
                  </a:ext>
                </a:extLst>
              </a:tr>
              <a:tr h="335756">
                <a:tc>
                  <a:txBody>
                    <a:bodyPr/>
                    <a:lstStyle/>
                    <a:p>
                      <a:pPr marL="0" indent="0" algn="ctr" rtl="0" fontAlgn="ctr" latinLnBrk="0">
                        <a:spcBef>
                          <a:spcPts val="0"/>
                        </a:spcBef>
                        <a:spcAft>
                          <a:spcPts val="0"/>
                        </a:spcAft>
                      </a:pPr>
                      <a:r>
                        <a:rPr lang="en-US" sz="1100" dirty="0">
                          <a:effectLst/>
                        </a:rPr>
                        <a:t>Market Value at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200" dirty="0">
                          <a:effectLst/>
                        </a:rPr>
                        <a:t>$12,661.50</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467059052"/>
                  </a:ext>
                </a:extLst>
              </a:tr>
            </a:tbl>
          </a:graphicData>
        </a:graphic>
      </p:graphicFrame>
    </p:spTree>
    <p:extLst>
      <p:ext uri="{BB962C8B-B14F-4D97-AF65-F5344CB8AC3E}">
        <p14:creationId xmlns:p14="http://schemas.microsoft.com/office/powerpoint/2010/main" val="2000925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496337" y="259133"/>
            <a:ext cx="2813362" cy="1351584"/>
          </a:xfrm>
          <a:prstGeom prst="rect">
            <a:avLst/>
          </a:prstGeom>
        </p:spPr>
        <p:txBody>
          <a:bodyPr spcFirstLastPara="1" wrap="square" lIns="91425" tIns="91425" rIns="91425" bIns="91425" anchor="t" anchorCtr="0">
            <a:noAutofit/>
          </a:bodyPr>
          <a:lstStyle/>
          <a:p>
            <a:r>
              <a:rPr lang="en-US" sz="3000" dirty="0">
                <a:solidFill>
                  <a:schemeClr val="bg1"/>
                </a:solidFill>
              </a:rPr>
              <a:t>Medtronic Public Limited Company</a:t>
            </a:r>
          </a:p>
          <a:p>
            <a:endParaRPr lang="en-US" sz="3000" dirty="0">
              <a:solidFill>
                <a:schemeClr val="lt1"/>
              </a:solidFill>
            </a:endParaRPr>
          </a:p>
        </p:txBody>
      </p:sp>
      <p:sp>
        <p:nvSpPr>
          <p:cNvPr id="534" name="Google Shape;534;p48"/>
          <p:cNvSpPr txBox="1">
            <a:spLocks noGrp="1"/>
          </p:cNvSpPr>
          <p:nvPr>
            <p:ph type="ctrTitle"/>
          </p:nvPr>
        </p:nvSpPr>
        <p:spPr>
          <a:xfrm>
            <a:off x="4042891" y="1408649"/>
            <a:ext cx="4952088" cy="2323323"/>
          </a:xfrm>
          <a:prstGeom prst="rect">
            <a:avLst/>
          </a:prstGeom>
        </p:spPr>
        <p:txBody>
          <a:bodyPr spcFirstLastPara="1" wrap="square" lIns="91425" tIns="91425" rIns="91425" bIns="91425" anchor="b" anchorCtr="0">
            <a:noAutofit/>
          </a:bodyPr>
          <a:lstStyle/>
          <a:p>
            <a:pPr marL="171450" indent="-171450" algn="l">
              <a:buFont typeface="Arial"/>
              <a:buChar char="•"/>
            </a:pPr>
            <a:r>
              <a:rPr lang="en-US" sz="1100" dirty="0"/>
              <a:t>One of the largest medical devices companies</a:t>
            </a:r>
            <a:endParaRPr lang="en-US" dirty="0"/>
          </a:p>
          <a:p>
            <a:pPr marL="171450" indent="-171450" algn="l">
              <a:lnSpc>
                <a:spcPct val="90000"/>
              </a:lnSpc>
              <a:spcBef>
                <a:spcPct val="20000"/>
              </a:spcBef>
              <a:spcAft>
                <a:spcPct val="0"/>
              </a:spcAft>
              <a:buFont typeface="Arial"/>
              <a:buChar char="•"/>
            </a:pPr>
            <a:r>
              <a:rPr lang="en-US" sz="1100" dirty="0"/>
              <a:t>Develops therapeutic medical devices for chronic devices </a:t>
            </a:r>
          </a:p>
          <a:p>
            <a:pPr marL="171450" indent="-171450" algn="l">
              <a:lnSpc>
                <a:spcPct val="90000"/>
              </a:lnSpc>
              <a:spcBef>
                <a:spcPct val="20000"/>
              </a:spcBef>
              <a:spcAft>
                <a:spcPct val="0"/>
              </a:spcAft>
              <a:buFont typeface="Arial"/>
              <a:buChar char="•"/>
            </a:pPr>
            <a:r>
              <a:rPr lang="en-US" sz="1100" dirty="0"/>
              <a:t>Markets its products to healthcare institutions and physicians in the U.S. and overseas</a:t>
            </a:r>
          </a:p>
          <a:p>
            <a:pPr marL="171450" indent="-171450" algn="l">
              <a:lnSpc>
                <a:spcPct val="90000"/>
              </a:lnSpc>
              <a:spcBef>
                <a:spcPct val="20000"/>
              </a:spcBef>
              <a:spcAft>
                <a:spcPct val="0"/>
              </a:spcAft>
              <a:buFont typeface="Arial"/>
              <a:buChar char="•"/>
            </a:pPr>
            <a:r>
              <a:rPr lang="en-US" sz="1100" dirty="0"/>
              <a:t>Foreign sales almost accounts for 50% of the company's total sales</a:t>
            </a:r>
          </a:p>
          <a:p>
            <a:pPr marL="171450" indent="-171450" algn="l">
              <a:lnSpc>
                <a:spcPct val="90000"/>
              </a:lnSpc>
              <a:spcBef>
                <a:spcPct val="20000"/>
              </a:spcBef>
              <a:spcAft>
                <a:spcPct val="0"/>
              </a:spcAft>
              <a:buFont typeface="Arial"/>
              <a:buChar char="•"/>
            </a:pPr>
            <a:r>
              <a:rPr lang="en-US" sz="1100" dirty="0"/>
              <a:t>Historically focused on innovation, designing and manufacturing devices to address cardiac care, neurological and spinal conditions, and diabetes</a:t>
            </a:r>
          </a:p>
          <a:p>
            <a:pPr marL="171450" indent="-171450" algn="l">
              <a:lnSpc>
                <a:spcPct val="90000"/>
              </a:lnSpc>
              <a:spcBef>
                <a:spcPct val="20000"/>
              </a:spcBef>
              <a:spcAft>
                <a:spcPct val="0"/>
              </a:spcAft>
              <a:buFont typeface="Arial"/>
              <a:buChar char="•"/>
            </a:pPr>
            <a:r>
              <a:rPr lang="en-US" sz="1100" dirty="0"/>
              <a:t>Slightly shifted its strategy to include partnering more closely with its hospital clients by offering greater range of products and services to help hospitals operate more efficiently</a:t>
            </a:r>
          </a:p>
          <a:p>
            <a:pPr marL="171450" indent="-171450" algn="l">
              <a:lnSpc>
                <a:spcPct val="90000"/>
              </a:lnSpc>
              <a:spcBef>
                <a:spcPct val="20000"/>
              </a:spcBef>
              <a:spcAft>
                <a:spcPct val="0"/>
              </a:spcAft>
              <a:buFont typeface="Arial"/>
              <a:buChar char="•"/>
            </a:pPr>
            <a:r>
              <a:rPr lang="en-US" sz="1100" dirty="0"/>
              <a:t>Medtronic's diverse portfolio, allows for certain product lines to be offset by growth in other categories</a:t>
            </a:r>
            <a:endParaRPr lang="en-US" dirty="0"/>
          </a:p>
        </p:txBody>
      </p:sp>
      <p:graphicFrame>
        <p:nvGraphicFramePr>
          <p:cNvPr id="3" name="Table 2">
            <a:extLst>
              <a:ext uri="{FF2B5EF4-FFF2-40B4-BE49-F238E27FC236}">
                <a16:creationId xmlns:a16="http://schemas.microsoft.com/office/drawing/2014/main" id="{2AE226BF-407B-A14E-D070-0BEA214E3FE6}"/>
              </a:ext>
            </a:extLst>
          </p:cNvPr>
          <p:cNvGraphicFramePr>
            <a:graphicFrameLocks noGrp="1"/>
          </p:cNvGraphicFramePr>
          <p:nvPr>
            <p:extLst>
              <p:ext uri="{D42A27DB-BD31-4B8C-83A1-F6EECF244321}">
                <p14:modId xmlns:p14="http://schemas.microsoft.com/office/powerpoint/2010/main" val="1910435336"/>
              </p:ext>
            </p:extLst>
          </p:nvPr>
        </p:nvGraphicFramePr>
        <p:xfrm>
          <a:off x="545146" y="1942359"/>
          <a:ext cx="2819400" cy="1887582"/>
        </p:xfrm>
        <a:graphic>
          <a:graphicData uri="http://schemas.openxmlformats.org/drawingml/2006/table">
            <a:tbl>
              <a:tblPr firstRow="1" bandRow="1">
                <a:tableStyleId>{5C22544A-7EE6-4342-B048-85BDC9FD1C3A}</a:tableStyleId>
              </a:tblPr>
              <a:tblGrid>
                <a:gridCol w="1796143">
                  <a:extLst>
                    <a:ext uri="{9D8B030D-6E8A-4147-A177-3AD203B41FA5}">
                      <a16:colId xmlns:a16="http://schemas.microsoft.com/office/drawing/2014/main" val="3781470440"/>
                    </a:ext>
                  </a:extLst>
                </a:gridCol>
                <a:gridCol w="1023257">
                  <a:extLst>
                    <a:ext uri="{9D8B030D-6E8A-4147-A177-3AD203B41FA5}">
                      <a16:colId xmlns:a16="http://schemas.microsoft.com/office/drawing/2014/main" val="1519375415"/>
                    </a:ext>
                  </a:extLst>
                </a:gridCol>
              </a:tblGrid>
              <a:tr h="500743">
                <a:tc>
                  <a:txBody>
                    <a:bodyPr/>
                    <a:lstStyle/>
                    <a:p>
                      <a:pPr marL="0" marR="0" indent="0" algn="ctr" rtl="0" fontAlgn="ctr" latinLnBrk="0">
                        <a:spcBef>
                          <a:spcPts val="0"/>
                        </a:spcBef>
                        <a:spcAft>
                          <a:spcPts val="0"/>
                        </a:spcAft>
                      </a:pPr>
                      <a:r>
                        <a:rPr lang="en-US" sz="1100" dirty="0">
                          <a:effectLst/>
                        </a:rPr>
                        <a:t>Date Purchased:</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04/12/2022</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231776091"/>
                  </a:ext>
                </a:extLst>
              </a:tr>
              <a:tr h="262889">
                <a:tc>
                  <a:txBody>
                    <a:bodyPr/>
                    <a:lstStyle/>
                    <a:p>
                      <a:pPr marL="0" lvl="0" indent="0" algn="ctr">
                        <a:spcBef>
                          <a:spcPts val="0"/>
                        </a:spcBef>
                        <a:spcAft>
                          <a:spcPts val="0"/>
                        </a:spcAft>
                        <a:buNone/>
                      </a:pPr>
                      <a:r>
                        <a:rPr lang="en-US" sz="1100" dirty="0">
                          <a:effectLst/>
                        </a:rPr>
                        <a:t>Ticker</a:t>
                      </a:r>
                    </a:p>
                  </a:txBody>
                  <a:tcPr marT="45719" marB="45719"/>
                </a:tc>
                <a:tc>
                  <a:txBody>
                    <a:bodyPr/>
                    <a:lstStyle/>
                    <a:p>
                      <a:pPr marL="0" lvl="0" indent="0" algn="ctr">
                        <a:spcBef>
                          <a:spcPts val="0"/>
                        </a:spcBef>
                        <a:spcAft>
                          <a:spcPts val="0"/>
                        </a:spcAft>
                        <a:buNone/>
                      </a:pPr>
                      <a:r>
                        <a:rPr lang="en-US" sz="1100" dirty="0">
                          <a:effectLst/>
                        </a:rPr>
                        <a:t>MDT</a:t>
                      </a:r>
                    </a:p>
                  </a:txBody>
                  <a:tcPr marT="45719" marB="45719"/>
                </a:tc>
                <a:extLst>
                  <a:ext uri="{0D108BD9-81ED-4DB2-BD59-A6C34878D82A}">
                    <a16:rowId xmlns:a16="http://schemas.microsoft.com/office/drawing/2014/main" val="876669427"/>
                  </a:ext>
                </a:extLst>
              </a:tr>
              <a:tr h="262890">
                <a:tc>
                  <a:txBody>
                    <a:bodyPr/>
                    <a:lstStyle/>
                    <a:p>
                      <a:pPr marL="0" indent="0" algn="ctr" rtl="0" fontAlgn="ctr" latinLnBrk="0">
                        <a:spcBef>
                          <a:spcPts val="0"/>
                        </a:spcBef>
                        <a:spcAft>
                          <a:spcPts val="0"/>
                        </a:spcAft>
                      </a:pPr>
                      <a:r>
                        <a:rPr lang="en-US" sz="1100" dirty="0">
                          <a:effectLst/>
                        </a:rPr>
                        <a:t>Number of Shares:</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108.00</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098952512"/>
                  </a:ext>
                </a:extLst>
              </a:tr>
              <a:tr h="434340">
                <a:tc>
                  <a:txBody>
                    <a:bodyPr/>
                    <a:lstStyle/>
                    <a:p>
                      <a:pPr marL="0" indent="0" algn="ctr" rtl="0" fontAlgn="ctr" latinLnBrk="0">
                        <a:spcBef>
                          <a:spcPts val="0"/>
                        </a:spcBef>
                        <a:spcAft>
                          <a:spcPts val="0"/>
                        </a:spcAft>
                      </a:pPr>
                      <a:r>
                        <a:rPr lang="en-US" sz="1100" dirty="0">
                          <a:effectLst/>
                        </a:rPr>
                        <a:t>Price/Share at time of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$110.27</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927891759"/>
                  </a:ext>
                </a:extLst>
              </a:tr>
              <a:tr h="335756">
                <a:tc>
                  <a:txBody>
                    <a:bodyPr/>
                    <a:lstStyle/>
                    <a:p>
                      <a:pPr marL="0" indent="0" algn="ctr" rtl="0" fontAlgn="ctr" latinLnBrk="0">
                        <a:spcBef>
                          <a:spcPts val="0"/>
                        </a:spcBef>
                        <a:spcAft>
                          <a:spcPts val="0"/>
                        </a:spcAft>
                      </a:pPr>
                      <a:r>
                        <a:rPr lang="en-US" sz="1100" dirty="0">
                          <a:effectLst/>
                        </a:rPr>
                        <a:t>Market Value at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200" dirty="0">
                          <a:effectLst/>
                        </a:rPr>
                        <a:t>$11,909.68</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467059052"/>
                  </a:ext>
                </a:extLst>
              </a:tr>
            </a:tbl>
          </a:graphicData>
        </a:graphic>
      </p:graphicFrame>
    </p:spTree>
    <p:extLst>
      <p:ext uri="{BB962C8B-B14F-4D97-AF65-F5344CB8AC3E}">
        <p14:creationId xmlns:p14="http://schemas.microsoft.com/office/powerpoint/2010/main" val="2373566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2"/>
          <p:cNvPicPr preferRelativeResize="0"/>
          <p:nvPr/>
        </p:nvPicPr>
        <p:blipFill rotWithShape="1">
          <a:blip r:embed="rId3">
            <a:alphaModFix/>
          </a:blip>
          <a:srcRect t="1672" b="1662"/>
          <a:stretch/>
        </p:blipFill>
        <p:spPr>
          <a:xfrm>
            <a:off x="0" y="0"/>
            <a:ext cx="3073552" cy="4603497"/>
          </a:xfrm>
          <a:prstGeom prst="rect">
            <a:avLst/>
          </a:prstGeom>
          <a:noFill/>
          <a:ln>
            <a:noFill/>
          </a:ln>
        </p:spPr>
      </p:pic>
      <p:sp>
        <p:nvSpPr>
          <p:cNvPr id="185" name="Google Shape;185;p32"/>
          <p:cNvSpPr txBox="1">
            <a:spLocks noGrp="1"/>
          </p:cNvSpPr>
          <p:nvPr>
            <p:ph type="ctrTitle"/>
          </p:nvPr>
        </p:nvSpPr>
        <p:spPr>
          <a:xfrm>
            <a:off x="3870900" y="376498"/>
            <a:ext cx="3867300" cy="2054100"/>
          </a:xfrm>
          <a:prstGeom prst="rect">
            <a:avLst/>
          </a:prstGeom>
        </p:spPr>
        <p:txBody>
          <a:bodyPr spcFirstLastPara="1" wrap="square" lIns="91425" tIns="91425" rIns="91425" bIns="91425" anchor="b" anchorCtr="0">
            <a:noAutofit/>
          </a:bodyPr>
          <a:lstStyle/>
          <a:p>
            <a:r>
              <a:rPr lang="en-US" dirty="0"/>
              <a:t>Class Overview</a:t>
            </a:r>
          </a:p>
        </p:txBody>
      </p:sp>
      <p:sp>
        <p:nvSpPr>
          <p:cNvPr id="186" name="Google Shape;186;p32"/>
          <p:cNvSpPr txBox="1">
            <a:spLocks noGrp="1"/>
          </p:cNvSpPr>
          <p:nvPr>
            <p:ph type="subTitle" idx="1"/>
          </p:nvPr>
        </p:nvSpPr>
        <p:spPr>
          <a:xfrm>
            <a:off x="4746786" y="2306061"/>
            <a:ext cx="2991364" cy="2053821"/>
          </a:xfrm>
          <a:prstGeom prst="rect">
            <a:avLst/>
          </a:prstGeom>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p>
            <a:pPr marL="0" indent="0"/>
            <a:r>
              <a:rPr lang="en-US" dirty="0"/>
              <a:t>The Sellinger Applied Portfolio class is a class designed to give students exposure to practical management of a portfolio.</a:t>
            </a:r>
          </a:p>
          <a:p>
            <a:pPr marL="0" indent="0"/>
            <a:endParaRPr lang="en-US" dirty="0"/>
          </a:p>
          <a:p>
            <a:pPr marL="0" indent="0"/>
            <a:r>
              <a:rPr lang="en-US" dirty="0"/>
              <a:t>Students learn topics like asset allocation and valuation, asset selection, risk management and performance evaluation.</a:t>
            </a:r>
          </a:p>
        </p:txBody>
      </p:sp>
      <p:sp>
        <p:nvSpPr>
          <p:cNvPr id="187" name="Google Shape;187;p32"/>
          <p:cNvSpPr txBox="1">
            <a:spLocks noGrp="1"/>
          </p:cNvSpPr>
          <p:nvPr>
            <p:ph type="ctrTitle" idx="4294967295"/>
          </p:nvPr>
        </p:nvSpPr>
        <p:spPr>
          <a:xfrm>
            <a:off x="1845131" y="3274625"/>
            <a:ext cx="844500" cy="376500"/>
          </a:xfrm>
          <a:prstGeom prst="rect">
            <a:avLst/>
          </a:prstGeom>
        </p:spPr>
        <p:txBody>
          <a:bodyPr spcFirstLastPara="1" wrap="square" lIns="91425" tIns="91425" rIns="91425" bIns="91425" anchor="t" anchorCtr="0">
            <a:noAutofit/>
          </a:bodyPr>
          <a:lstStyle/>
          <a:p>
            <a:r>
              <a:rPr lang="en-US" sz="1200" dirty="0">
                <a:solidFill>
                  <a:schemeClr val="lt1"/>
                </a:solidFill>
              </a:rPr>
              <a:t>SAP Fund</a:t>
            </a:r>
            <a:endParaRPr lang="en-US" dirty="0">
              <a:solidFill>
                <a:schemeClr val="lt1"/>
              </a:solidFill>
            </a:endParaRPr>
          </a:p>
        </p:txBody>
      </p:sp>
      <p:sp>
        <p:nvSpPr>
          <p:cNvPr id="188" name="Google Shape;188;p32"/>
          <p:cNvSpPr/>
          <p:nvPr/>
        </p:nvSpPr>
        <p:spPr>
          <a:xfrm>
            <a:off x="1729675" y="2063475"/>
            <a:ext cx="955875" cy="1130375"/>
          </a:xfrm>
          <a:prstGeom prst="flowChartInternalStorag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2" descr="Logo&#10;&#10;Description automatically generated">
            <a:extLst>
              <a:ext uri="{FF2B5EF4-FFF2-40B4-BE49-F238E27FC236}">
                <a16:creationId xmlns:a16="http://schemas.microsoft.com/office/drawing/2014/main" id="{FF6EF131-6B3B-42A9-8811-639D27F70F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4846" y="2259989"/>
            <a:ext cx="700384" cy="8431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496337" y="259133"/>
            <a:ext cx="2813362" cy="1351584"/>
          </a:xfrm>
          <a:prstGeom prst="rect">
            <a:avLst/>
          </a:prstGeom>
        </p:spPr>
        <p:txBody>
          <a:bodyPr spcFirstLastPara="1" wrap="square" lIns="91425" tIns="91425" rIns="91425" bIns="91425" anchor="t" anchorCtr="0">
            <a:noAutofit/>
          </a:bodyPr>
          <a:lstStyle/>
          <a:p>
            <a:r>
              <a:rPr lang="en-US" sz="3000" dirty="0">
                <a:solidFill>
                  <a:schemeClr val="bg1"/>
                </a:solidFill>
              </a:rPr>
              <a:t>Conagra Brands Inc.</a:t>
            </a:r>
          </a:p>
          <a:p>
            <a:endParaRPr lang="en-US" sz="3000" dirty="0">
              <a:solidFill>
                <a:schemeClr val="lt1"/>
              </a:solidFill>
            </a:endParaRPr>
          </a:p>
        </p:txBody>
      </p:sp>
      <p:sp>
        <p:nvSpPr>
          <p:cNvPr id="534" name="Google Shape;534;p48"/>
          <p:cNvSpPr txBox="1">
            <a:spLocks noGrp="1"/>
          </p:cNvSpPr>
          <p:nvPr>
            <p:ph type="ctrTitle"/>
          </p:nvPr>
        </p:nvSpPr>
        <p:spPr>
          <a:xfrm>
            <a:off x="4042891" y="974175"/>
            <a:ext cx="4952088" cy="3192270"/>
          </a:xfrm>
          <a:prstGeom prst="rect">
            <a:avLst/>
          </a:prstGeom>
        </p:spPr>
        <p:txBody>
          <a:bodyPr spcFirstLastPara="1" wrap="square" lIns="91425" tIns="91425" rIns="91425" bIns="91425" anchor="b" anchorCtr="0">
            <a:noAutofit/>
          </a:bodyPr>
          <a:lstStyle/>
          <a:p>
            <a:pPr marL="171450" indent="-171450" algn="l">
              <a:buFont typeface="Arial"/>
              <a:buChar char="•"/>
            </a:pPr>
            <a:r>
              <a:rPr lang="en-US" sz="1100" dirty="0"/>
              <a:t>Founded in 1919 as Nebraska Consolidated Mills (4 flour mills).</a:t>
            </a:r>
            <a:endParaRPr lang="en-US" dirty="0"/>
          </a:p>
          <a:p>
            <a:pPr marL="171450" indent="-171450" algn="l">
              <a:lnSpc>
                <a:spcPct val="90000"/>
              </a:lnSpc>
              <a:spcBef>
                <a:spcPts val="750"/>
              </a:spcBef>
              <a:buFont typeface="DM Serif Display"/>
              <a:buChar char="•"/>
            </a:pPr>
            <a:r>
              <a:rPr lang="en-US" sz="1100" dirty="0"/>
              <a:t>In 2018, the company acquired Pinnacle Foods. </a:t>
            </a:r>
          </a:p>
          <a:p>
            <a:pPr marL="171450" indent="-171450" algn="l">
              <a:lnSpc>
                <a:spcPct val="90000"/>
              </a:lnSpc>
              <a:spcBef>
                <a:spcPts val="750"/>
              </a:spcBef>
              <a:buFont typeface="Arial"/>
              <a:buChar char="•"/>
            </a:pPr>
            <a:r>
              <a:rPr lang="en-US" sz="1100" dirty="0"/>
              <a:t>Brands include, Vlasic, Boom Chika Pop, Hunts, Slim Jim, and many more. </a:t>
            </a:r>
            <a:endParaRPr lang="en-US" dirty="0"/>
          </a:p>
          <a:p>
            <a:pPr marL="171450" indent="-171450" algn="l">
              <a:lnSpc>
                <a:spcPct val="90000"/>
              </a:lnSpc>
              <a:spcBef>
                <a:spcPts val="750"/>
              </a:spcBef>
              <a:buFont typeface="Arial"/>
              <a:buChar char="•"/>
            </a:pPr>
            <a:r>
              <a:rPr lang="en-US" sz="1100" dirty="0"/>
              <a:t>Vision - Conagra Brands has the most energized, highest-impact culture in food. We persistently challenge and disrupt marketplace/business conventions and we are respected for our great brands, great food, great margins and consistent results. </a:t>
            </a:r>
          </a:p>
          <a:p>
            <a:pPr marL="171450" indent="-171450" algn="l">
              <a:lnSpc>
                <a:spcPct val="90000"/>
              </a:lnSpc>
              <a:spcBef>
                <a:spcPts val="750"/>
              </a:spcBef>
              <a:buFont typeface="Arial"/>
              <a:buChar char="•"/>
            </a:pPr>
            <a:r>
              <a:rPr lang="en-US" sz="1100" dirty="0"/>
              <a:t>Business strategy is to create plethora of healthy brand options, Non-GMO, and organic. Focus on value, not volume</a:t>
            </a:r>
          </a:p>
          <a:p>
            <a:pPr marL="171450" indent="-171450" algn="l">
              <a:lnSpc>
                <a:spcPct val="90000"/>
              </a:lnSpc>
              <a:spcBef>
                <a:spcPts val="750"/>
              </a:spcBef>
              <a:buFont typeface="Arial"/>
              <a:buChar char="•"/>
            </a:pPr>
            <a:r>
              <a:rPr lang="en-US" sz="1100" dirty="0"/>
              <a:t>Their model for growth is to cut underperforming Products. Focus on "Modern and authentic foods", and rely on nutritious frozen dinners for the busy consumers</a:t>
            </a:r>
          </a:p>
          <a:p>
            <a:pPr marL="171450" indent="-171450" algn="l">
              <a:lnSpc>
                <a:spcPct val="90000"/>
              </a:lnSpc>
              <a:spcBef>
                <a:spcPts val="750"/>
              </a:spcBef>
              <a:buFont typeface="Arial"/>
              <a:buChar char="•"/>
            </a:pPr>
            <a:r>
              <a:rPr lang="en-US" sz="1100" dirty="0"/>
              <a:t>Looking at the future, Conagra Brands are growing their international business in Mexico and Canada. </a:t>
            </a:r>
            <a:endParaRPr lang="en-US" dirty="0"/>
          </a:p>
        </p:txBody>
      </p:sp>
      <p:graphicFrame>
        <p:nvGraphicFramePr>
          <p:cNvPr id="2" name="Table 1">
            <a:extLst>
              <a:ext uri="{FF2B5EF4-FFF2-40B4-BE49-F238E27FC236}">
                <a16:creationId xmlns:a16="http://schemas.microsoft.com/office/drawing/2014/main" id="{BFAC6677-94F9-0235-6EFE-4AA9C5066283}"/>
              </a:ext>
            </a:extLst>
          </p:cNvPr>
          <p:cNvGraphicFramePr>
            <a:graphicFrameLocks noGrp="1"/>
          </p:cNvGraphicFramePr>
          <p:nvPr>
            <p:extLst>
              <p:ext uri="{D42A27DB-BD31-4B8C-83A1-F6EECF244321}">
                <p14:modId xmlns:p14="http://schemas.microsoft.com/office/powerpoint/2010/main" val="3305616014"/>
              </p:ext>
            </p:extLst>
          </p:nvPr>
        </p:nvGraphicFramePr>
        <p:xfrm>
          <a:off x="545146" y="2029254"/>
          <a:ext cx="2819400" cy="1887582"/>
        </p:xfrm>
        <a:graphic>
          <a:graphicData uri="http://schemas.openxmlformats.org/drawingml/2006/table">
            <a:tbl>
              <a:tblPr firstRow="1" bandRow="1">
                <a:tableStyleId>{5C22544A-7EE6-4342-B048-85BDC9FD1C3A}</a:tableStyleId>
              </a:tblPr>
              <a:tblGrid>
                <a:gridCol w="1796143">
                  <a:extLst>
                    <a:ext uri="{9D8B030D-6E8A-4147-A177-3AD203B41FA5}">
                      <a16:colId xmlns:a16="http://schemas.microsoft.com/office/drawing/2014/main" val="3781470440"/>
                    </a:ext>
                  </a:extLst>
                </a:gridCol>
                <a:gridCol w="1023257">
                  <a:extLst>
                    <a:ext uri="{9D8B030D-6E8A-4147-A177-3AD203B41FA5}">
                      <a16:colId xmlns:a16="http://schemas.microsoft.com/office/drawing/2014/main" val="1519375415"/>
                    </a:ext>
                  </a:extLst>
                </a:gridCol>
              </a:tblGrid>
              <a:tr h="500743">
                <a:tc>
                  <a:txBody>
                    <a:bodyPr/>
                    <a:lstStyle/>
                    <a:p>
                      <a:pPr marL="0" marR="0" indent="0" algn="ctr" rtl="0" fontAlgn="ctr" latinLnBrk="0">
                        <a:spcBef>
                          <a:spcPts val="0"/>
                        </a:spcBef>
                        <a:spcAft>
                          <a:spcPts val="0"/>
                        </a:spcAft>
                      </a:pPr>
                      <a:r>
                        <a:rPr lang="en-US" sz="1100" dirty="0">
                          <a:effectLst/>
                        </a:rPr>
                        <a:t>Date Purchased:</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04/12/2022</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231776091"/>
                  </a:ext>
                </a:extLst>
              </a:tr>
              <a:tr h="262889">
                <a:tc>
                  <a:txBody>
                    <a:bodyPr/>
                    <a:lstStyle/>
                    <a:p>
                      <a:pPr marL="0" lvl="0" indent="0" algn="ctr">
                        <a:spcBef>
                          <a:spcPts val="0"/>
                        </a:spcBef>
                        <a:spcAft>
                          <a:spcPts val="0"/>
                        </a:spcAft>
                        <a:buNone/>
                      </a:pPr>
                      <a:r>
                        <a:rPr lang="en-US" sz="1100" dirty="0">
                          <a:effectLst/>
                        </a:rPr>
                        <a:t>Ticker</a:t>
                      </a:r>
                    </a:p>
                  </a:txBody>
                  <a:tcPr marT="45719" marB="45719"/>
                </a:tc>
                <a:tc>
                  <a:txBody>
                    <a:bodyPr/>
                    <a:lstStyle/>
                    <a:p>
                      <a:pPr marL="0" lvl="0" indent="0" algn="ctr">
                        <a:spcBef>
                          <a:spcPts val="0"/>
                        </a:spcBef>
                        <a:spcAft>
                          <a:spcPts val="0"/>
                        </a:spcAft>
                        <a:buNone/>
                      </a:pPr>
                      <a:r>
                        <a:rPr lang="en-US" sz="1100" dirty="0">
                          <a:effectLst/>
                        </a:rPr>
                        <a:t>CAG</a:t>
                      </a:r>
                    </a:p>
                  </a:txBody>
                  <a:tcPr marT="45719" marB="45719"/>
                </a:tc>
                <a:extLst>
                  <a:ext uri="{0D108BD9-81ED-4DB2-BD59-A6C34878D82A}">
                    <a16:rowId xmlns:a16="http://schemas.microsoft.com/office/drawing/2014/main" val="616967604"/>
                  </a:ext>
                </a:extLst>
              </a:tr>
              <a:tr h="262890">
                <a:tc>
                  <a:txBody>
                    <a:bodyPr/>
                    <a:lstStyle/>
                    <a:p>
                      <a:pPr marL="0" indent="0" algn="ctr" rtl="0" fontAlgn="ctr" latinLnBrk="0">
                        <a:spcBef>
                          <a:spcPts val="0"/>
                        </a:spcBef>
                        <a:spcAft>
                          <a:spcPts val="0"/>
                        </a:spcAft>
                      </a:pPr>
                      <a:r>
                        <a:rPr lang="en-US" sz="1100" dirty="0">
                          <a:effectLst/>
                        </a:rPr>
                        <a:t>Number of Shares:</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345.00</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098952512"/>
                  </a:ext>
                </a:extLst>
              </a:tr>
              <a:tr h="434340">
                <a:tc>
                  <a:txBody>
                    <a:bodyPr/>
                    <a:lstStyle/>
                    <a:p>
                      <a:pPr marL="0" indent="0" algn="ctr" rtl="0" fontAlgn="ctr" latinLnBrk="0">
                        <a:spcBef>
                          <a:spcPts val="0"/>
                        </a:spcBef>
                        <a:spcAft>
                          <a:spcPts val="0"/>
                        </a:spcAft>
                      </a:pPr>
                      <a:r>
                        <a:rPr lang="en-US" sz="1100" dirty="0">
                          <a:effectLst/>
                        </a:rPr>
                        <a:t>Price/Share at time of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$35.09</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927891759"/>
                  </a:ext>
                </a:extLst>
              </a:tr>
              <a:tr h="335756">
                <a:tc>
                  <a:txBody>
                    <a:bodyPr/>
                    <a:lstStyle/>
                    <a:p>
                      <a:pPr marL="0" indent="0" algn="ctr" rtl="0" fontAlgn="ctr" latinLnBrk="0">
                        <a:spcBef>
                          <a:spcPts val="0"/>
                        </a:spcBef>
                        <a:spcAft>
                          <a:spcPts val="0"/>
                        </a:spcAft>
                      </a:pPr>
                      <a:r>
                        <a:rPr lang="en-US" sz="1100" dirty="0">
                          <a:effectLst/>
                        </a:rPr>
                        <a:t>Market Value at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200" dirty="0">
                          <a:effectLst/>
                        </a:rPr>
                        <a:t>$12,104.39</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467059052"/>
                  </a:ext>
                </a:extLst>
              </a:tr>
            </a:tbl>
          </a:graphicData>
        </a:graphic>
      </p:graphicFrame>
    </p:spTree>
    <p:extLst>
      <p:ext uri="{BB962C8B-B14F-4D97-AF65-F5344CB8AC3E}">
        <p14:creationId xmlns:p14="http://schemas.microsoft.com/office/powerpoint/2010/main" val="2038345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56"/>
          <p:cNvPicPr preferRelativeResize="0"/>
          <p:nvPr/>
        </p:nvPicPr>
        <p:blipFill rotWithShape="1">
          <a:blip r:embed="rId3">
            <a:alphaModFix/>
          </a:blip>
          <a:srcRect t="9878" b="9870"/>
          <a:stretch/>
        </p:blipFill>
        <p:spPr>
          <a:xfrm>
            <a:off x="916013" y="1274600"/>
            <a:ext cx="7311975" cy="3868900"/>
          </a:xfrm>
          <a:prstGeom prst="rect">
            <a:avLst/>
          </a:prstGeom>
          <a:noFill/>
          <a:ln>
            <a:noFill/>
          </a:ln>
        </p:spPr>
      </p:pic>
      <p:sp>
        <p:nvSpPr>
          <p:cNvPr id="737" name="Google Shape;737;p56"/>
          <p:cNvSpPr txBox="1">
            <a:spLocks noGrp="1"/>
          </p:cNvSpPr>
          <p:nvPr>
            <p:ph type="ctrTitle"/>
          </p:nvPr>
        </p:nvSpPr>
        <p:spPr>
          <a:xfrm>
            <a:off x="676811" y="330256"/>
            <a:ext cx="3703388" cy="946200"/>
          </a:xfrm>
          <a:prstGeom prst="rect">
            <a:avLst/>
          </a:prstGeom>
        </p:spPr>
        <p:txBody>
          <a:bodyPr spcFirstLastPara="1" wrap="square" lIns="91425" tIns="91425" rIns="91425" bIns="91425" anchor="t" anchorCtr="0">
            <a:noAutofit/>
          </a:bodyPr>
          <a:lstStyle/>
          <a:p>
            <a:r>
              <a:rPr lang="en-US" sz="3600" dirty="0"/>
              <a:t>Growth Strategy</a:t>
            </a:r>
          </a:p>
        </p:txBody>
      </p:sp>
      <p:sp>
        <p:nvSpPr>
          <p:cNvPr id="743" name="Google Shape;743;p56"/>
          <p:cNvSpPr txBox="1">
            <a:spLocks noGrp="1"/>
          </p:cNvSpPr>
          <p:nvPr>
            <p:ph type="subTitle" idx="4294967295"/>
          </p:nvPr>
        </p:nvSpPr>
        <p:spPr>
          <a:xfrm>
            <a:off x="815446" y="1277277"/>
            <a:ext cx="7312536" cy="3873799"/>
          </a:xfrm>
          <a:prstGeom prst="rect">
            <a:avLst/>
          </a:prstGeom>
        </p:spPr>
        <p:txBody>
          <a:bodyPr spcFirstLastPara="1" wrap="square" lIns="91425" tIns="91425" rIns="91425" bIns="91425" anchor="t" anchorCtr="0">
            <a:noAutofit/>
          </a:bodyPr>
          <a:lstStyle/>
          <a:p>
            <a:pPr marL="438150" indent="-285750">
              <a:lnSpc>
                <a:spcPct val="114999"/>
              </a:lnSpc>
            </a:pPr>
            <a:r>
              <a:rPr lang="en-US" sz="1600" dirty="0">
                <a:solidFill>
                  <a:schemeClr val="bg1"/>
                </a:solidFill>
              </a:rPr>
              <a:t>Growth strategies focus on smaller companies with a significant opportunity to grow.</a:t>
            </a:r>
          </a:p>
          <a:p>
            <a:pPr marL="438150" indent="-285750">
              <a:lnSpc>
                <a:spcPct val="114999"/>
              </a:lnSpc>
            </a:pPr>
            <a:r>
              <a:rPr lang="en-US" sz="1600" dirty="0">
                <a:solidFill>
                  <a:schemeClr val="bg1"/>
                </a:solidFill>
              </a:rPr>
              <a:t>This strategy represents a high-risk/high-reward situation</a:t>
            </a:r>
          </a:p>
          <a:p>
            <a:pPr marL="152400" indent="0">
              <a:lnSpc>
                <a:spcPct val="114999"/>
              </a:lnSpc>
              <a:buNone/>
            </a:pPr>
            <a:r>
              <a:rPr lang="en-US" sz="1600" b="1" dirty="0">
                <a:solidFill>
                  <a:schemeClr val="bg1"/>
                </a:solidFill>
              </a:rPr>
              <a:t>Buy Criteria:</a:t>
            </a:r>
          </a:p>
          <a:p>
            <a:pPr marL="438150" indent="-285750">
              <a:lnSpc>
                <a:spcPct val="114999"/>
              </a:lnSpc>
            </a:pPr>
            <a:r>
              <a:rPr lang="en-US" sz="1600" dirty="0">
                <a:solidFill>
                  <a:schemeClr val="bg1"/>
                </a:solidFill>
              </a:rPr>
              <a:t>Conservative Mentality – Expect stock to perform better than Industry</a:t>
            </a:r>
          </a:p>
          <a:p>
            <a:pPr marL="438150" indent="-285750">
              <a:lnSpc>
                <a:spcPct val="114999"/>
              </a:lnSpc>
            </a:pPr>
            <a:r>
              <a:rPr lang="en-US" sz="1600" dirty="0">
                <a:solidFill>
                  <a:schemeClr val="bg1"/>
                </a:solidFill>
              </a:rPr>
              <a:t>Revenue growth ≈&gt; Industry Average and forecasted to continue to grow</a:t>
            </a:r>
          </a:p>
          <a:p>
            <a:pPr marL="438150" indent="-285750">
              <a:lnSpc>
                <a:spcPct val="114999"/>
              </a:lnSpc>
            </a:pPr>
            <a:r>
              <a:rPr lang="en-US" sz="1600" dirty="0">
                <a:solidFill>
                  <a:schemeClr val="bg1"/>
                </a:solidFill>
              </a:rPr>
              <a:t>Strong Earnings ~ 5 years of CAGR</a:t>
            </a:r>
          </a:p>
          <a:p>
            <a:pPr marL="438150" indent="-285750">
              <a:lnSpc>
                <a:spcPct val="114999"/>
              </a:lnSpc>
            </a:pPr>
            <a:r>
              <a:rPr lang="en-US" sz="1600" dirty="0">
                <a:solidFill>
                  <a:schemeClr val="bg1"/>
                </a:solidFill>
              </a:rPr>
              <a:t>ROE ≈ ≥ 15% and &gt; Industry Average</a:t>
            </a:r>
          </a:p>
          <a:p>
            <a:pPr marL="438150" indent="-285750">
              <a:lnSpc>
                <a:spcPct val="114999"/>
              </a:lnSpc>
            </a:pPr>
            <a:r>
              <a:rPr lang="en-US" sz="1600" dirty="0">
                <a:solidFill>
                  <a:schemeClr val="bg1"/>
                </a:solidFill>
              </a:rPr>
              <a:t>PEG ≈ ≤ 1.2 and &lt; Industry Average</a:t>
            </a:r>
          </a:p>
          <a:p>
            <a:pPr marL="438150" indent="-285750">
              <a:lnSpc>
                <a:spcPct val="114999"/>
              </a:lnSpc>
            </a:pPr>
            <a:r>
              <a:rPr lang="en-US" sz="1600" dirty="0">
                <a:solidFill>
                  <a:schemeClr val="bg1"/>
                </a:solidFill>
              </a:rPr>
              <a:t>Debt / Equity &lt; 1.5 (or Acceptable Interest Coverage Ratio when D/E &gt;1.0)</a:t>
            </a:r>
          </a:p>
          <a:p>
            <a:pPr marL="438150" indent="-285750">
              <a:lnSpc>
                <a:spcPct val="114999"/>
              </a:lnSpc>
            </a:pPr>
            <a:r>
              <a:rPr lang="en-US" sz="1600" dirty="0">
                <a:solidFill>
                  <a:schemeClr val="bg1"/>
                </a:solidFill>
              </a:rPr>
              <a:t>Report Beta </a:t>
            </a:r>
          </a:p>
          <a:p>
            <a:pPr marL="257175" indent="-257175">
              <a:lnSpc>
                <a:spcPct val="90000"/>
              </a:lnSpc>
              <a:spcBef>
                <a:spcPts val="750"/>
              </a:spcBef>
            </a:pPr>
            <a:endParaRPr lang="en-US" dirty="0">
              <a:solidFill>
                <a:schemeClr val="bg1"/>
              </a:solidFill>
            </a:endParaRPr>
          </a:p>
          <a:p>
            <a:pPr marL="0" lvl="0" indent="0" algn="r">
              <a:lnSpc>
                <a:spcPct val="100000"/>
              </a:lnSpc>
              <a:spcBef>
                <a:spcPts val="0"/>
              </a:spcBef>
              <a:spcAft>
                <a:spcPts val="0"/>
              </a:spcAft>
              <a:buNone/>
            </a:pPr>
            <a:endParaRPr lang="es" sz="1650">
              <a:solidFill>
                <a:schemeClr val="bg1"/>
              </a:solidFill>
              <a:latin typeface="DM Serif Display"/>
              <a:ea typeface="DM Serif Display"/>
              <a:cs typeface="DM Serif Display"/>
            </a:endParaRPr>
          </a:p>
          <a:p>
            <a:pPr marL="0" lvl="0" indent="0" algn="r" rtl="0">
              <a:lnSpc>
                <a:spcPct val="100000"/>
              </a:lnSpc>
              <a:spcBef>
                <a:spcPts val="0"/>
              </a:spcBef>
              <a:spcAft>
                <a:spcPts val="0"/>
              </a:spcAft>
              <a:buNone/>
            </a:pPr>
            <a:endParaRPr lang="es" sz="1000">
              <a:solidFill>
                <a:schemeClr val="lt1"/>
              </a:solidFill>
            </a:endParaRPr>
          </a:p>
        </p:txBody>
      </p:sp>
    </p:spTree>
    <p:extLst>
      <p:ext uri="{BB962C8B-B14F-4D97-AF65-F5344CB8AC3E}">
        <p14:creationId xmlns:p14="http://schemas.microsoft.com/office/powerpoint/2010/main" val="2991132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4"/>
          <p:cNvSpPr txBox="1">
            <a:spLocks noGrp="1"/>
          </p:cNvSpPr>
          <p:nvPr>
            <p:ph type="ctrTitle"/>
          </p:nvPr>
        </p:nvSpPr>
        <p:spPr>
          <a:xfrm>
            <a:off x="275758" y="1680467"/>
            <a:ext cx="1497600" cy="946200"/>
          </a:xfrm>
          <a:prstGeom prst="rect">
            <a:avLst/>
          </a:prstGeom>
        </p:spPr>
        <p:txBody>
          <a:bodyPr spcFirstLastPara="1" wrap="square" lIns="91425" tIns="91425" rIns="91425" bIns="91425" anchor="t" anchorCtr="0">
            <a:noAutofit/>
          </a:bodyPr>
          <a:lstStyle/>
          <a:p>
            <a:pPr algn="ctr"/>
            <a:r>
              <a:rPr lang="en-US" dirty="0"/>
              <a:t>Spring 2022: Growth Acquisitions</a:t>
            </a:r>
          </a:p>
          <a:p>
            <a:pPr marL="0" lvl="0" indent="0" algn="l">
              <a:spcBef>
                <a:spcPts val="0"/>
              </a:spcBef>
              <a:spcAft>
                <a:spcPts val="0"/>
              </a:spcAft>
              <a:buNone/>
            </a:pPr>
            <a:endParaRPr lang="en-US" dirty="0"/>
          </a:p>
        </p:txBody>
      </p:sp>
      <p:sp>
        <p:nvSpPr>
          <p:cNvPr id="200" name="Google Shape;200;p34"/>
          <p:cNvSpPr/>
          <p:nvPr/>
        </p:nvSpPr>
        <p:spPr>
          <a:xfrm flipH="1">
            <a:off x="2327684" y="3342"/>
            <a:ext cx="6315000" cy="4298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02" name="Google Shape;202;p34"/>
          <p:cNvCxnSpPr/>
          <p:nvPr/>
        </p:nvCxnSpPr>
        <p:spPr>
          <a:xfrm>
            <a:off x="1024150" y="4286225"/>
            <a:ext cx="2004900" cy="0"/>
          </a:xfrm>
          <a:prstGeom prst="straightConnector1">
            <a:avLst/>
          </a:prstGeom>
          <a:noFill/>
          <a:ln w="9525" cap="flat" cmpd="sng">
            <a:solidFill>
              <a:schemeClr val="dk2"/>
            </a:solidFill>
            <a:prstDash val="solid"/>
            <a:round/>
            <a:headEnd type="none" w="med" len="med"/>
            <a:tailEnd type="none" w="med" len="med"/>
          </a:ln>
        </p:spPr>
      </p:cxnSp>
      <p:graphicFrame>
        <p:nvGraphicFramePr>
          <p:cNvPr id="3" name="Table 6">
            <a:extLst>
              <a:ext uri="{FF2B5EF4-FFF2-40B4-BE49-F238E27FC236}">
                <a16:creationId xmlns:a16="http://schemas.microsoft.com/office/drawing/2014/main" id="{B12FC7CF-D8A1-FC84-732D-C5814AC6C8BA}"/>
              </a:ext>
            </a:extLst>
          </p:cNvPr>
          <p:cNvGraphicFramePr>
            <a:graphicFrameLocks noGrp="1"/>
          </p:cNvGraphicFramePr>
          <p:nvPr>
            <p:extLst>
              <p:ext uri="{D42A27DB-BD31-4B8C-83A1-F6EECF244321}">
                <p14:modId xmlns:p14="http://schemas.microsoft.com/office/powerpoint/2010/main" val="2741356266"/>
              </p:ext>
            </p:extLst>
          </p:nvPr>
        </p:nvGraphicFramePr>
        <p:xfrm>
          <a:off x="3375525" y="2249237"/>
          <a:ext cx="4294838" cy="240637"/>
        </p:xfrm>
        <a:graphic>
          <a:graphicData uri="http://schemas.openxmlformats.org/drawingml/2006/table">
            <a:tbl>
              <a:tblPr firstRow="1" bandRow="1">
                <a:tableStyleId>{5C22544A-7EE6-4342-B048-85BDC9FD1C3A}</a:tableStyleId>
              </a:tblPr>
              <a:tblGrid>
                <a:gridCol w="2147419">
                  <a:extLst>
                    <a:ext uri="{9D8B030D-6E8A-4147-A177-3AD203B41FA5}">
                      <a16:colId xmlns:a16="http://schemas.microsoft.com/office/drawing/2014/main" val="3328285598"/>
                    </a:ext>
                  </a:extLst>
                </a:gridCol>
                <a:gridCol w="2147419">
                  <a:extLst>
                    <a:ext uri="{9D8B030D-6E8A-4147-A177-3AD203B41FA5}">
                      <a16:colId xmlns:a16="http://schemas.microsoft.com/office/drawing/2014/main" val="1934700171"/>
                    </a:ext>
                  </a:extLst>
                </a:gridCol>
              </a:tblGrid>
              <a:tr h="240637">
                <a:tc>
                  <a:txBody>
                    <a:bodyPr/>
                    <a:lstStyle/>
                    <a:p>
                      <a:r>
                        <a:rPr lang="en-US" sz="1100" dirty="0"/>
                        <a:t>Stop-Loss Criteria:</a:t>
                      </a:r>
                    </a:p>
                  </a:txBody>
                  <a:tcPr marL="53840" marR="53840" marT="26920" marB="26920"/>
                </a:tc>
                <a:tc>
                  <a:txBody>
                    <a:bodyPr/>
                    <a:lstStyle/>
                    <a:p>
                      <a:r>
                        <a:rPr lang="en-US" sz="1100" dirty="0">
                          <a:solidFill>
                            <a:schemeClr val="tx1"/>
                          </a:solidFill>
                        </a:rPr>
                        <a:t>20%</a:t>
                      </a:r>
                    </a:p>
                  </a:txBody>
                  <a:tcPr marL="53840" marR="53840" marT="26920" marB="26920">
                    <a:solidFill>
                      <a:schemeClr val="accent1">
                        <a:lumMod val="20000"/>
                        <a:lumOff val="80000"/>
                      </a:schemeClr>
                    </a:solidFill>
                  </a:tcPr>
                </a:tc>
                <a:extLst>
                  <a:ext uri="{0D108BD9-81ED-4DB2-BD59-A6C34878D82A}">
                    <a16:rowId xmlns:a16="http://schemas.microsoft.com/office/drawing/2014/main" val="3319880125"/>
                  </a:ext>
                </a:extLst>
              </a:tr>
            </a:tbl>
          </a:graphicData>
        </a:graphic>
      </p:graphicFrame>
      <p:graphicFrame>
        <p:nvGraphicFramePr>
          <p:cNvPr id="4" name="Table 5">
            <a:extLst>
              <a:ext uri="{FF2B5EF4-FFF2-40B4-BE49-F238E27FC236}">
                <a16:creationId xmlns:a16="http://schemas.microsoft.com/office/drawing/2014/main" id="{8FDB3A92-8972-5F14-D1E4-157167217FB2}"/>
              </a:ext>
            </a:extLst>
          </p:cNvPr>
          <p:cNvGraphicFramePr>
            <a:graphicFrameLocks/>
          </p:cNvGraphicFramePr>
          <p:nvPr>
            <p:extLst>
              <p:ext uri="{D42A27DB-BD31-4B8C-83A1-F6EECF244321}">
                <p14:modId xmlns:p14="http://schemas.microsoft.com/office/powerpoint/2010/main" val="632105121"/>
              </p:ext>
            </p:extLst>
          </p:nvPr>
        </p:nvGraphicFramePr>
        <p:xfrm>
          <a:off x="3382209" y="1664368"/>
          <a:ext cx="4274794" cy="454332"/>
        </p:xfrm>
        <a:graphic>
          <a:graphicData uri="http://schemas.openxmlformats.org/drawingml/2006/table">
            <a:tbl>
              <a:tblPr firstRow="1" bandRow="1">
                <a:tableStyleId>{5C22544A-7EE6-4342-B048-85BDC9FD1C3A}</a:tableStyleId>
              </a:tblPr>
              <a:tblGrid>
                <a:gridCol w="4274794">
                  <a:extLst>
                    <a:ext uri="{9D8B030D-6E8A-4147-A177-3AD203B41FA5}">
                      <a16:colId xmlns:a16="http://schemas.microsoft.com/office/drawing/2014/main" val="892252983"/>
                    </a:ext>
                  </a:extLst>
                </a:gridCol>
              </a:tblGrid>
              <a:tr h="227166">
                <a:tc>
                  <a:txBody>
                    <a:bodyPr/>
                    <a:lstStyle/>
                    <a:p>
                      <a:r>
                        <a:rPr lang="en-US" sz="1000" dirty="0"/>
                        <a:t>Acquisitions</a:t>
                      </a:r>
                    </a:p>
                  </a:txBody>
                  <a:tcPr marL="50873" marR="50873" marT="25436" marB="25436"/>
                </a:tc>
                <a:extLst>
                  <a:ext uri="{0D108BD9-81ED-4DB2-BD59-A6C34878D82A}">
                    <a16:rowId xmlns:a16="http://schemas.microsoft.com/office/drawing/2014/main" val="2784321123"/>
                  </a:ext>
                </a:extLst>
              </a:tr>
              <a:tr h="227166">
                <a:tc>
                  <a:txBody>
                    <a:bodyPr/>
                    <a:lstStyle/>
                    <a:p>
                      <a:r>
                        <a:rPr lang="en-US" sz="1000" dirty="0"/>
                        <a:t>PayPal Holdings Inc.</a:t>
                      </a:r>
                    </a:p>
                  </a:txBody>
                  <a:tcPr marL="50873" marR="50873" marT="25436" marB="25436"/>
                </a:tc>
                <a:extLst>
                  <a:ext uri="{0D108BD9-81ED-4DB2-BD59-A6C34878D82A}">
                    <a16:rowId xmlns:a16="http://schemas.microsoft.com/office/drawing/2014/main" val="522130106"/>
                  </a:ext>
                </a:extLst>
              </a:tr>
            </a:tbl>
          </a:graphicData>
        </a:graphic>
      </p:graphicFrame>
    </p:spTree>
    <p:extLst>
      <p:ext uri="{BB962C8B-B14F-4D97-AF65-F5344CB8AC3E}">
        <p14:creationId xmlns:p14="http://schemas.microsoft.com/office/powerpoint/2010/main" val="2971795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496337" y="259133"/>
            <a:ext cx="2813362" cy="1351584"/>
          </a:xfrm>
          <a:prstGeom prst="rect">
            <a:avLst/>
          </a:prstGeom>
        </p:spPr>
        <p:txBody>
          <a:bodyPr spcFirstLastPara="1" wrap="square" lIns="91425" tIns="91425" rIns="91425" bIns="91425" anchor="t" anchorCtr="0">
            <a:noAutofit/>
          </a:bodyPr>
          <a:lstStyle/>
          <a:p>
            <a:r>
              <a:rPr lang="en-US" sz="3000" dirty="0">
                <a:solidFill>
                  <a:schemeClr val="bg1"/>
                </a:solidFill>
              </a:rPr>
              <a:t>PayPal Holdings, Inc.</a:t>
            </a:r>
          </a:p>
          <a:p>
            <a:endParaRPr lang="en-US" sz="3000" dirty="0">
              <a:solidFill>
                <a:schemeClr val="lt1"/>
              </a:solidFill>
            </a:endParaRPr>
          </a:p>
        </p:txBody>
      </p:sp>
      <p:sp>
        <p:nvSpPr>
          <p:cNvPr id="534" name="Google Shape;534;p48"/>
          <p:cNvSpPr txBox="1">
            <a:spLocks noGrp="1"/>
          </p:cNvSpPr>
          <p:nvPr>
            <p:ph type="ctrTitle"/>
          </p:nvPr>
        </p:nvSpPr>
        <p:spPr>
          <a:xfrm>
            <a:off x="4042891" y="649991"/>
            <a:ext cx="4952088" cy="3840638"/>
          </a:xfrm>
          <a:prstGeom prst="rect">
            <a:avLst/>
          </a:prstGeom>
        </p:spPr>
        <p:txBody>
          <a:bodyPr spcFirstLastPara="1" wrap="square" lIns="91425" tIns="91425" rIns="91425" bIns="91425" anchor="b" anchorCtr="0">
            <a:noAutofit/>
          </a:bodyPr>
          <a:lstStyle/>
          <a:p>
            <a:pPr marL="171450" indent="-171450" algn="l">
              <a:buFont typeface="Arial"/>
              <a:buChar char="•"/>
            </a:pPr>
            <a:r>
              <a:rPr lang="en-US" sz="1100" dirty="0"/>
              <a:t>PayPal was co-founded in 1998 by Peter Thiel, Luke Nosek and Max Levichin originally tokened as “Confinity”</a:t>
            </a:r>
            <a:endParaRPr lang="en-US" dirty="0"/>
          </a:p>
          <a:p>
            <a:pPr marL="171450" indent="-171450" algn="l">
              <a:lnSpc>
                <a:spcPct val="90000"/>
              </a:lnSpc>
              <a:spcBef>
                <a:spcPts val="750"/>
              </a:spcBef>
              <a:buFont typeface="Arial"/>
              <a:buChar char="•"/>
            </a:pPr>
            <a:r>
              <a:rPr lang="en-US" sz="1100" dirty="0"/>
              <a:t>After a switch in business model in 1999, Confinity merged with x.com, led by Elon Musk and eventually turned it into PayPal</a:t>
            </a:r>
          </a:p>
          <a:p>
            <a:pPr marL="171450" indent="-171450" algn="l">
              <a:lnSpc>
                <a:spcPct val="90000"/>
              </a:lnSpc>
              <a:spcBef>
                <a:spcPts val="750"/>
              </a:spcBef>
              <a:buFont typeface="Arial"/>
              <a:buChar char="•"/>
            </a:pPr>
            <a:r>
              <a:rPr lang="en-US" sz="1100" dirty="0"/>
              <a:t>Went public in 2002 and IPO at a price of $13 a share</a:t>
            </a:r>
          </a:p>
          <a:p>
            <a:pPr marL="171450" indent="-171450" algn="l">
              <a:lnSpc>
                <a:spcPct val="90000"/>
              </a:lnSpc>
              <a:spcBef>
                <a:spcPts val="750"/>
              </a:spcBef>
              <a:buFont typeface="Arial"/>
              <a:buChar char="•"/>
            </a:pPr>
            <a:r>
              <a:rPr lang="en-US" sz="1100" dirty="0"/>
              <a:t>Acquired by eBay later that year and eventually spun it off to its shareholders in 2015</a:t>
            </a:r>
          </a:p>
          <a:p>
            <a:pPr marL="171450" indent="-171450" algn="l">
              <a:lnSpc>
                <a:spcPct val="90000"/>
              </a:lnSpc>
              <a:spcBef>
                <a:spcPts val="750"/>
              </a:spcBef>
              <a:buFont typeface="Arial"/>
              <a:buChar char="•"/>
            </a:pPr>
            <a:r>
              <a:rPr lang="en-US" sz="1100" dirty="0"/>
              <a:t>Technology platform company that enables digital and mobile payments on behalf of consumers and merchants.</a:t>
            </a:r>
          </a:p>
          <a:p>
            <a:pPr marL="171450" indent="-171450" algn="l">
              <a:lnSpc>
                <a:spcPct val="90000"/>
              </a:lnSpc>
              <a:spcBef>
                <a:spcPts val="750"/>
              </a:spcBef>
              <a:buFont typeface="Arial"/>
              <a:buChar char="•"/>
            </a:pPr>
            <a:r>
              <a:rPr lang="en-US" sz="1100" dirty="0"/>
              <a:t>Offers online payment solutions to customers worldwide.</a:t>
            </a:r>
          </a:p>
          <a:p>
            <a:pPr marL="171450" indent="-171450" algn="l">
              <a:lnSpc>
                <a:spcPct val="90000"/>
              </a:lnSpc>
              <a:spcBef>
                <a:spcPts val="750"/>
              </a:spcBef>
              <a:buFont typeface="Arial"/>
              <a:buChar char="•"/>
            </a:pPr>
            <a:r>
              <a:rPr lang="en-US" sz="1100" dirty="0"/>
              <a:t>PayPal enables users to electronically transfer money via numerous methods, with payments originating from a customer's bank account, credit card, or PayPal account.</a:t>
            </a:r>
          </a:p>
          <a:p>
            <a:pPr marL="171450" indent="-171450" algn="l">
              <a:lnSpc>
                <a:spcPct val="90000"/>
              </a:lnSpc>
              <a:spcBef>
                <a:spcPts val="750"/>
              </a:spcBef>
              <a:buFont typeface="Arial"/>
              <a:buChar char="•"/>
            </a:pPr>
            <a:r>
              <a:rPr lang="en-US" sz="1100" dirty="0"/>
              <a:t>Revenue comes from fees earned from payment transactions, foreign exchange, withdrawals from foreign accounts, and interest on customer balances and PayPal branded credit cards.</a:t>
            </a:r>
          </a:p>
          <a:p>
            <a:pPr marL="171450" indent="-171450" algn="l">
              <a:lnSpc>
                <a:spcPct val="90000"/>
              </a:lnSpc>
              <a:spcBef>
                <a:spcPts val="750"/>
              </a:spcBef>
              <a:buFont typeface="Arial"/>
              <a:buChar char="•"/>
            </a:pPr>
            <a:r>
              <a:rPr lang="en-US" sz="1100" dirty="0"/>
              <a:t>Subsidiaries: Honey Science Corp, iZettle, Braintree, Xoom Corp., Hyperwallet Systems</a:t>
            </a:r>
          </a:p>
        </p:txBody>
      </p:sp>
      <p:graphicFrame>
        <p:nvGraphicFramePr>
          <p:cNvPr id="5" name="Table 4">
            <a:extLst>
              <a:ext uri="{FF2B5EF4-FFF2-40B4-BE49-F238E27FC236}">
                <a16:creationId xmlns:a16="http://schemas.microsoft.com/office/drawing/2014/main" id="{6F176360-C416-0FAD-36FB-B24A1F699DF1}"/>
              </a:ext>
            </a:extLst>
          </p:cNvPr>
          <p:cNvGraphicFramePr>
            <a:graphicFrameLocks noGrp="1"/>
          </p:cNvGraphicFramePr>
          <p:nvPr>
            <p:extLst>
              <p:ext uri="{D42A27DB-BD31-4B8C-83A1-F6EECF244321}">
                <p14:modId xmlns:p14="http://schemas.microsoft.com/office/powerpoint/2010/main" val="1368411451"/>
              </p:ext>
            </p:extLst>
          </p:nvPr>
        </p:nvGraphicFramePr>
        <p:xfrm>
          <a:off x="538461" y="2042623"/>
          <a:ext cx="2819400" cy="1887582"/>
        </p:xfrm>
        <a:graphic>
          <a:graphicData uri="http://schemas.openxmlformats.org/drawingml/2006/table">
            <a:tbl>
              <a:tblPr firstRow="1" bandRow="1">
                <a:tableStyleId>{5C22544A-7EE6-4342-B048-85BDC9FD1C3A}</a:tableStyleId>
              </a:tblPr>
              <a:tblGrid>
                <a:gridCol w="1796143">
                  <a:extLst>
                    <a:ext uri="{9D8B030D-6E8A-4147-A177-3AD203B41FA5}">
                      <a16:colId xmlns:a16="http://schemas.microsoft.com/office/drawing/2014/main" val="3781470440"/>
                    </a:ext>
                  </a:extLst>
                </a:gridCol>
                <a:gridCol w="1023257">
                  <a:extLst>
                    <a:ext uri="{9D8B030D-6E8A-4147-A177-3AD203B41FA5}">
                      <a16:colId xmlns:a16="http://schemas.microsoft.com/office/drawing/2014/main" val="1519375415"/>
                    </a:ext>
                  </a:extLst>
                </a:gridCol>
              </a:tblGrid>
              <a:tr h="500743">
                <a:tc>
                  <a:txBody>
                    <a:bodyPr/>
                    <a:lstStyle/>
                    <a:p>
                      <a:pPr marL="0" marR="0" indent="0" algn="ctr" rtl="0" fontAlgn="ctr" latinLnBrk="0">
                        <a:spcBef>
                          <a:spcPts val="0"/>
                        </a:spcBef>
                        <a:spcAft>
                          <a:spcPts val="0"/>
                        </a:spcAft>
                      </a:pPr>
                      <a:r>
                        <a:rPr lang="en-US" sz="1100" dirty="0">
                          <a:effectLst/>
                        </a:rPr>
                        <a:t>Date Purchased:</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04/5/2022</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231776091"/>
                  </a:ext>
                </a:extLst>
              </a:tr>
              <a:tr h="262889">
                <a:tc>
                  <a:txBody>
                    <a:bodyPr/>
                    <a:lstStyle/>
                    <a:p>
                      <a:pPr marL="0" lvl="0" indent="0" algn="ctr">
                        <a:spcBef>
                          <a:spcPts val="0"/>
                        </a:spcBef>
                        <a:spcAft>
                          <a:spcPts val="0"/>
                        </a:spcAft>
                        <a:buNone/>
                      </a:pPr>
                      <a:r>
                        <a:rPr lang="en-US" sz="1100" dirty="0">
                          <a:effectLst/>
                        </a:rPr>
                        <a:t>Ticker</a:t>
                      </a:r>
                    </a:p>
                  </a:txBody>
                  <a:tcPr marT="45719" marB="45719"/>
                </a:tc>
                <a:tc>
                  <a:txBody>
                    <a:bodyPr/>
                    <a:lstStyle/>
                    <a:p>
                      <a:pPr marL="0" lvl="0" indent="0" algn="ctr">
                        <a:spcBef>
                          <a:spcPts val="0"/>
                        </a:spcBef>
                        <a:spcAft>
                          <a:spcPts val="0"/>
                        </a:spcAft>
                        <a:buNone/>
                      </a:pPr>
                      <a:r>
                        <a:rPr lang="en-US" sz="1100" dirty="0">
                          <a:effectLst/>
                        </a:rPr>
                        <a:t>PYPL</a:t>
                      </a:r>
                    </a:p>
                  </a:txBody>
                  <a:tcPr marT="45719" marB="45719"/>
                </a:tc>
                <a:extLst>
                  <a:ext uri="{0D108BD9-81ED-4DB2-BD59-A6C34878D82A}">
                    <a16:rowId xmlns:a16="http://schemas.microsoft.com/office/drawing/2014/main" val="616967604"/>
                  </a:ext>
                </a:extLst>
              </a:tr>
              <a:tr h="262890">
                <a:tc>
                  <a:txBody>
                    <a:bodyPr/>
                    <a:lstStyle/>
                    <a:p>
                      <a:pPr marL="0" indent="0" algn="ctr" rtl="0" fontAlgn="ctr" latinLnBrk="0">
                        <a:spcBef>
                          <a:spcPts val="0"/>
                        </a:spcBef>
                        <a:spcAft>
                          <a:spcPts val="0"/>
                        </a:spcAft>
                      </a:pPr>
                      <a:r>
                        <a:rPr lang="en-US" sz="1100" dirty="0">
                          <a:effectLst/>
                        </a:rPr>
                        <a:t>Number of Shares:</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120.00</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098952512"/>
                  </a:ext>
                </a:extLst>
              </a:tr>
              <a:tr h="434340">
                <a:tc>
                  <a:txBody>
                    <a:bodyPr/>
                    <a:lstStyle/>
                    <a:p>
                      <a:pPr marL="0" indent="0" algn="ctr" rtl="0" fontAlgn="ctr" latinLnBrk="0">
                        <a:spcBef>
                          <a:spcPts val="0"/>
                        </a:spcBef>
                        <a:spcAft>
                          <a:spcPts val="0"/>
                        </a:spcAft>
                      </a:pPr>
                      <a:r>
                        <a:rPr lang="en-US" sz="1100" dirty="0">
                          <a:effectLst/>
                        </a:rPr>
                        <a:t>Price/Share at time of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rPr>
                        <a:t>$118.10</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927891759"/>
                  </a:ext>
                </a:extLst>
              </a:tr>
              <a:tr h="335756">
                <a:tc>
                  <a:txBody>
                    <a:bodyPr/>
                    <a:lstStyle/>
                    <a:p>
                      <a:pPr marL="0" indent="0" algn="ctr" rtl="0" fontAlgn="ctr" latinLnBrk="0">
                        <a:spcBef>
                          <a:spcPts val="0"/>
                        </a:spcBef>
                        <a:spcAft>
                          <a:spcPts val="0"/>
                        </a:spcAft>
                      </a:pPr>
                      <a:r>
                        <a:rPr lang="en-US" sz="1100" dirty="0">
                          <a:effectLst/>
                        </a:rPr>
                        <a:t>Market Value at Purchase:</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200" dirty="0">
                          <a:effectLst/>
                        </a:rPr>
                        <a:t>$14,171.88</a:t>
                      </a:r>
                      <a:endParaRPr lang="en-US" sz="1400" dirty="0">
                        <a:effectLst/>
                        <a:latin typeface="Arial" panose="020B0604020202020204" pitchFamily="34" charset="0"/>
                      </a:endParaRPr>
                    </a:p>
                  </a:txBody>
                  <a:tcPr anchor="ctr"/>
                </a:tc>
                <a:extLst>
                  <a:ext uri="{0D108BD9-81ED-4DB2-BD59-A6C34878D82A}">
                    <a16:rowId xmlns:a16="http://schemas.microsoft.com/office/drawing/2014/main" val="3467059052"/>
                  </a:ext>
                </a:extLst>
              </a:tr>
            </a:tbl>
          </a:graphicData>
        </a:graphic>
      </p:graphicFrame>
    </p:spTree>
    <p:extLst>
      <p:ext uri="{BB962C8B-B14F-4D97-AF65-F5344CB8AC3E}">
        <p14:creationId xmlns:p14="http://schemas.microsoft.com/office/powerpoint/2010/main" val="319219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56"/>
          <p:cNvPicPr preferRelativeResize="0"/>
          <p:nvPr/>
        </p:nvPicPr>
        <p:blipFill rotWithShape="1">
          <a:blip r:embed="rId3">
            <a:alphaModFix/>
          </a:blip>
          <a:srcRect t="9878" b="9870"/>
          <a:stretch/>
        </p:blipFill>
        <p:spPr>
          <a:xfrm>
            <a:off x="916013" y="1274600"/>
            <a:ext cx="7311975" cy="3868900"/>
          </a:xfrm>
          <a:prstGeom prst="rect">
            <a:avLst/>
          </a:prstGeom>
          <a:noFill/>
          <a:ln>
            <a:noFill/>
          </a:ln>
        </p:spPr>
      </p:pic>
      <p:sp>
        <p:nvSpPr>
          <p:cNvPr id="737" name="Google Shape;737;p56"/>
          <p:cNvSpPr txBox="1">
            <a:spLocks noGrp="1"/>
          </p:cNvSpPr>
          <p:nvPr>
            <p:ph type="ctrTitle"/>
          </p:nvPr>
        </p:nvSpPr>
        <p:spPr>
          <a:xfrm>
            <a:off x="676811" y="330256"/>
            <a:ext cx="4050966" cy="946200"/>
          </a:xfrm>
          <a:prstGeom prst="rect">
            <a:avLst/>
          </a:prstGeom>
        </p:spPr>
        <p:txBody>
          <a:bodyPr spcFirstLastPara="1" wrap="square" lIns="91425" tIns="91425" rIns="91425" bIns="91425" anchor="t" anchorCtr="0">
            <a:noAutofit/>
          </a:bodyPr>
          <a:lstStyle/>
          <a:p>
            <a:r>
              <a:rPr lang="en-US" sz="3600" dirty="0"/>
              <a:t>Dividend Strategy</a:t>
            </a:r>
          </a:p>
        </p:txBody>
      </p:sp>
      <p:sp>
        <p:nvSpPr>
          <p:cNvPr id="743" name="Google Shape;743;p56"/>
          <p:cNvSpPr txBox="1">
            <a:spLocks noGrp="1"/>
          </p:cNvSpPr>
          <p:nvPr>
            <p:ph type="subTitle" idx="4294967295"/>
          </p:nvPr>
        </p:nvSpPr>
        <p:spPr>
          <a:xfrm>
            <a:off x="741920" y="1203751"/>
            <a:ext cx="7312536" cy="3873799"/>
          </a:xfrm>
          <a:prstGeom prst="rect">
            <a:avLst/>
          </a:prstGeom>
        </p:spPr>
        <p:txBody>
          <a:bodyPr spcFirstLastPara="1" wrap="square" lIns="91425" tIns="91425" rIns="91425" bIns="91425" anchor="t" anchorCtr="0">
            <a:noAutofit/>
          </a:bodyPr>
          <a:lstStyle/>
          <a:p>
            <a:pPr marL="438150" indent="-285750">
              <a:lnSpc>
                <a:spcPct val="114999"/>
              </a:lnSpc>
            </a:pPr>
            <a:r>
              <a:rPr lang="en-US" sz="1500" dirty="0">
                <a:solidFill>
                  <a:schemeClr val="bg1"/>
                </a:solidFill>
              </a:rPr>
              <a:t>Dividends occur when a company pays a portion of its profits back to its investors.</a:t>
            </a:r>
          </a:p>
          <a:p>
            <a:pPr marL="438150" indent="-285750">
              <a:lnSpc>
                <a:spcPct val="114999"/>
              </a:lnSpc>
            </a:pPr>
            <a:r>
              <a:rPr lang="en-US" sz="1500" dirty="0">
                <a:solidFill>
                  <a:schemeClr val="bg1"/>
                </a:solidFill>
              </a:rPr>
              <a:t>Dividends are meant to entice investors as it is another way to see returns.</a:t>
            </a:r>
          </a:p>
          <a:p>
            <a:pPr marL="438150" indent="-285750">
              <a:lnSpc>
                <a:spcPct val="114999"/>
              </a:lnSpc>
            </a:pPr>
            <a:r>
              <a:rPr lang="en-US" sz="1500" dirty="0">
                <a:solidFill>
                  <a:schemeClr val="bg1"/>
                </a:solidFill>
              </a:rPr>
              <a:t>Not all companies pay dividends/may not always pay dividends every quarter/year.</a:t>
            </a:r>
          </a:p>
          <a:p>
            <a:pPr marL="152400" indent="0">
              <a:lnSpc>
                <a:spcPct val="114999"/>
              </a:lnSpc>
              <a:buNone/>
            </a:pPr>
            <a:r>
              <a:rPr lang="en-US" sz="1500" b="1" dirty="0">
                <a:solidFill>
                  <a:schemeClr val="bg1"/>
                </a:solidFill>
              </a:rPr>
              <a:t>Dividend Buy Criteria:</a:t>
            </a:r>
          </a:p>
          <a:p>
            <a:pPr marL="438150" indent="-285750">
              <a:lnSpc>
                <a:spcPct val="114999"/>
              </a:lnSpc>
            </a:pPr>
            <a:r>
              <a:rPr lang="en-US" sz="1500" dirty="0">
                <a:solidFill>
                  <a:schemeClr val="bg1"/>
                </a:solidFill>
              </a:rPr>
              <a:t>Dividend Yield ≥ SPDR S&amp;P Dividend ETF</a:t>
            </a:r>
          </a:p>
          <a:p>
            <a:pPr marL="438150" indent="-285750">
              <a:lnSpc>
                <a:spcPct val="114999"/>
              </a:lnSpc>
            </a:pPr>
            <a:r>
              <a:rPr lang="en-US" sz="1500" dirty="0">
                <a:solidFill>
                  <a:schemeClr val="bg1"/>
                </a:solidFill>
              </a:rPr>
              <a:t>Quick Ratio ≥ Industry Average</a:t>
            </a:r>
          </a:p>
          <a:p>
            <a:pPr marL="438150" indent="-285750">
              <a:lnSpc>
                <a:spcPct val="114999"/>
              </a:lnSpc>
            </a:pPr>
            <a:r>
              <a:rPr lang="en-US" sz="1500" dirty="0">
                <a:solidFill>
                  <a:schemeClr val="bg1"/>
                </a:solidFill>
              </a:rPr>
              <a:t>Positive total cash dividends paid annually</a:t>
            </a:r>
          </a:p>
          <a:p>
            <a:pPr marL="438150" indent="-285750">
              <a:lnSpc>
                <a:spcPct val="114999"/>
              </a:lnSpc>
            </a:pPr>
            <a:r>
              <a:rPr lang="en-US" sz="1500" dirty="0">
                <a:solidFill>
                  <a:schemeClr val="bg1"/>
                </a:solidFill>
              </a:rPr>
              <a:t>Positive total cash from investing activities</a:t>
            </a:r>
          </a:p>
          <a:p>
            <a:pPr marL="438150" indent="-285750">
              <a:lnSpc>
                <a:spcPct val="114999"/>
              </a:lnSpc>
            </a:pPr>
            <a:r>
              <a:rPr lang="en-US" sz="1500" dirty="0">
                <a:solidFill>
                  <a:schemeClr val="bg1"/>
                </a:solidFill>
              </a:rPr>
              <a:t>Positive total cash from operating activities</a:t>
            </a:r>
          </a:p>
          <a:p>
            <a:pPr marL="438150" indent="-285750">
              <a:lnSpc>
                <a:spcPct val="114999"/>
              </a:lnSpc>
            </a:pPr>
            <a:r>
              <a:rPr lang="en-US" sz="1500" dirty="0">
                <a:solidFill>
                  <a:schemeClr val="bg1"/>
                </a:solidFill>
              </a:rPr>
              <a:t>Constant dividend </a:t>
            </a:r>
          </a:p>
          <a:p>
            <a:pPr marL="438150" indent="-285750">
              <a:lnSpc>
                <a:spcPct val="114999"/>
              </a:lnSpc>
            </a:pPr>
            <a:r>
              <a:rPr lang="en-US" sz="1500" dirty="0">
                <a:solidFill>
                  <a:schemeClr val="bg1"/>
                </a:solidFill>
              </a:rPr>
              <a:t>Historical and potential dividend growth</a:t>
            </a:r>
          </a:p>
          <a:p>
            <a:pPr marL="438150" indent="-285750">
              <a:lnSpc>
                <a:spcPct val="114999"/>
              </a:lnSpc>
            </a:pPr>
            <a:r>
              <a:rPr lang="en-US" sz="1500" dirty="0">
                <a:solidFill>
                  <a:schemeClr val="bg1"/>
                </a:solidFill>
              </a:rPr>
              <a:t>Report Beta</a:t>
            </a:r>
          </a:p>
          <a:p>
            <a:pPr marL="438150" indent="-285750">
              <a:lnSpc>
                <a:spcPct val="114999"/>
              </a:lnSpc>
            </a:pPr>
            <a:endParaRPr lang="en-US" sz="1500" dirty="0">
              <a:solidFill>
                <a:schemeClr val="bg1"/>
              </a:solidFill>
            </a:endParaRPr>
          </a:p>
          <a:p>
            <a:pPr marL="438150" indent="-285750">
              <a:lnSpc>
                <a:spcPct val="114999"/>
              </a:lnSpc>
            </a:pPr>
            <a:endParaRPr lang="en-US" sz="1500" dirty="0">
              <a:solidFill>
                <a:schemeClr val="bg1"/>
              </a:solidFill>
            </a:endParaRPr>
          </a:p>
          <a:p>
            <a:pPr marL="438150" lvl="0" indent="-285750">
              <a:lnSpc>
                <a:spcPct val="114999"/>
              </a:lnSpc>
            </a:pPr>
            <a:endParaRPr lang="es" sz="1500">
              <a:solidFill>
                <a:schemeClr val="bg1"/>
              </a:solidFill>
            </a:endParaRPr>
          </a:p>
          <a:p>
            <a:pPr marL="0" lvl="0" indent="0" algn="r" rtl="0">
              <a:lnSpc>
                <a:spcPct val="100000"/>
              </a:lnSpc>
              <a:spcBef>
                <a:spcPts val="0"/>
              </a:spcBef>
              <a:spcAft>
                <a:spcPts val="0"/>
              </a:spcAft>
              <a:buNone/>
            </a:pPr>
            <a:endParaRPr lang="es" sz="1000">
              <a:solidFill>
                <a:schemeClr val="lt1"/>
              </a:solidFill>
            </a:endParaRPr>
          </a:p>
        </p:txBody>
      </p:sp>
    </p:spTree>
    <p:extLst>
      <p:ext uri="{BB962C8B-B14F-4D97-AF65-F5344CB8AC3E}">
        <p14:creationId xmlns:p14="http://schemas.microsoft.com/office/powerpoint/2010/main" val="1678747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4"/>
          <p:cNvSpPr txBox="1">
            <a:spLocks noGrp="1"/>
          </p:cNvSpPr>
          <p:nvPr>
            <p:ph type="ctrTitle"/>
          </p:nvPr>
        </p:nvSpPr>
        <p:spPr>
          <a:xfrm>
            <a:off x="275758" y="1680467"/>
            <a:ext cx="1497600" cy="946200"/>
          </a:xfrm>
          <a:prstGeom prst="rect">
            <a:avLst/>
          </a:prstGeom>
        </p:spPr>
        <p:txBody>
          <a:bodyPr spcFirstLastPara="1" wrap="square" lIns="91425" tIns="91425" rIns="91425" bIns="91425" anchor="t" anchorCtr="0">
            <a:noAutofit/>
          </a:bodyPr>
          <a:lstStyle/>
          <a:p>
            <a:pPr algn="ctr"/>
            <a:r>
              <a:rPr lang="en-US" dirty="0"/>
              <a:t>Spring 2022: Dividend Acquisitions</a:t>
            </a:r>
          </a:p>
          <a:p>
            <a:pPr marL="0" lvl="0" indent="0" algn="l">
              <a:spcBef>
                <a:spcPts val="0"/>
              </a:spcBef>
              <a:spcAft>
                <a:spcPts val="0"/>
              </a:spcAft>
              <a:buNone/>
            </a:pPr>
            <a:endParaRPr lang="en-US" dirty="0"/>
          </a:p>
        </p:txBody>
      </p:sp>
      <p:sp>
        <p:nvSpPr>
          <p:cNvPr id="200" name="Google Shape;200;p34"/>
          <p:cNvSpPr/>
          <p:nvPr/>
        </p:nvSpPr>
        <p:spPr>
          <a:xfrm flipH="1">
            <a:off x="2327684" y="3342"/>
            <a:ext cx="6315000" cy="4298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02" name="Google Shape;202;p34"/>
          <p:cNvCxnSpPr/>
          <p:nvPr/>
        </p:nvCxnSpPr>
        <p:spPr>
          <a:xfrm>
            <a:off x="1024150" y="4286225"/>
            <a:ext cx="2004900" cy="0"/>
          </a:xfrm>
          <a:prstGeom prst="straightConnector1">
            <a:avLst/>
          </a:prstGeom>
          <a:noFill/>
          <a:ln w="9525" cap="flat" cmpd="sng">
            <a:solidFill>
              <a:schemeClr val="dk2"/>
            </a:solidFill>
            <a:prstDash val="solid"/>
            <a:round/>
            <a:headEnd type="none" w="med" len="med"/>
            <a:tailEnd type="none" w="med" len="med"/>
          </a:ln>
        </p:spPr>
      </p:cxnSp>
      <p:graphicFrame>
        <p:nvGraphicFramePr>
          <p:cNvPr id="3" name="Table 6">
            <a:extLst>
              <a:ext uri="{FF2B5EF4-FFF2-40B4-BE49-F238E27FC236}">
                <a16:creationId xmlns:a16="http://schemas.microsoft.com/office/drawing/2014/main" id="{B12FC7CF-D8A1-FC84-732D-C5814AC6C8BA}"/>
              </a:ext>
            </a:extLst>
          </p:cNvPr>
          <p:cNvGraphicFramePr>
            <a:graphicFrameLocks noGrp="1"/>
          </p:cNvGraphicFramePr>
          <p:nvPr/>
        </p:nvGraphicFramePr>
        <p:xfrm>
          <a:off x="3375525" y="2249237"/>
          <a:ext cx="4294838" cy="240637"/>
        </p:xfrm>
        <a:graphic>
          <a:graphicData uri="http://schemas.openxmlformats.org/drawingml/2006/table">
            <a:tbl>
              <a:tblPr firstRow="1" bandRow="1">
                <a:tableStyleId>{5C22544A-7EE6-4342-B048-85BDC9FD1C3A}</a:tableStyleId>
              </a:tblPr>
              <a:tblGrid>
                <a:gridCol w="2147419">
                  <a:extLst>
                    <a:ext uri="{9D8B030D-6E8A-4147-A177-3AD203B41FA5}">
                      <a16:colId xmlns:a16="http://schemas.microsoft.com/office/drawing/2014/main" val="3328285598"/>
                    </a:ext>
                  </a:extLst>
                </a:gridCol>
                <a:gridCol w="2147419">
                  <a:extLst>
                    <a:ext uri="{9D8B030D-6E8A-4147-A177-3AD203B41FA5}">
                      <a16:colId xmlns:a16="http://schemas.microsoft.com/office/drawing/2014/main" val="1934700171"/>
                    </a:ext>
                  </a:extLst>
                </a:gridCol>
              </a:tblGrid>
              <a:tr h="240637">
                <a:tc>
                  <a:txBody>
                    <a:bodyPr/>
                    <a:lstStyle/>
                    <a:p>
                      <a:r>
                        <a:rPr lang="en-US" sz="1100" dirty="0"/>
                        <a:t>Stop-Loss Criteria:</a:t>
                      </a:r>
                    </a:p>
                  </a:txBody>
                  <a:tcPr marL="53840" marR="53840" marT="26920" marB="26920"/>
                </a:tc>
                <a:tc>
                  <a:txBody>
                    <a:bodyPr/>
                    <a:lstStyle/>
                    <a:p>
                      <a:r>
                        <a:rPr lang="en-US" sz="1100" dirty="0">
                          <a:solidFill>
                            <a:schemeClr val="tx1"/>
                          </a:solidFill>
                        </a:rPr>
                        <a:t>20%</a:t>
                      </a:r>
                    </a:p>
                  </a:txBody>
                  <a:tcPr marL="53840" marR="53840" marT="26920" marB="26920">
                    <a:solidFill>
                      <a:schemeClr val="accent1">
                        <a:lumMod val="20000"/>
                        <a:lumOff val="80000"/>
                      </a:schemeClr>
                    </a:solidFill>
                  </a:tcPr>
                </a:tc>
                <a:extLst>
                  <a:ext uri="{0D108BD9-81ED-4DB2-BD59-A6C34878D82A}">
                    <a16:rowId xmlns:a16="http://schemas.microsoft.com/office/drawing/2014/main" val="3319880125"/>
                  </a:ext>
                </a:extLst>
              </a:tr>
            </a:tbl>
          </a:graphicData>
        </a:graphic>
      </p:graphicFrame>
      <p:graphicFrame>
        <p:nvGraphicFramePr>
          <p:cNvPr id="4" name="Table 5">
            <a:extLst>
              <a:ext uri="{FF2B5EF4-FFF2-40B4-BE49-F238E27FC236}">
                <a16:creationId xmlns:a16="http://schemas.microsoft.com/office/drawing/2014/main" id="{8FDB3A92-8972-5F14-D1E4-157167217FB2}"/>
              </a:ext>
            </a:extLst>
          </p:cNvPr>
          <p:cNvGraphicFramePr>
            <a:graphicFrameLocks/>
          </p:cNvGraphicFramePr>
          <p:nvPr>
            <p:extLst>
              <p:ext uri="{D42A27DB-BD31-4B8C-83A1-F6EECF244321}">
                <p14:modId xmlns:p14="http://schemas.microsoft.com/office/powerpoint/2010/main" val="3976511267"/>
              </p:ext>
            </p:extLst>
          </p:nvPr>
        </p:nvGraphicFramePr>
        <p:xfrm>
          <a:off x="3382209" y="1664368"/>
          <a:ext cx="4274794" cy="454332"/>
        </p:xfrm>
        <a:graphic>
          <a:graphicData uri="http://schemas.openxmlformats.org/drawingml/2006/table">
            <a:tbl>
              <a:tblPr firstRow="1" bandRow="1">
                <a:tableStyleId>{5C22544A-7EE6-4342-B048-85BDC9FD1C3A}</a:tableStyleId>
              </a:tblPr>
              <a:tblGrid>
                <a:gridCol w="4274794">
                  <a:extLst>
                    <a:ext uri="{9D8B030D-6E8A-4147-A177-3AD203B41FA5}">
                      <a16:colId xmlns:a16="http://schemas.microsoft.com/office/drawing/2014/main" val="892252983"/>
                    </a:ext>
                  </a:extLst>
                </a:gridCol>
              </a:tblGrid>
              <a:tr h="227166">
                <a:tc>
                  <a:txBody>
                    <a:bodyPr/>
                    <a:lstStyle/>
                    <a:p>
                      <a:r>
                        <a:rPr lang="en-US" sz="1000" dirty="0"/>
                        <a:t>Acquisitions</a:t>
                      </a:r>
                    </a:p>
                  </a:txBody>
                  <a:tcPr marL="50873" marR="50873" marT="25436" marB="25436"/>
                </a:tc>
                <a:extLst>
                  <a:ext uri="{0D108BD9-81ED-4DB2-BD59-A6C34878D82A}">
                    <a16:rowId xmlns:a16="http://schemas.microsoft.com/office/drawing/2014/main" val="2784321123"/>
                  </a:ext>
                </a:extLst>
              </a:tr>
              <a:tr h="227166">
                <a:tc>
                  <a:txBody>
                    <a:bodyPr/>
                    <a:lstStyle/>
                    <a:p>
                      <a:r>
                        <a:rPr lang="en-US" sz="1000" dirty="0"/>
                        <a:t>NA</a:t>
                      </a:r>
                    </a:p>
                  </a:txBody>
                  <a:tcPr marL="50873" marR="50873" marT="25436" marB="25436"/>
                </a:tc>
                <a:extLst>
                  <a:ext uri="{0D108BD9-81ED-4DB2-BD59-A6C34878D82A}">
                    <a16:rowId xmlns:a16="http://schemas.microsoft.com/office/drawing/2014/main" val="522130106"/>
                  </a:ext>
                </a:extLst>
              </a:tr>
            </a:tbl>
          </a:graphicData>
        </a:graphic>
      </p:graphicFrame>
    </p:spTree>
    <p:extLst>
      <p:ext uri="{BB962C8B-B14F-4D97-AF65-F5344CB8AC3E}">
        <p14:creationId xmlns:p14="http://schemas.microsoft.com/office/powerpoint/2010/main" val="2157067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4"/>
        <p:cNvGrpSpPr/>
        <p:nvPr/>
      </p:nvGrpSpPr>
      <p:grpSpPr>
        <a:xfrm>
          <a:off x="0" y="0"/>
          <a:ext cx="0" cy="0"/>
          <a:chOff x="0" y="0"/>
          <a:chExt cx="0" cy="0"/>
        </a:xfrm>
      </p:grpSpPr>
      <p:sp>
        <p:nvSpPr>
          <p:cNvPr id="255" name="Google Shape;255;p38"/>
          <p:cNvSpPr txBox="1">
            <a:spLocks noGrp="1"/>
          </p:cNvSpPr>
          <p:nvPr>
            <p:ph type="ctrTitle"/>
          </p:nvPr>
        </p:nvSpPr>
        <p:spPr>
          <a:xfrm flipH="1">
            <a:off x="2603125" y="2243225"/>
            <a:ext cx="2882800" cy="1921200"/>
          </a:xfrm>
          <a:prstGeom prst="rect">
            <a:avLst/>
          </a:prstGeom>
        </p:spPr>
        <p:txBody>
          <a:bodyPr spcFirstLastPara="1" wrap="square" lIns="91425" tIns="91425" rIns="91425" bIns="91425" anchor="b" anchorCtr="0">
            <a:noAutofit/>
          </a:bodyPr>
          <a:lstStyle/>
          <a:p>
            <a:r>
              <a:rPr lang="en-US" dirty="0">
                <a:solidFill>
                  <a:schemeClr val="lt1"/>
                </a:solidFill>
              </a:rPr>
              <a:t>Risk Analysis</a:t>
            </a:r>
            <a:endParaRPr lang="en-US" dirty="0"/>
          </a:p>
        </p:txBody>
      </p:sp>
      <p:sp>
        <p:nvSpPr>
          <p:cNvPr id="256" name="Google Shape;256;p38"/>
          <p:cNvSpPr txBox="1">
            <a:spLocks noGrp="1"/>
          </p:cNvSpPr>
          <p:nvPr>
            <p:ph type="title" idx="2"/>
          </p:nvPr>
        </p:nvSpPr>
        <p:spPr>
          <a:xfrm flipH="1">
            <a:off x="5485924" y="2419325"/>
            <a:ext cx="2516425" cy="162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solidFill>
                  <a:schemeClr val="lt1"/>
                </a:solidFill>
              </a:rPr>
              <a:t>05</a:t>
            </a:r>
            <a:endParaRPr dirty="0">
              <a:solidFill>
                <a:schemeClr val="lt1"/>
              </a:solidFill>
            </a:endParaRPr>
          </a:p>
        </p:txBody>
      </p:sp>
    </p:spTree>
    <p:extLst>
      <p:ext uri="{BB962C8B-B14F-4D97-AF65-F5344CB8AC3E}">
        <p14:creationId xmlns:p14="http://schemas.microsoft.com/office/powerpoint/2010/main" val="799182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BCE8D9-5021-CF39-E345-1D3F62770D72}"/>
              </a:ext>
            </a:extLst>
          </p:cNvPr>
          <p:cNvSpPr>
            <a:spLocks noGrp="1"/>
          </p:cNvSpPr>
          <p:nvPr>
            <p:ph type="title" idx="2"/>
          </p:nvPr>
        </p:nvSpPr>
        <p:spPr>
          <a:xfrm flipH="1">
            <a:off x="-406240" y="38074"/>
            <a:ext cx="3786458" cy="910532"/>
          </a:xfrm>
        </p:spPr>
        <p:txBody>
          <a:bodyPr/>
          <a:lstStyle/>
          <a:p>
            <a:r>
              <a:rPr lang="en-US" sz="2400" dirty="0">
                <a:solidFill>
                  <a:schemeClr val="bg1">
                    <a:lumMod val="10000"/>
                  </a:schemeClr>
                </a:solidFill>
              </a:rPr>
              <a:t>Portfolio Risk Analysis:</a:t>
            </a:r>
            <a:br>
              <a:rPr lang="en-US" sz="2400" dirty="0">
                <a:solidFill>
                  <a:schemeClr val="bg1">
                    <a:lumMod val="10000"/>
                  </a:schemeClr>
                </a:solidFill>
              </a:rPr>
            </a:br>
            <a:r>
              <a:rPr lang="en-US" sz="2000" dirty="0">
                <a:solidFill>
                  <a:schemeClr val="bg1">
                    <a:lumMod val="10000"/>
                  </a:schemeClr>
                </a:solidFill>
              </a:rPr>
              <a:t>Beta Ranking by Industry</a:t>
            </a:r>
          </a:p>
        </p:txBody>
      </p:sp>
      <p:sp>
        <p:nvSpPr>
          <p:cNvPr id="5" name="Rectangle: Rounded Corners 4">
            <a:extLst>
              <a:ext uri="{FF2B5EF4-FFF2-40B4-BE49-F238E27FC236}">
                <a16:creationId xmlns:a16="http://schemas.microsoft.com/office/drawing/2014/main" id="{E93F15A9-D50F-CB5B-84BB-A48D33F80600}"/>
              </a:ext>
            </a:extLst>
          </p:cNvPr>
          <p:cNvSpPr/>
          <p:nvPr/>
        </p:nvSpPr>
        <p:spPr>
          <a:xfrm>
            <a:off x="405063" y="1257300"/>
            <a:ext cx="2225841" cy="5915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Arial"/>
              </a:rPr>
              <a:t>ETFs &amp; Betas</a:t>
            </a:r>
            <a:endParaRPr lang="en-US" dirty="0"/>
          </a:p>
        </p:txBody>
      </p:sp>
      <p:sp>
        <p:nvSpPr>
          <p:cNvPr id="6" name="TextBox 5">
            <a:extLst>
              <a:ext uri="{FF2B5EF4-FFF2-40B4-BE49-F238E27FC236}">
                <a16:creationId xmlns:a16="http://schemas.microsoft.com/office/drawing/2014/main" id="{D7BCF888-220F-D8F7-416D-F8802EB96E9C}"/>
              </a:ext>
            </a:extLst>
          </p:cNvPr>
          <p:cNvSpPr txBox="1"/>
          <p:nvPr/>
        </p:nvSpPr>
        <p:spPr>
          <a:xfrm>
            <a:off x="114801" y="1819275"/>
            <a:ext cx="2808370" cy="3077766"/>
          </a:xfrm>
          <a:prstGeom prst="rect">
            <a:avLst/>
          </a:prstGeom>
          <a:noFill/>
          <a:ln>
            <a:solidFill>
              <a:schemeClr val="bg1">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1200" dirty="0">
                <a:latin typeface="DM Serif Display"/>
              </a:rPr>
              <a:t>A beta of 1 means the stock or ETF mirrors the market's volatility or movements</a:t>
            </a:r>
          </a:p>
          <a:p>
            <a:pPr marL="285750" indent="-285750">
              <a:buChar char="•"/>
            </a:pPr>
            <a:endParaRPr lang="en-US" sz="1200" dirty="0">
              <a:latin typeface="DM Serif Display"/>
            </a:endParaRPr>
          </a:p>
          <a:p>
            <a:pPr marL="285750" indent="-285750">
              <a:buChar char="•"/>
            </a:pPr>
            <a:r>
              <a:rPr lang="en-US" sz="1200" dirty="0">
                <a:latin typeface="DM Serif Display"/>
              </a:rPr>
              <a:t>Current economic conditions affect betas across all industries</a:t>
            </a:r>
          </a:p>
          <a:p>
            <a:pPr marL="285750" indent="-285750">
              <a:buChar char="•"/>
            </a:pPr>
            <a:endParaRPr lang="en-US" sz="1200" dirty="0">
              <a:latin typeface="DM Serif Display"/>
            </a:endParaRPr>
          </a:p>
          <a:p>
            <a:pPr marL="285750" indent="-285750">
              <a:buChar char="•"/>
            </a:pPr>
            <a:r>
              <a:rPr lang="en-US" sz="1200" dirty="0">
                <a:latin typeface="DM Serif Display"/>
              </a:rPr>
              <a:t>If a stock or ETF has a beta less than 1, it is less volatile than the market</a:t>
            </a:r>
          </a:p>
          <a:p>
            <a:pPr marL="285750" indent="-285750">
              <a:buChar char="•"/>
            </a:pPr>
            <a:endParaRPr lang="en-US" sz="1200" dirty="0">
              <a:latin typeface="DM Serif Display"/>
            </a:endParaRPr>
          </a:p>
          <a:p>
            <a:pPr marL="285750" indent="-285750">
              <a:buChar char="•"/>
            </a:pPr>
            <a:r>
              <a:rPr lang="en-US" sz="1200" dirty="0">
                <a:latin typeface="DM Serif Display"/>
              </a:rPr>
              <a:t>Our portfolio's beta is 1.08, a value representing the volatility of our portfolio against the S&amp;P 500 which has a beta of 1</a:t>
            </a:r>
          </a:p>
          <a:p>
            <a:endParaRPr lang="en-US" dirty="0"/>
          </a:p>
        </p:txBody>
      </p:sp>
      <p:pic>
        <p:nvPicPr>
          <p:cNvPr id="7" name="Picture 7" descr="Table&#10;&#10;Description automatically generated">
            <a:extLst>
              <a:ext uri="{FF2B5EF4-FFF2-40B4-BE49-F238E27FC236}">
                <a16:creationId xmlns:a16="http://schemas.microsoft.com/office/drawing/2014/main" id="{B2159CB7-66C1-C45B-52A0-4017C2AEED05}"/>
              </a:ext>
            </a:extLst>
          </p:cNvPr>
          <p:cNvPicPr>
            <a:picLocks noChangeAspect="1"/>
          </p:cNvPicPr>
          <p:nvPr/>
        </p:nvPicPr>
        <p:blipFill>
          <a:blip r:embed="rId2"/>
          <a:stretch>
            <a:fillRect/>
          </a:stretch>
        </p:blipFill>
        <p:spPr>
          <a:xfrm>
            <a:off x="3044992" y="945576"/>
            <a:ext cx="6097001" cy="3563164"/>
          </a:xfrm>
          <a:prstGeom prst="rect">
            <a:avLst/>
          </a:prstGeom>
        </p:spPr>
      </p:pic>
    </p:spTree>
    <p:extLst>
      <p:ext uri="{BB962C8B-B14F-4D97-AF65-F5344CB8AC3E}">
        <p14:creationId xmlns:p14="http://schemas.microsoft.com/office/powerpoint/2010/main" val="939969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98FA3B2-F9A7-E89E-E254-C184997F81EA}"/>
              </a:ext>
              <a:ext uri="{147F2762-F138-4A5C-976F-8EAC2B608ADB}">
                <a16:predDERef xmlns:a16="http://schemas.microsoft.com/office/drawing/2014/main" pred="{A840B1AC-9BBB-8FC3-C058-56DBF1507B5F}"/>
              </a:ext>
            </a:extLst>
          </p:cNvPr>
          <p:cNvGraphicFramePr>
            <a:graphicFrameLocks/>
          </p:cNvGraphicFramePr>
          <p:nvPr>
            <p:extLst>
              <p:ext uri="{D42A27DB-BD31-4B8C-83A1-F6EECF244321}">
                <p14:modId xmlns:p14="http://schemas.microsoft.com/office/powerpoint/2010/main" val="2556928759"/>
              </p:ext>
            </p:extLst>
          </p:nvPr>
        </p:nvGraphicFramePr>
        <p:xfrm>
          <a:off x="3519739" y="0"/>
          <a:ext cx="5714749" cy="514375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6373AD7A-D564-5A1C-DF70-329559EECCE9}"/>
              </a:ext>
            </a:extLst>
          </p:cNvPr>
          <p:cNvSpPr/>
          <p:nvPr/>
        </p:nvSpPr>
        <p:spPr>
          <a:xfrm>
            <a:off x="333375" y="47625"/>
            <a:ext cx="2952750" cy="9144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Arial"/>
              </a:rPr>
              <a:t>Portfolio Risk Analysis:</a:t>
            </a:r>
          </a:p>
          <a:p>
            <a:pPr algn="ctr"/>
            <a:r>
              <a:rPr lang="en-US" dirty="0">
                <a:cs typeface="Arial"/>
              </a:rPr>
              <a:t>Raw Beta</a:t>
            </a:r>
          </a:p>
        </p:txBody>
      </p:sp>
      <p:sp>
        <p:nvSpPr>
          <p:cNvPr id="2" name="Oval 1">
            <a:extLst>
              <a:ext uri="{FF2B5EF4-FFF2-40B4-BE49-F238E27FC236}">
                <a16:creationId xmlns:a16="http://schemas.microsoft.com/office/drawing/2014/main" id="{5613F6B4-BDA4-6E67-7F4B-ED412ECC0FBE}"/>
              </a:ext>
            </a:extLst>
          </p:cNvPr>
          <p:cNvSpPr/>
          <p:nvPr/>
        </p:nvSpPr>
        <p:spPr>
          <a:xfrm>
            <a:off x="165434" y="1074319"/>
            <a:ext cx="1383630" cy="9725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Arial"/>
              </a:rPr>
              <a:t>SAP</a:t>
            </a:r>
          </a:p>
          <a:p>
            <a:pPr algn="ctr"/>
            <a:r>
              <a:rPr lang="en-US" b="1" dirty="0">
                <a:ea typeface="+mn-lt"/>
                <a:cs typeface="+mn-lt"/>
              </a:rPr>
              <a:t>β1.08</a:t>
            </a:r>
            <a:endParaRPr lang="en-US" dirty="0">
              <a:cs typeface="Arial"/>
            </a:endParaRPr>
          </a:p>
        </p:txBody>
      </p:sp>
      <p:sp>
        <p:nvSpPr>
          <p:cNvPr id="6" name="Oval 5">
            <a:extLst>
              <a:ext uri="{FF2B5EF4-FFF2-40B4-BE49-F238E27FC236}">
                <a16:creationId xmlns:a16="http://schemas.microsoft.com/office/drawing/2014/main" id="{B2818889-942E-56B4-8C8D-1EF422427BAA}"/>
              </a:ext>
            </a:extLst>
          </p:cNvPr>
          <p:cNvSpPr/>
          <p:nvPr/>
        </p:nvSpPr>
        <p:spPr>
          <a:xfrm>
            <a:off x="1996518" y="1074323"/>
            <a:ext cx="1323471" cy="972549"/>
          </a:xfrm>
          <a:prstGeom prst="ellipse">
            <a:avLst/>
          </a:prstGeom>
          <a:solidFill>
            <a:schemeClr val="bg1">
              <a:lumMod val="9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Arial"/>
              </a:rPr>
              <a:t>S&amp;P 500</a:t>
            </a:r>
          </a:p>
          <a:p>
            <a:pPr algn="ctr"/>
            <a:r>
              <a:rPr lang="en-US" b="1" dirty="0">
                <a:ea typeface="+mn-lt"/>
                <a:cs typeface="+mn-lt"/>
              </a:rPr>
              <a:t>β1.0</a:t>
            </a:r>
            <a:endParaRPr lang="en-US" dirty="0">
              <a:cs typeface="Arial"/>
            </a:endParaRPr>
          </a:p>
        </p:txBody>
      </p:sp>
      <p:sp>
        <p:nvSpPr>
          <p:cNvPr id="7" name="Rectangle: Rounded Corners 6">
            <a:extLst>
              <a:ext uri="{FF2B5EF4-FFF2-40B4-BE49-F238E27FC236}">
                <a16:creationId xmlns:a16="http://schemas.microsoft.com/office/drawing/2014/main" id="{1338FDD0-9496-4C72-1B2C-B6CECC93F378}"/>
              </a:ext>
            </a:extLst>
          </p:cNvPr>
          <p:cNvSpPr/>
          <p:nvPr/>
        </p:nvSpPr>
        <p:spPr>
          <a:xfrm>
            <a:off x="602303" y="2129312"/>
            <a:ext cx="2467975" cy="8148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Arial"/>
              </a:rPr>
              <a:t>Diamond Back Energy Inc., Energy Transfer UNT, Advanced Micro Devices, Inc.</a:t>
            </a:r>
            <a:endParaRPr lang="en-US" dirty="0"/>
          </a:p>
        </p:txBody>
      </p:sp>
      <p:sp>
        <p:nvSpPr>
          <p:cNvPr id="8" name="Rectangle: Rounded Corners 7">
            <a:extLst>
              <a:ext uri="{FF2B5EF4-FFF2-40B4-BE49-F238E27FC236}">
                <a16:creationId xmlns:a16="http://schemas.microsoft.com/office/drawing/2014/main" id="{B931F30C-D5DD-E1C4-2E3A-32D4E88B62BC}"/>
              </a:ext>
            </a:extLst>
          </p:cNvPr>
          <p:cNvSpPr/>
          <p:nvPr/>
        </p:nvSpPr>
        <p:spPr>
          <a:xfrm>
            <a:off x="828368" y="3548368"/>
            <a:ext cx="2013895" cy="5809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cs typeface="Arial"/>
              </a:rPr>
              <a:t>Risk     Reward</a:t>
            </a:r>
            <a:r>
              <a:rPr lang="en-US" dirty="0">
                <a:cs typeface="Arial"/>
              </a:rPr>
              <a:t> </a:t>
            </a:r>
            <a:endParaRPr lang="en-US" dirty="0"/>
          </a:p>
        </p:txBody>
      </p:sp>
      <p:sp>
        <p:nvSpPr>
          <p:cNvPr id="9" name="Not Equal 8">
            <a:extLst>
              <a:ext uri="{FF2B5EF4-FFF2-40B4-BE49-F238E27FC236}">
                <a16:creationId xmlns:a16="http://schemas.microsoft.com/office/drawing/2014/main" id="{2CF9A188-3240-809F-99E7-9030888F0A33}"/>
              </a:ext>
            </a:extLst>
          </p:cNvPr>
          <p:cNvSpPr/>
          <p:nvPr/>
        </p:nvSpPr>
        <p:spPr>
          <a:xfrm>
            <a:off x="1507066" y="3742266"/>
            <a:ext cx="238125" cy="195792"/>
          </a:xfrm>
          <a:prstGeom prst="mathNotEqua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8280DCFD-4AEC-1734-C9BD-D7679E0E1937}"/>
              </a:ext>
            </a:extLst>
          </p:cNvPr>
          <p:cNvSpPr txBox="1"/>
          <p:nvPr/>
        </p:nvSpPr>
        <p:spPr>
          <a:xfrm>
            <a:off x="346605" y="4131204"/>
            <a:ext cx="3069166" cy="954107"/>
          </a:xfrm>
          <a:prstGeom prst="rect">
            <a:avLst/>
          </a:prstGeom>
          <a:noFill/>
          <a:ln>
            <a:solidFill>
              <a:schemeClr val="bg1">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higher risk stocks in our portfolio did not tend to have higher returns as shown by the negative trend line</a:t>
            </a:r>
          </a:p>
        </p:txBody>
      </p:sp>
      <p:sp>
        <p:nvSpPr>
          <p:cNvPr id="11" name="TextBox 10">
            <a:extLst>
              <a:ext uri="{FF2B5EF4-FFF2-40B4-BE49-F238E27FC236}">
                <a16:creationId xmlns:a16="http://schemas.microsoft.com/office/drawing/2014/main" id="{49156EFD-FD8F-844C-7C0C-88C4B6262F93}"/>
              </a:ext>
            </a:extLst>
          </p:cNvPr>
          <p:cNvSpPr txBox="1"/>
          <p:nvPr/>
        </p:nvSpPr>
        <p:spPr>
          <a:xfrm>
            <a:off x="1546755" y="1419225"/>
            <a:ext cx="5312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dirty="0">
                <a:latin typeface="Aharoni"/>
              </a:rPr>
              <a:t>VS.</a:t>
            </a:r>
          </a:p>
        </p:txBody>
      </p:sp>
      <p:sp>
        <p:nvSpPr>
          <p:cNvPr id="13" name="Rectangle 12">
            <a:extLst>
              <a:ext uri="{FF2B5EF4-FFF2-40B4-BE49-F238E27FC236}">
                <a16:creationId xmlns:a16="http://schemas.microsoft.com/office/drawing/2014/main" id="{84396C27-5668-82EE-F007-5B4EFC143C4A}"/>
              </a:ext>
            </a:extLst>
          </p:cNvPr>
          <p:cNvSpPr/>
          <p:nvPr/>
        </p:nvSpPr>
        <p:spPr>
          <a:xfrm>
            <a:off x="828675" y="2943225"/>
            <a:ext cx="1962150" cy="4762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10000"/>
                  </a:schemeClr>
                </a:solidFill>
                <a:ea typeface="+mn-lt"/>
                <a:cs typeface="+mn-lt"/>
              </a:rPr>
              <a:t>Highest Betas in the Spring of 2022</a:t>
            </a:r>
            <a:endParaRPr lang="en-US" dirty="0">
              <a:solidFill>
                <a:schemeClr val="bg1">
                  <a:lumMod val="10000"/>
                </a:schemeClr>
              </a:solidFill>
            </a:endParaRPr>
          </a:p>
        </p:txBody>
      </p:sp>
    </p:spTree>
    <p:extLst>
      <p:ext uri="{BB962C8B-B14F-4D97-AF65-F5344CB8AC3E}">
        <p14:creationId xmlns:p14="http://schemas.microsoft.com/office/powerpoint/2010/main" val="7317428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BB2AB54-00AD-8DC4-7E37-768A3F4924CB}"/>
              </a:ext>
              <a:ext uri="{147F2762-F138-4A5C-976F-8EAC2B608ADB}">
                <a16:predDERef xmlns:a16="http://schemas.microsoft.com/office/drawing/2014/main" pred="{198FA3B2-F9A7-E89E-E254-C184997F81EA}"/>
              </a:ext>
            </a:extLst>
          </p:cNvPr>
          <p:cNvGraphicFramePr>
            <a:graphicFrameLocks/>
          </p:cNvGraphicFramePr>
          <p:nvPr>
            <p:extLst>
              <p:ext uri="{D42A27DB-BD31-4B8C-83A1-F6EECF244321}">
                <p14:modId xmlns:p14="http://schemas.microsoft.com/office/powerpoint/2010/main" val="4197288997"/>
              </p:ext>
            </p:extLst>
          </p:nvPr>
        </p:nvGraphicFramePr>
        <p:xfrm>
          <a:off x="4763" y="0"/>
          <a:ext cx="9139237" cy="51434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2241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1"/>
          <p:cNvSpPr/>
          <p:nvPr/>
        </p:nvSpPr>
        <p:spPr>
          <a:xfrm flipH="1">
            <a:off x="0" y="460775"/>
            <a:ext cx="2030700" cy="1479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76" name="Google Shape;176;p31"/>
          <p:cNvPicPr preferRelativeResize="0"/>
          <p:nvPr/>
        </p:nvPicPr>
        <p:blipFill rotWithShape="1">
          <a:blip r:embed="rId3">
            <a:alphaModFix/>
          </a:blip>
          <a:srcRect l="2714" r="2714"/>
          <a:stretch/>
        </p:blipFill>
        <p:spPr>
          <a:xfrm flipH="1">
            <a:off x="4361900" y="1730775"/>
            <a:ext cx="4825200" cy="2870100"/>
          </a:xfrm>
          <a:prstGeom prst="rect">
            <a:avLst/>
          </a:prstGeom>
          <a:noFill/>
          <a:ln>
            <a:noFill/>
          </a:ln>
        </p:spPr>
      </p:pic>
      <p:sp>
        <p:nvSpPr>
          <p:cNvPr id="177" name="Google Shape;177;p31"/>
          <p:cNvSpPr/>
          <p:nvPr/>
        </p:nvSpPr>
        <p:spPr>
          <a:xfrm flipH="1">
            <a:off x="578725" y="1404925"/>
            <a:ext cx="4790700" cy="25383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178;p31"/>
          <p:cNvSpPr txBox="1">
            <a:spLocks noGrp="1"/>
          </p:cNvSpPr>
          <p:nvPr>
            <p:ph type="subTitle" idx="1"/>
          </p:nvPr>
        </p:nvSpPr>
        <p:spPr>
          <a:xfrm>
            <a:off x="755457" y="2019000"/>
            <a:ext cx="3419400" cy="302149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“Learning how to screen for securities” – Nick Darcy</a:t>
            </a:r>
          </a:p>
          <a:p>
            <a:pPr marL="0" lvl="0" indent="0" algn="r" rtl="0">
              <a:spcBef>
                <a:spcPts val="0"/>
              </a:spcBef>
              <a:spcAft>
                <a:spcPts val="0"/>
              </a:spcAft>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lvl="0" indent="0" algn="r" rtl="0">
              <a:spcBef>
                <a:spcPts val="0"/>
              </a:spcBef>
              <a:spcAft>
                <a:spcPts val="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“How to pitch </a:t>
            </a:r>
            <a:r>
              <a:rPr lang="en-US" dirty="0">
                <a:latin typeface="Open Sans" panose="020B0606030504020204" pitchFamily="34" charset="0"/>
                <a:ea typeface="Open Sans" panose="020B0606030504020204" pitchFamily="34" charset="0"/>
                <a:cs typeface="Open Sans" panose="020B0606030504020204" pitchFamily="34" charset="0"/>
              </a:rPr>
              <a:t>s</a:t>
            </a:r>
            <a:r>
              <a:rPr lang="en-US" sz="1100" dirty="0">
                <a:latin typeface="Open Sans" panose="020B0606030504020204" pitchFamily="34" charset="0"/>
                <a:ea typeface="Open Sans" panose="020B0606030504020204" pitchFamily="34" charset="0"/>
                <a:cs typeface="Open Sans" panose="020B0606030504020204" pitchFamily="34" charset="0"/>
              </a:rPr>
              <a:t>ecurities to a class of diverse mindsets” – Nicklaus Palmesano</a:t>
            </a:r>
          </a:p>
          <a:p>
            <a:pPr marL="0" lvl="0" indent="0" algn="r" rtl="0">
              <a:spcBef>
                <a:spcPts val="0"/>
              </a:spcBef>
              <a:spcAft>
                <a:spcPts val="0"/>
              </a:spcAft>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lvl="0" indent="0" algn="r" rtl="0">
              <a:spcBef>
                <a:spcPts val="0"/>
              </a:spcBef>
              <a:spcAft>
                <a:spcPts val="0"/>
              </a:spcAft>
              <a:buNone/>
            </a:pPr>
            <a:r>
              <a:rPr lang="en-US" dirty="0">
                <a:latin typeface="Open Sans" panose="020B0606030504020204" pitchFamily="34" charset="0"/>
                <a:ea typeface="Open Sans" panose="020B0606030504020204" pitchFamily="34" charset="0"/>
                <a:cs typeface="Open Sans" panose="020B0606030504020204" pitchFamily="34" charset="0"/>
              </a:rPr>
              <a:t>“Staying updated on</a:t>
            </a:r>
            <a:r>
              <a:rPr lang="en-US" sz="1100" dirty="0">
                <a:latin typeface="Open Sans" panose="020B0606030504020204" pitchFamily="34" charset="0"/>
                <a:ea typeface="Open Sans" panose="020B0606030504020204" pitchFamily="34" charset="0"/>
                <a:cs typeface="Open Sans" panose="020B0606030504020204" pitchFamily="34" charset="0"/>
              </a:rPr>
              <a:t> current events in the market and watching how it influences a portfolio” – Melina Connolloy</a:t>
            </a:r>
          </a:p>
          <a:p>
            <a:pPr marL="0" lvl="0" indent="0" algn="r" rtl="0">
              <a:spcBef>
                <a:spcPts val="0"/>
              </a:spcBef>
              <a:spcAft>
                <a:spcPts val="0"/>
              </a:spcAft>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lvl="0" indent="0"/>
            <a:r>
              <a:rPr lang="en-US" dirty="0">
                <a:latin typeface="Open Sans" panose="020B0606030504020204" pitchFamily="34" charset="0"/>
                <a:ea typeface="Open Sans" panose="020B0606030504020204" pitchFamily="34" charset="0"/>
                <a:cs typeface="Open Sans" panose="020B0606030504020204" pitchFamily="34" charset="0"/>
              </a:rPr>
              <a:t>“How important understanding the basics of a business’s operations are to understanding financial ratios” – Dominik Pajor</a:t>
            </a:r>
          </a:p>
          <a:p>
            <a:pPr marL="0" lvl="0" indent="0"/>
            <a:endParaRPr lang="en-US" dirty="0">
              <a:latin typeface="Open Sans" panose="020B0606030504020204" pitchFamily="34" charset="0"/>
              <a:ea typeface="Open Sans" panose="020B0606030504020204" pitchFamily="34" charset="0"/>
              <a:cs typeface="Open Sans" panose="020B0606030504020204" pitchFamily="34" charset="0"/>
            </a:endParaRPr>
          </a:p>
          <a:p>
            <a:pPr lvl="0"/>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“Discussion and group-think is better than individual research” </a:t>
            </a:r>
          </a:p>
          <a:p>
            <a:pPr lvl="0"/>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 Josh Long</a:t>
            </a:r>
          </a:p>
          <a:p>
            <a:pPr marL="0" lvl="0" indent="0"/>
            <a:endParaRPr lang="en-US" dirty="0">
              <a:latin typeface="Open Sans" panose="020B0606030504020204" pitchFamily="34" charset="0"/>
              <a:ea typeface="Open Sans" panose="020B0606030504020204" pitchFamily="34" charset="0"/>
              <a:cs typeface="Open Sans" panose="020B0606030504020204" pitchFamily="34" charset="0"/>
            </a:endParaRPr>
          </a:p>
          <a:p>
            <a:pPr marL="0" lvl="0" indent="0"/>
            <a:endParaRPr lang="en-US" dirty="0"/>
          </a:p>
        </p:txBody>
      </p:sp>
      <p:sp>
        <p:nvSpPr>
          <p:cNvPr id="179" name="Google Shape;179;p31"/>
          <p:cNvSpPr txBox="1">
            <a:spLocks noGrp="1"/>
          </p:cNvSpPr>
          <p:nvPr>
            <p:ph type="title"/>
          </p:nvPr>
        </p:nvSpPr>
        <p:spPr>
          <a:xfrm flipH="1">
            <a:off x="5541543" y="2144665"/>
            <a:ext cx="2847000" cy="1374712"/>
          </a:xfrm>
          <a:prstGeom prst="rect">
            <a:avLst/>
          </a:prstGeom>
        </p:spPr>
        <p:txBody>
          <a:bodyPr spcFirstLastPara="1" wrap="square" lIns="91425" tIns="91425" rIns="91425" bIns="91425" anchor="ctr" anchorCtr="0">
            <a:noAutofit/>
          </a:bodyPr>
          <a:lstStyle/>
          <a:p>
            <a:r>
              <a:rPr lang="en-US" dirty="0">
                <a:solidFill>
                  <a:schemeClr val="lt1"/>
                </a:solidFill>
              </a:rPr>
              <a:t>Biggest Takeaways and Lessons Learned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D5A2466E-C361-A000-5D44-41EFC4EAF292}"/>
              </a:ext>
            </a:extLst>
          </p:cNvPr>
          <p:cNvPicPr>
            <a:picLocks noChangeAspect="1"/>
          </p:cNvPicPr>
          <p:nvPr/>
        </p:nvPicPr>
        <p:blipFill>
          <a:blip r:embed="rId2"/>
          <a:stretch>
            <a:fillRect/>
          </a:stretch>
        </p:blipFill>
        <p:spPr>
          <a:xfrm>
            <a:off x="30069" y="1061773"/>
            <a:ext cx="9117168" cy="3119560"/>
          </a:xfrm>
          <a:prstGeom prst="rect">
            <a:avLst/>
          </a:prstGeom>
        </p:spPr>
      </p:pic>
      <p:sp>
        <p:nvSpPr>
          <p:cNvPr id="5" name="TextBox 4">
            <a:extLst>
              <a:ext uri="{FF2B5EF4-FFF2-40B4-BE49-F238E27FC236}">
                <a16:creationId xmlns:a16="http://schemas.microsoft.com/office/drawing/2014/main" id="{4AF5B056-D2E3-66DC-7B52-147DD1E5BDBC}"/>
              </a:ext>
            </a:extLst>
          </p:cNvPr>
          <p:cNvSpPr txBox="1"/>
          <p:nvPr/>
        </p:nvSpPr>
        <p:spPr>
          <a:xfrm>
            <a:off x="2452408" y="258856"/>
            <a:ext cx="427280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DM Serif Display"/>
              </a:rPr>
              <a:t>Correlation Matrix</a:t>
            </a:r>
          </a:p>
        </p:txBody>
      </p:sp>
    </p:spTree>
    <p:extLst>
      <p:ext uri="{BB962C8B-B14F-4D97-AF65-F5344CB8AC3E}">
        <p14:creationId xmlns:p14="http://schemas.microsoft.com/office/powerpoint/2010/main" val="25178359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48031FB8-BF06-E882-45CD-0C35DB24917C}"/>
              </a:ext>
            </a:extLst>
          </p:cNvPr>
          <p:cNvPicPr>
            <a:picLocks noChangeAspect="1"/>
          </p:cNvPicPr>
          <p:nvPr/>
        </p:nvPicPr>
        <p:blipFill>
          <a:blip r:embed="rId2"/>
          <a:stretch>
            <a:fillRect/>
          </a:stretch>
        </p:blipFill>
        <p:spPr>
          <a:xfrm>
            <a:off x="23532" y="1351515"/>
            <a:ext cx="9122148" cy="2667387"/>
          </a:xfrm>
          <a:prstGeom prst="rect">
            <a:avLst/>
          </a:prstGeom>
        </p:spPr>
      </p:pic>
      <p:sp>
        <p:nvSpPr>
          <p:cNvPr id="5" name="TextBox 4">
            <a:extLst>
              <a:ext uri="{FF2B5EF4-FFF2-40B4-BE49-F238E27FC236}">
                <a16:creationId xmlns:a16="http://schemas.microsoft.com/office/drawing/2014/main" id="{91A0ABA9-7EE5-FCF7-0F1D-6671F8491325}"/>
              </a:ext>
            </a:extLst>
          </p:cNvPr>
          <p:cNvSpPr txBox="1"/>
          <p:nvPr/>
        </p:nvSpPr>
        <p:spPr>
          <a:xfrm>
            <a:off x="2410386" y="317686"/>
            <a:ext cx="393662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latin typeface="DM Serif Display"/>
              </a:rPr>
              <a:t>Covariance Matrix </a:t>
            </a:r>
          </a:p>
        </p:txBody>
      </p:sp>
    </p:spTree>
    <p:extLst>
      <p:ext uri="{BB962C8B-B14F-4D97-AF65-F5344CB8AC3E}">
        <p14:creationId xmlns:p14="http://schemas.microsoft.com/office/powerpoint/2010/main" val="31206437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4"/>
        <p:cNvGrpSpPr/>
        <p:nvPr/>
      </p:nvGrpSpPr>
      <p:grpSpPr>
        <a:xfrm>
          <a:off x="0" y="0"/>
          <a:ext cx="0" cy="0"/>
          <a:chOff x="0" y="0"/>
          <a:chExt cx="0" cy="0"/>
        </a:xfrm>
      </p:grpSpPr>
      <p:sp>
        <p:nvSpPr>
          <p:cNvPr id="255" name="Google Shape;255;p38"/>
          <p:cNvSpPr txBox="1">
            <a:spLocks noGrp="1"/>
          </p:cNvSpPr>
          <p:nvPr>
            <p:ph type="ctrTitle"/>
          </p:nvPr>
        </p:nvSpPr>
        <p:spPr>
          <a:xfrm flipH="1">
            <a:off x="2603125" y="2243225"/>
            <a:ext cx="2882800" cy="1921200"/>
          </a:xfrm>
          <a:prstGeom prst="rect">
            <a:avLst/>
          </a:prstGeom>
        </p:spPr>
        <p:txBody>
          <a:bodyPr spcFirstLastPara="1" wrap="square" lIns="91425" tIns="91425" rIns="91425" bIns="91425" anchor="b" anchorCtr="0">
            <a:noAutofit/>
          </a:bodyPr>
          <a:lstStyle/>
          <a:p>
            <a:r>
              <a:rPr lang="en-US" dirty="0">
                <a:solidFill>
                  <a:schemeClr val="lt1"/>
                </a:solidFill>
              </a:rPr>
              <a:t>Performance Review </a:t>
            </a:r>
          </a:p>
        </p:txBody>
      </p:sp>
      <p:sp>
        <p:nvSpPr>
          <p:cNvPr id="256" name="Google Shape;256;p38"/>
          <p:cNvSpPr txBox="1">
            <a:spLocks noGrp="1"/>
          </p:cNvSpPr>
          <p:nvPr>
            <p:ph type="title" idx="2"/>
          </p:nvPr>
        </p:nvSpPr>
        <p:spPr>
          <a:xfrm flipH="1">
            <a:off x="5485924" y="2419325"/>
            <a:ext cx="2516425" cy="162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solidFill>
                  <a:schemeClr val="lt1"/>
                </a:solidFill>
              </a:rPr>
              <a:t>06</a:t>
            </a:r>
            <a:endParaRPr dirty="0">
              <a:solidFill>
                <a:schemeClr val="lt1"/>
              </a:solidFill>
            </a:endParaRPr>
          </a:p>
        </p:txBody>
      </p:sp>
    </p:spTree>
    <p:extLst>
      <p:ext uri="{BB962C8B-B14F-4D97-AF65-F5344CB8AC3E}">
        <p14:creationId xmlns:p14="http://schemas.microsoft.com/office/powerpoint/2010/main" val="36491942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44;p41">
            <a:extLst>
              <a:ext uri="{FF2B5EF4-FFF2-40B4-BE49-F238E27FC236}">
                <a16:creationId xmlns:a16="http://schemas.microsoft.com/office/drawing/2014/main" id="{A38815B7-1847-234E-B6C5-B3F58A8721B7}"/>
              </a:ext>
            </a:extLst>
          </p:cNvPr>
          <p:cNvSpPr/>
          <p:nvPr/>
        </p:nvSpPr>
        <p:spPr>
          <a:xfrm>
            <a:off x="0" y="1502393"/>
            <a:ext cx="2739347" cy="2224283"/>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Title 1">
            <a:extLst>
              <a:ext uri="{FF2B5EF4-FFF2-40B4-BE49-F238E27FC236}">
                <a16:creationId xmlns:a16="http://schemas.microsoft.com/office/drawing/2014/main" id="{B3080F13-C729-C747-9DC2-6A18E0C72A66}"/>
              </a:ext>
            </a:extLst>
          </p:cNvPr>
          <p:cNvSpPr>
            <a:spLocks noGrp="1"/>
          </p:cNvSpPr>
          <p:nvPr>
            <p:ph type="ctrTitle"/>
          </p:nvPr>
        </p:nvSpPr>
        <p:spPr>
          <a:xfrm>
            <a:off x="723599" y="470625"/>
            <a:ext cx="3469709" cy="946200"/>
          </a:xfrm>
        </p:spPr>
        <p:txBody>
          <a:bodyPr/>
          <a:lstStyle/>
          <a:p>
            <a:r>
              <a:rPr lang="en-US" b="1" dirty="0"/>
              <a:t>SAP Performance Spring 2022 Compared to S&amp;P 500 </a:t>
            </a:r>
            <a:br>
              <a:rPr lang="en-US" dirty="0"/>
            </a:br>
            <a:endParaRPr lang="en-US" dirty="0"/>
          </a:p>
        </p:txBody>
      </p:sp>
      <p:pic>
        <p:nvPicPr>
          <p:cNvPr id="3" name="Picture 2">
            <a:extLst>
              <a:ext uri="{FF2B5EF4-FFF2-40B4-BE49-F238E27FC236}">
                <a16:creationId xmlns:a16="http://schemas.microsoft.com/office/drawing/2014/main" id="{B57FEC60-6DA5-AB46-A4E2-827A3636D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412" y="1797498"/>
            <a:ext cx="4572000" cy="2619375"/>
          </a:xfrm>
          <a:prstGeom prst="rect">
            <a:avLst/>
          </a:prstGeom>
        </p:spPr>
      </p:pic>
      <p:graphicFrame>
        <p:nvGraphicFramePr>
          <p:cNvPr id="6" name="Table 6">
            <a:extLst>
              <a:ext uri="{FF2B5EF4-FFF2-40B4-BE49-F238E27FC236}">
                <a16:creationId xmlns:a16="http://schemas.microsoft.com/office/drawing/2014/main" id="{8DFEF985-EE7B-6E42-A5C9-C973C38AE7F2}"/>
              </a:ext>
            </a:extLst>
          </p:cNvPr>
          <p:cNvGraphicFramePr>
            <a:graphicFrameLocks noGrp="1"/>
          </p:cNvGraphicFramePr>
          <p:nvPr>
            <p:extLst>
              <p:ext uri="{D42A27DB-BD31-4B8C-83A1-F6EECF244321}">
                <p14:modId xmlns:p14="http://schemas.microsoft.com/office/powerpoint/2010/main" val="452424543"/>
              </p:ext>
            </p:extLst>
          </p:nvPr>
        </p:nvGraphicFramePr>
        <p:xfrm>
          <a:off x="5061528" y="1645375"/>
          <a:ext cx="3943926" cy="1593848"/>
        </p:xfrm>
        <a:graphic>
          <a:graphicData uri="http://schemas.openxmlformats.org/drawingml/2006/table">
            <a:tbl>
              <a:tblPr firstRow="1" bandRow="1">
                <a:tableStyleId>{A095A780-DA31-4F41-BC3B-A10DA2EC9D54}</a:tableStyleId>
              </a:tblPr>
              <a:tblGrid>
                <a:gridCol w="1791854">
                  <a:extLst>
                    <a:ext uri="{9D8B030D-6E8A-4147-A177-3AD203B41FA5}">
                      <a16:colId xmlns:a16="http://schemas.microsoft.com/office/drawing/2014/main" val="3557893123"/>
                    </a:ext>
                  </a:extLst>
                </a:gridCol>
                <a:gridCol w="1043709">
                  <a:extLst>
                    <a:ext uri="{9D8B030D-6E8A-4147-A177-3AD203B41FA5}">
                      <a16:colId xmlns:a16="http://schemas.microsoft.com/office/drawing/2014/main" val="683245406"/>
                    </a:ext>
                  </a:extLst>
                </a:gridCol>
                <a:gridCol w="1108363">
                  <a:extLst>
                    <a:ext uri="{9D8B030D-6E8A-4147-A177-3AD203B41FA5}">
                      <a16:colId xmlns:a16="http://schemas.microsoft.com/office/drawing/2014/main" val="1252393972"/>
                    </a:ext>
                  </a:extLst>
                </a:gridCol>
              </a:tblGrid>
              <a:tr h="243364">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tx1">
                        <a:lumMod val="10000"/>
                        <a:lumOff val="90000"/>
                      </a:schemeClr>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SAP</a:t>
                      </a:r>
                    </a:p>
                  </a:txBody>
                  <a:tcPr>
                    <a:solidFill>
                      <a:schemeClr val="tx1">
                        <a:lumMod val="10000"/>
                        <a:lumOff val="90000"/>
                      </a:schemeClr>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S&amp;P 500</a:t>
                      </a:r>
                    </a:p>
                  </a:txBody>
                  <a:tcPr>
                    <a:solidFill>
                      <a:schemeClr val="tx1">
                        <a:lumMod val="10000"/>
                        <a:lumOff val="90000"/>
                      </a:schemeClr>
                    </a:solidFill>
                  </a:tcPr>
                </a:tc>
                <a:extLst>
                  <a:ext uri="{0D108BD9-81ED-4DB2-BD59-A6C34878D82A}">
                    <a16:rowId xmlns:a16="http://schemas.microsoft.com/office/drawing/2014/main" val="3368097846"/>
                  </a:ext>
                </a:extLst>
              </a:tr>
              <a:tr h="243364">
                <a:tc>
                  <a:txBody>
                    <a:bodyPr/>
                    <a:lstStyle/>
                    <a:p>
                      <a:r>
                        <a:rPr lang="en-US" sz="1200" dirty="0">
                          <a:latin typeface="Open Sans" panose="020B0606030504020204" pitchFamily="34" charset="0"/>
                          <a:ea typeface="Open Sans" panose="020B0606030504020204" pitchFamily="34" charset="0"/>
                          <a:cs typeface="Open Sans" panose="020B0606030504020204" pitchFamily="34" charset="0"/>
                        </a:rPr>
                        <a:t>Total Return</a:t>
                      </a:r>
                    </a:p>
                  </a:txBody>
                  <a:tcPr>
                    <a:solidFill>
                      <a:schemeClr val="bg1">
                        <a:lumMod val="90000"/>
                      </a:schemeClr>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2.29%</a:t>
                      </a:r>
                    </a:p>
                  </a:txBody>
                  <a:tcPr>
                    <a:solidFill>
                      <a:schemeClr val="bg1">
                        <a:lumMod val="90000"/>
                      </a:schemeClr>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5.40%</a:t>
                      </a:r>
                    </a:p>
                  </a:txBody>
                  <a:tcPr>
                    <a:solidFill>
                      <a:schemeClr val="bg1">
                        <a:lumMod val="90000"/>
                      </a:schemeClr>
                    </a:solidFill>
                  </a:tcPr>
                </a:tc>
                <a:extLst>
                  <a:ext uri="{0D108BD9-81ED-4DB2-BD59-A6C34878D82A}">
                    <a16:rowId xmlns:a16="http://schemas.microsoft.com/office/drawing/2014/main" val="751833343"/>
                  </a:ext>
                </a:extLst>
              </a:tr>
              <a:tr h="319801">
                <a:tc>
                  <a:txBody>
                    <a:bodyPr/>
                    <a:lstStyle/>
                    <a:p>
                      <a:r>
                        <a:rPr lang="en-US" sz="1200" dirty="0">
                          <a:latin typeface="Open Sans" panose="020B0606030504020204" pitchFamily="34" charset="0"/>
                          <a:ea typeface="Open Sans" panose="020B0606030504020204" pitchFamily="34" charset="0"/>
                          <a:cs typeface="Open Sans" panose="020B0606030504020204" pitchFamily="34" charset="0"/>
                        </a:rPr>
                        <a:t>Risk Free Rate</a:t>
                      </a:r>
                    </a:p>
                  </a:txBody>
                  <a:tcPr>
                    <a:solidFill>
                      <a:schemeClr val="tx1">
                        <a:lumMod val="10000"/>
                        <a:lumOff val="90000"/>
                      </a:schemeClr>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2.82%</a:t>
                      </a:r>
                    </a:p>
                  </a:txBody>
                  <a:tcPr>
                    <a:solidFill>
                      <a:schemeClr val="tx1">
                        <a:lumMod val="10000"/>
                        <a:lumOff val="90000"/>
                      </a:schemeClr>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2.82%</a:t>
                      </a:r>
                    </a:p>
                  </a:txBody>
                  <a:tcPr>
                    <a:solidFill>
                      <a:schemeClr val="tx1">
                        <a:lumMod val="10000"/>
                        <a:lumOff val="90000"/>
                      </a:schemeClr>
                    </a:solidFill>
                  </a:tcPr>
                </a:tc>
                <a:extLst>
                  <a:ext uri="{0D108BD9-81ED-4DB2-BD59-A6C34878D82A}">
                    <a16:rowId xmlns:a16="http://schemas.microsoft.com/office/drawing/2014/main" val="1775737160"/>
                  </a:ext>
                </a:extLst>
              </a:tr>
              <a:tr h="405606">
                <a:tc>
                  <a:txBody>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Standard Deviation</a:t>
                      </a:r>
                    </a:p>
                  </a:txBody>
                  <a:tcPr>
                    <a:solidFill>
                      <a:schemeClr val="bg1">
                        <a:lumMod val="90000"/>
                      </a:schemeClr>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2.49%</a:t>
                      </a:r>
                    </a:p>
                  </a:txBody>
                  <a:tcPr>
                    <a:solidFill>
                      <a:schemeClr val="bg1">
                        <a:lumMod val="90000"/>
                      </a:schemeClr>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3.00%</a:t>
                      </a:r>
                    </a:p>
                  </a:txBody>
                  <a:tcPr>
                    <a:solidFill>
                      <a:schemeClr val="bg1">
                        <a:lumMod val="90000"/>
                      </a:schemeClr>
                    </a:solidFill>
                  </a:tcPr>
                </a:tc>
                <a:extLst>
                  <a:ext uri="{0D108BD9-81ED-4DB2-BD59-A6C34878D82A}">
                    <a16:rowId xmlns:a16="http://schemas.microsoft.com/office/drawing/2014/main" val="2510514758"/>
                  </a:ext>
                </a:extLst>
              </a:tr>
              <a:tr h="319801">
                <a:tc>
                  <a:txBody>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Sharpe Ratio</a:t>
                      </a:r>
                    </a:p>
                  </a:txBody>
                  <a:tcPr>
                    <a:solidFill>
                      <a:schemeClr val="tx1">
                        <a:lumMod val="10000"/>
                        <a:lumOff val="90000"/>
                      </a:schemeClr>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-0.21</a:t>
                      </a:r>
                    </a:p>
                  </a:txBody>
                  <a:tcPr>
                    <a:solidFill>
                      <a:schemeClr val="tx1">
                        <a:lumMod val="10000"/>
                        <a:lumOff val="90000"/>
                      </a:schemeClr>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.93</a:t>
                      </a:r>
                    </a:p>
                  </a:txBody>
                  <a:tcPr>
                    <a:solidFill>
                      <a:schemeClr val="tx1">
                        <a:lumMod val="10000"/>
                        <a:lumOff val="90000"/>
                      </a:schemeClr>
                    </a:solidFill>
                  </a:tcPr>
                </a:tc>
                <a:extLst>
                  <a:ext uri="{0D108BD9-81ED-4DB2-BD59-A6C34878D82A}">
                    <a16:rowId xmlns:a16="http://schemas.microsoft.com/office/drawing/2014/main" val="3182540147"/>
                  </a:ext>
                </a:extLst>
              </a:tr>
            </a:tbl>
          </a:graphicData>
        </a:graphic>
      </p:graphicFrame>
    </p:spTree>
    <p:extLst>
      <p:ext uri="{BB962C8B-B14F-4D97-AF65-F5344CB8AC3E}">
        <p14:creationId xmlns:p14="http://schemas.microsoft.com/office/powerpoint/2010/main" val="2585350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56"/>
          <p:cNvPicPr preferRelativeResize="0"/>
          <p:nvPr/>
        </p:nvPicPr>
        <p:blipFill rotWithShape="1">
          <a:blip r:embed="rId3">
            <a:alphaModFix/>
          </a:blip>
          <a:srcRect t="9878" b="9870"/>
          <a:stretch/>
        </p:blipFill>
        <p:spPr>
          <a:xfrm>
            <a:off x="916013" y="1274600"/>
            <a:ext cx="7311975" cy="3868900"/>
          </a:xfrm>
          <a:prstGeom prst="rect">
            <a:avLst/>
          </a:prstGeom>
          <a:noFill/>
          <a:ln>
            <a:noFill/>
          </a:ln>
        </p:spPr>
      </p:pic>
      <p:sp>
        <p:nvSpPr>
          <p:cNvPr id="737" name="Google Shape;737;p56"/>
          <p:cNvSpPr txBox="1">
            <a:spLocks noGrp="1"/>
          </p:cNvSpPr>
          <p:nvPr>
            <p:ph type="ctrTitle"/>
          </p:nvPr>
        </p:nvSpPr>
        <p:spPr>
          <a:xfrm>
            <a:off x="676811" y="330256"/>
            <a:ext cx="4375480" cy="946200"/>
          </a:xfrm>
          <a:prstGeom prst="rect">
            <a:avLst/>
          </a:prstGeom>
        </p:spPr>
        <p:txBody>
          <a:bodyPr spcFirstLastPara="1" wrap="square" lIns="91425" tIns="91425" rIns="91425" bIns="91425" anchor="t" anchorCtr="0">
            <a:noAutofit/>
          </a:bodyPr>
          <a:lstStyle/>
          <a:p>
            <a:r>
              <a:rPr lang="en-US" sz="3600" dirty="0"/>
              <a:t>Portfolio Allocation</a:t>
            </a:r>
          </a:p>
        </p:txBody>
      </p:sp>
      <p:sp>
        <p:nvSpPr>
          <p:cNvPr id="743" name="Google Shape;743;p56"/>
          <p:cNvSpPr txBox="1">
            <a:spLocks noGrp="1"/>
          </p:cNvSpPr>
          <p:nvPr>
            <p:ph type="subTitle" idx="4294967295"/>
          </p:nvPr>
        </p:nvSpPr>
        <p:spPr>
          <a:xfrm>
            <a:off x="915709" y="1280619"/>
            <a:ext cx="7312536" cy="3867115"/>
          </a:xfrm>
          <a:prstGeom prst="rect">
            <a:avLst/>
          </a:prstGeom>
        </p:spPr>
        <p:txBody>
          <a:bodyPr spcFirstLastPara="1" wrap="square" lIns="91425" tIns="91425" rIns="91425" bIns="91425" anchor="t" anchorCtr="0">
            <a:noAutofit/>
          </a:bodyPr>
          <a:lstStyle/>
          <a:p>
            <a:pPr marL="0" lvl="0" indent="0" algn="r">
              <a:lnSpc>
                <a:spcPct val="100000"/>
              </a:lnSpc>
              <a:spcBef>
                <a:spcPts val="0"/>
              </a:spcBef>
              <a:spcAft>
                <a:spcPts val="0"/>
              </a:spcAft>
              <a:buNone/>
            </a:pPr>
            <a:endParaRPr lang="es" sz="1650">
              <a:solidFill>
                <a:schemeClr val="bg1"/>
              </a:solidFill>
              <a:latin typeface="DM Serif Display"/>
              <a:ea typeface="DM Serif Display"/>
              <a:cs typeface="DM Serif Display"/>
            </a:endParaRPr>
          </a:p>
          <a:p>
            <a:pPr marL="0" lvl="0" indent="0" algn="r" rtl="0">
              <a:lnSpc>
                <a:spcPct val="100000"/>
              </a:lnSpc>
              <a:spcBef>
                <a:spcPts val="0"/>
              </a:spcBef>
              <a:spcAft>
                <a:spcPts val="0"/>
              </a:spcAft>
              <a:buNone/>
            </a:pPr>
            <a:endParaRPr lang="es" sz="1000">
              <a:solidFill>
                <a:schemeClr val="lt1"/>
              </a:solidFill>
            </a:endParaRPr>
          </a:p>
        </p:txBody>
      </p:sp>
      <p:pic>
        <p:nvPicPr>
          <p:cNvPr id="3" name="Picture 2" descr="Chart, histogram&#10;&#10;Description automatically generated">
            <a:extLst>
              <a:ext uri="{FF2B5EF4-FFF2-40B4-BE49-F238E27FC236}">
                <a16:creationId xmlns:a16="http://schemas.microsoft.com/office/drawing/2014/main" id="{C1ECC6B6-85C1-C740-8B8C-227C7ED762B2}"/>
              </a:ext>
            </a:extLst>
          </p:cNvPr>
          <p:cNvPicPr>
            <a:picLocks noChangeAspect="1"/>
          </p:cNvPicPr>
          <p:nvPr/>
        </p:nvPicPr>
        <p:blipFill>
          <a:blip r:embed="rId4"/>
          <a:stretch>
            <a:fillRect/>
          </a:stretch>
        </p:blipFill>
        <p:spPr>
          <a:xfrm>
            <a:off x="1859661" y="1447661"/>
            <a:ext cx="5424632" cy="3524634"/>
          </a:xfrm>
          <a:prstGeom prst="rect">
            <a:avLst/>
          </a:prstGeom>
        </p:spPr>
      </p:pic>
      <p:sp>
        <p:nvSpPr>
          <p:cNvPr id="4" name="TextBox 3">
            <a:extLst>
              <a:ext uri="{FF2B5EF4-FFF2-40B4-BE49-F238E27FC236}">
                <a16:creationId xmlns:a16="http://schemas.microsoft.com/office/drawing/2014/main" id="{2D618FAD-A287-7D43-9240-721492E5306E}"/>
              </a:ext>
            </a:extLst>
          </p:cNvPr>
          <p:cNvSpPr txBox="1"/>
          <p:nvPr/>
        </p:nvSpPr>
        <p:spPr>
          <a:xfrm>
            <a:off x="3851563" y="1708727"/>
            <a:ext cx="3851563" cy="1242841"/>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Largest Holdings:</a:t>
            </a:r>
          </a:p>
          <a:p>
            <a:pPr marL="285750" lvl="3" indent="-285750" algn="ctr">
              <a:lnSpc>
                <a:spcPct val="150000"/>
              </a:lnSpc>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XLV, Health Care ETF  12%</a:t>
            </a:r>
          </a:p>
          <a:p>
            <a:pPr marL="285750" lvl="1" indent="-285750" algn="ctr">
              <a:lnSpc>
                <a:spcPct val="150000"/>
              </a:lnSpc>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XLF, Financials ETF        8%</a:t>
            </a:r>
          </a:p>
          <a:p>
            <a:pPr marL="285750" indent="-285750" algn="ctr">
              <a:lnSpc>
                <a:spcPct val="150000"/>
              </a:lnSpc>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XLK, Technology ETF     7%</a:t>
            </a:r>
          </a:p>
        </p:txBody>
      </p:sp>
    </p:spTree>
    <p:extLst>
      <p:ext uri="{BB962C8B-B14F-4D97-AF65-F5344CB8AC3E}">
        <p14:creationId xmlns:p14="http://schemas.microsoft.com/office/powerpoint/2010/main" val="37148296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5E55F-7C98-CB42-9A28-049649ABA3B9}"/>
              </a:ext>
            </a:extLst>
          </p:cNvPr>
          <p:cNvSpPr>
            <a:spLocks noGrp="1"/>
          </p:cNvSpPr>
          <p:nvPr>
            <p:ph type="ctrTitle"/>
          </p:nvPr>
        </p:nvSpPr>
        <p:spPr>
          <a:xfrm>
            <a:off x="-363520" y="328247"/>
            <a:ext cx="5314212" cy="1204988"/>
          </a:xfrm>
          <a:ln>
            <a:solidFill>
              <a:schemeClr val="accent1"/>
            </a:solidFill>
          </a:ln>
        </p:spPr>
        <p:txBody>
          <a:bodyPr/>
          <a:lstStyle/>
          <a:p>
            <a:r>
              <a:rPr lang="en-US" dirty="0"/>
              <a:t>Sector allocation compared to the benchmark</a:t>
            </a:r>
            <a:br>
              <a:rPr lang="en-US" dirty="0"/>
            </a:br>
            <a:endParaRPr lang="en-US" dirty="0"/>
          </a:p>
        </p:txBody>
      </p:sp>
      <p:graphicFrame>
        <p:nvGraphicFramePr>
          <p:cNvPr id="8" name="Chart 7">
            <a:extLst>
              <a:ext uri="{FF2B5EF4-FFF2-40B4-BE49-F238E27FC236}">
                <a16:creationId xmlns:a16="http://schemas.microsoft.com/office/drawing/2014/main" id="{269CAFEC-B722-3743-A5B2-B46FDD48BA34}"/>
              </a:ext>
            </a:extLst>
          </p:cNvPr>
          <p:cNvGraphicFramePr>
            <a:graphicFrameLocks/>
          </p:cNvGraphicFramePr>
          <p:nvPr>
            <p:extLst>
              <p:ext uri="{D42A27DB-BD31-4B8C-83A1-F6EECF244321}">
                <p14:modId xmlns:p14="http://schemas.microsoft.com/office/powerpoint/2010/main" val="2329668635"/>
              </p:ext>
            </p:extLst>
          </p:nvPr>
        </p:nvGraphicFramePr>
        <p:xfrm>
          <a:off x="0" y="1461875"/>
          <a:ext cx="6345383" cy="310089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3EA48537-6CB6-D143-AE3A-ABBCF32467E8}"/>
              </a:ext>
            </a:extLst>
          </p:cNvPr>
          <p:cNvSpPr txBox="1"/>
          <p:nvPr/>
        </p:nvSpPr>
        <p:spPr>
          <a:xfrm>
            <a:off x="6151418" y="453687"/>
            <a:ext cx="2182008" cy="1015663"/>
          </a:xfrm>
          <a:prstGeom prst="rect">
            <a:avLst/>
          </a:prstGeom>
          <a:noFill/>
        </p:spPr>
        <p:txBody>
          <a:bodyPr wrap="none" rtlCol="0">
            <a:spAutoFit/>
          </a:bodyPr>
          <a:lstStyle/>
          <a:p>
            <a:r>
              <a:rPr lang="en-US" sz="1800" dirty="0">
                <a:latin typeface="DM Serif Display" pitchFamily="2" charset="0"/>
              </a:rPr>
              <a:t>SAP Sector Weights</a:t>
            </a:r>
          </a:p>
          <a:p>
            <a:endParaRPr lang="en-US" dirty="0"/>
          </a:p>
          <a:p>
            <a:endParaRPr lang="en-US" dirty="0"/>
          </a:p>
          <a:p>
            <a:endParaRPr lang="en-US" dirty="0"/>
          </a:p>
        </p:txBody>
      </p:sp>
      <p:graphicFrame>
        <p:nvGraphicFramePr>
          <p:cNvPr id="11" name="Table 10">
            <a:extLst>
              <a:ext uri="{FF2B5EF4-FFF2-40B4-BE49-F238E27FC236}">
                <a16:creationId xmlns:a16="http://schemas.microsoft.com/office/drawing/2014/main" id="{9B5F3DF7-6407-BB47-8B91-36FF84FD7FB9}"/>
              </a:ext>
            </a:extLst>
          </p:cNvPr>
          <p:cNvGraphicFramePr>
            <a:graphicFrameLocks noGrp="1"/>
          </p:cNvGraphicFramePr>
          <p:nvPr>
            <p:extLst>
              <p:ext uri="{D42A27DB-BD31-4B8C-83A1-F6EECF244321}">
                <p14:modId xmlns:p14="http://schemas.microsoft.com/office/powerpoint/2010/main" val="949023214"/>
              </p:ext>
            </p:extLst>
          </p:nvPr>
        </p:nvGraphicFramePr>
        <p:xfrm>
          <a:off x="6345383" y="961522"/>
          <a:ext cx="2591377" cy="2350541"/>
        </p:xfrm>
        <a:graphic>
          <a:graphicData uri="http://schemas.openxmlformats.org/drawingml/2006/table">
            <a:tbl>
              <a:tblPr>
                <a:tableStyleId>{08FB837D-C827-4EFA-A057-4D05807E0F7C}</a:tableStyleId>
              </a:tblPr>
              <a:tblGrid>
                <a:gridCol w="1921780">
                  <a:extLst>
                    <a:ext uri="{9D8B030D-6E8A-4147-A177-3AD203B41FA5}">
                      <a16:colId xmlns:a16="http://schemas.microsoft.com/office/drawing/2014/main" val="2284946184"/>
                    </a:ext>
                  </a:extLst>
                </a:gridCol>
                <a:gridCol w="669597">
                  <a:extLst>
                    <a:ext uri="{9D8B030D-6E8A-4147-A177-3AD203B41FA5}">
                      <a16:colId xmlns:a16="http://schemas.microsoft.com/office/drawing/2014/main" val="1894757170"/>
                    </a:ext>
                  </a:extLst>
                </a:gridCol>
              </a:tblGrid>
              <a:tr h="210265">
                <a:tc>
                  <a:txBody>
                    <a:bodyPr/>
                    <a:lstStyle/>
                    <a:p>
                      <a:pPr algn="l" fontAlgn="b"/>
                      <a:r>
                        <a:rPr lang="en-US" sz="1200" u="none" strike="noStrike" dirty="0">
                          <a:effectLst/>
                        </a:rPr>
                        <a:t>Technology</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200" u="none" strike="noStrike" dirty="0">
                          <a:effectLst/>
                        </a:rPr>
                        <a:t>16.30%</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extLst>
                  <a:ext uri="{0D108BD9-81ED-4DB2-BD59-A6C34878D82A}">
                    <a16:rowId xmlns:a16="http://schemas.microsoft.com/office/drawing/2014/main" val="525286502"/>
                  </a:ext>
                </a:extLst>
              </a:tr>
              <a:tr h="210265">
                <a:tc>
                  <a:txBody>
                    <a:bodyPr/>
                    <a:lstStyle/>
                    <a:p>
                      <a:pPr algn="l" fontAlgn="b"/>
                      <a:r>
                        <a:rPr lang="en-US" sz="1200" u="none" strike="noStrike" dirty="0">
                          <a:effectLst/>
                        </a:rPr>
                        <a:t>Financials</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200" u="none" strike="noStrike" dirty="0">
                          <a:effectLst/>
                        </a:rPr>
                        <a:t>18.79%</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extLst>
                  <a:ext uri="{0D108BD9-81ED-4DB2-BD59-A6C34878D82A}">
                    <a16:rowId xmlns:a16="http://schemas.microsoft.com/office/drawing/2014/main" val="531649296"/>
                  </a:ext>
                </a:extLst>
              </a:tr>
              <a:tr h="210265">
                <a:tc>
                  <a:txBody>
                    <a:bodyPr/>
                    <a:lstStyle/>
                    <a:p>
                      <a:pPr algn="l" fontAlgn="b"/>
                      <a:r>
                        <a:rPr lang="en-US" sz="1200" u="none" strike="noStrike" dirty="0">
                          <a:effectLst/>
                        </a:rPr>
                        <a:t>Health Care</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200" u="none" strike="noStrike" dirty="0">
                          <a:effectLst/>
                        </a:rPr>
                        <a:t>20.80%</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extLst>
                  <a:ext uri="{0D108BD9-81ED-4DB2-BD59-A6C34878D82A}">
                    <a16:rowId xmlns:a16="http://schemas.microsoft.com/office/drawing/2014/main" val="4173572058"/>
                  </a:ext>
                </a:extLst>
              </a:tr>
              <a:tr h="227247">
                <a:tc>
                  <a:txBody>
                    <a:bodyPr/>
                    <a:lstStyle/>
                    <a:p>
                      <a:pPr algn="l" fontAlgn="b"/>
                      <a:r>
                        <a:rPr lang="en-US" sz="1200" u="none" strike="noStrike" dirty="0">
                          <a:effectLst/>
                        </a:rPr>
                        <a:t>Consumer Discretionary</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200" u="none" strike="noStrike" dirty="0">
                          <a:effectLst/>
                        </a:rPr>
                        <a:t>8.98%</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extLst>
                  <a:ext uri="{0D108BD9-81ED-4DB2-BD59-A6C34878D82A}">
                    <a16:rowId xmlns:a16="http://schemas.microsoft.com/office/drawing/2014/main" val="715153702"/>
                  </a:ext>
                </a:extLst>
              </a:tr>
              <a:tr h="230909">
                <a:tc>
                  <a:txBody>
                    <a:bodyPr/>
                    <a:lstStyle/>
                    <a:p>
                      <a:pPr algn="l" fontAlgn="b"/>
                      <a:r>
                        <a:rPr lang="en-US" sz="1200" u="none" strike="noStrike" dirty="0">
                          <a:effectLst/>
                        </a:rPr>
                        <a:t>Communication Services</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200" u="none" strike="noStrike" dirty="0">
                          <a:effectLst/>
                        </a:rPr>
                        <a:t>1.67%</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extLst>
                  <a:ext uri="{0D108BD9-81ED-4DB2-BD59-A6C34878D82A}">
                    <a16:rowId xmlns:a16="http://schemas.microsoft.com/office/drawing/2014/main" val="2749313604"/>
                  </a:ext>
                </a:extLst>
              </a:tr>
              <a:tr h="210265">
                <a:tc>
                  <a:txBody>
                    <a:bodyPr/>
                    <a:lstStyle/>
                    <a:p>
                      <a:pPr algn="l" fontAlgn="b"/>
                      <a:r>
                        <a:rPr lang="en-US" sz="1200" u="none" strike="noStrike" dirty="0">
                          <a:effectLst/>
                        </a:rPr>
                        <a:t>Industrials</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200" u="none" strike="noStrike" dirty="0">
                          <a:effectLst/>
                        </a:rPr>
                        <a:t>9.91%</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extLst>
                  <a:ext uri="{0D108BD9-81ED-4DB2-BD59-A6C34878D82A}">
                    <a16:rowId xmlns:a16="http://schemas.microsoft.com/office/drawing/2014/main" val="3617024599"/>
                  </a:ext>
                </a:extLst>
              </a:tr>
              <a:tr h="210265">
                <a:tc>
                  <a:txBody>
                    <a:bodyPr/>
                    <a:lstStyle/>
                    <a:p>
                      <a:pPr algn="l" fontAlgn="b"/>
                      <a:r>
                        <a:rPr lang="en-US" sz="1200" u="none" strike="noStrike" dirty="0">
                          <a:effectLst/>
                        </a:rPr>
                        <a:t>Consumer Staples</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200" u="none" strike="noStrike" dirty="0">
                          <a:effectLst/>
                        </a:rPr>
                        <a:t>4.93%</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extLst>
                  <a:ext uri="{0D108BD9-81ED-4DB2-BD59-A6C34878D82A}">
                    <a16:rowId xmlns:a16="http://schemas.microsoft.com/office/drawing/2014/main" val="81868048"/>
                  </a:ext>
                </a:extLst>
              </a:tr>
              <a:tr h="210265">
                <a:tc>
                  <a:txBody>
                    <a:bodyPr/>
                    <a:lstStyle/>
                    <a:p>
                      <a:pPr algn="l" fontAlgn="b"/>
                      <a:r>
                        <a:rPr lang="en-US" sz="1200" u="none" strike="noStrike" dirty="0">
                          <a:effectLst/>
                        </a:rPr>
                        <a:t>Energy</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200" u="none" strike="noStrike" dirty="0">
                          <a:effectLst/>
                        </a:rPr>
                        <a:t>6.02%</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extLst>
                  <a:ext uri="{0D108BD9-81ED-4DB2-BD59-A6C34878D82A}">
                    <a16:rowId xmlns:a16="http://schemas.microsoft.com/office/drawing/2014/main" val="2454858981"/>
                  </a:ext>
                </a:extLst>
              </a:tr>
              <a:tr h="210265">
                <a:tc>
                  <a:txBody>
                    <a:bodyPr/>
                    <a:lstStyle/>
                    <a:p>
                      <a:pPr algn="l" fontAlgn="b"/>
                      <a:r>
                        <a:rPr lang="en-US" sz="1200" u="none" strike="noStrike" dirty="0">
                          <a:effectLst/>
                        </a:rPr>
                        <a:t>Real Estate</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200" u="none" strike="noStrike" dirty="0">
                          <a:effectLst/>
                        </a:rPr>
                        <a:t>3.13%</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extLst>
                  <a:ext uri="{0D108BD9-81ED-4DB2-BD59-A6C34878D82A}">
                    <a16:rowId xmlns:a16="http://schemas.microsoft.com/office/drawing/2014/main" val="3250646629"/>
                  </a:ext>
                </a:extLst>
              </a:tr>
              <a:tr h="210265">
                <a:tc>
                  <a:txBody>
                    <a:bodyPr/>
                    <a:lstStyle/>
                    <a:p>
                      <a:pPr algn="l" fontAlgn="b"/>
                      <a:r>
                        <a:rPr lang="en-US" sz="1200" u="none" strike="noStrike" dirty="0">
                          <a:effectLst/>
                        </a:rPr>
                        <a:t>Utilities</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200" u="none" strike="noStrike" dirty="0">
                          <a:effectLst/>
                        </a:rPr>
                        <a:t>0.00%</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extLst>
                  <a:ext uri="{0D108BD9-81ED-4DB2-BD59-A6C34878D82A}">
                    <a16:rowId xmlns:a16="http://schemas.microsoft.com/office/drawing/2014/main" val="2975897207"/>
                  </a:ext>
                </a:extLst>
              </a:tr>
              <a:tr h="210265">
                <a:tc>
                  <a:txBody>
                    <a:bodyPr/>
                    <a:lstStyle/>
                    <a:p>
                      <a:pPr algn="l" fontAlgn="b"/>
                      <a:r>
                        <a:rPr lang="en-US" sz="1200" u="none" strike="noStrike" dirty="0">
                          <a:effectLst/>
                        </a:rPr>
                        <a:t>Materials</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200" u="none" strike="noStrike" dirty="0">
                          <a:effectLst/>
                        </a:rPr>
                        <a:t>0.00%</a:t>
                      </a:r>
                      <a:endParaRPr lang="en-US"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extLst>
                  <a:ext uri="{0D108BD9-81ED-4DB2-BD59-A6C34878D82A}">
                    <a16:rowId xmlns:a16="http://schemas.microsoft.com/office/drawing/2014/main" val="2112662749"/>
                  </a:ext>
                </a:extLst>
              </a:tr>
            </a:tbl>
          </a:graphicData>
        </a:graphic>
      </p:graphicFrame>
    </p:spTree>
    <p:extLst>
      <p:ext uri="{BB962C8B-B14F-4D97-AF65-F5344CB8AC3E}">
        <p14:creationId xmlns:p14="http://schemas.microsoft.com/office/powerpoint/2010/main" val="2194863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723600" y="452975"/>
            <a:ext cx="2078100" cy="96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lt1"/>
              </a:solidFill>
            </a:endParaRPr>
          </a:p>
          <a:p>
            <a:pPr marL="0" lvl="0" indent="0" algn="l" rtl="0">
              <a:spcBef>
                <a:spcPts val="0"/>
              </a:spcBef>
              <a:spcAft>
                <a:spcPts val="0"/>
              </a:spcAft>
              <a:buNone/>
            </a:pPr>
            <a:endParaRPr dirty="0">
              <a:solidFill>
                <a:schemeClr val="lt1"/>
              </a:solidFill>
            </a:endParaRPr>
          </a:p>
        </p:txBody>
      </p:sp>
      <p:sp>
        <p:nvSpPr>
          <p:cNvPr id="3" name="Title 2">
            <a:extLst>
              <a:ext uri="{FF2B5EF4-FFF2-40B4-BE49-F238E27FC236}">
                <a16:creationId xmlns:a16="http://schemas.microsoft.com/office/drawing/2014/main" id="{79660B86-058A-C148-BF5F-F6B7F53CF209}"/>
              </a:ext>
            </a:extLst>
          </p:cNvPr>
          <p:cNvSpPr>
            <a:spLocks noGrp="1"/>
          </p:cNvSpPr>
          <p:nvPr>
            <p:ph type="ctrTitle"/>
          </p:nvPr>
        </p:nvSpPr>
        <p:spPr>
          <a:xfrm>
            <a:off x="453000" y="507527"/>
            <a:ext cx="3001400" cy="1357576"/>
          </a:xfrm>
        </p:spPr>
        <p:txBody>
          <a:bodyPr/>
          <a:lstStyle/>
          <a:p>
            <a:r>
              <a:rPr lang="en-US" sz="3200" dirty="0">
                <a:solidFill>
                  <a:schemeClr val="bg1"/>
                </a:solidFill>
              </a:rPr>
              <a:t>SAP Strategies and Allocation</a:t>
            </a:r>
          </a:p>
        </p:txBody>
      </p:sp>
      <p:graphicFrame>
        <p:nvGraphicFramePr>
          <p:cNvPr id="59" name="Chart 58">
            <a:extLst>
              <a:ext uri="{FF2B5EF4-FFF2-40B4-BE49-F238E27FC236}">
                <a16:creationId xmlns:a16="http://schemas.microsoft.com/office/drawing/2014/main" id="{917E679C-ACF5-4F09-90E3-862DB27D8D66}"/>
              </a:ext>
            </a:extLst>
          </p:cNvPr>
          <p:cNvGraphicFramePr>
            <a:graphicFrameLocks/>
          </p:cNvGraphicFramePr>
          <p:nvPr>
            <p:extLst>
              <p:ext uri="{D42A27DB-BD31-4B8C-83A1-F6EECF244321}">
                <p14:modId xmlns:p14="http://schemas.microsoft.com/office/powerpoint/2010/main" val="838889820"/>
              </p:ext>
            </p:extLst>
          </p:nvPr>
        </p:nvGraphicFramePr>
        <p:xfrm>
          <a:off x="4572000" y="1295460"/>
          <a:ext cx="4875714" cy="2910417"/>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a:extLst>
              <a:ext uri="{FF2B5EF4-FFF2-40B4-BE49-F238E27FC236}">
                <a16:creationId xmlns:a16="http://schemas.microsoft.com/office/drawing/2014/main" id="{C01DBC5B-8B6C-A141-859D-E41FAFD44FCB}"/>
              </a:ext>
            </a:extLst>
          </p:cNvPr>
          <p:cNvSpPr/>
          <p:nvPr/>
        </p:nvSpPr>
        <p:spPr>
          <a:xfrm>
            <a:off x="1383669" y="2750669"/>
            <a:ext cx="224742" cy="307777"/>
          </a:xfrm>
          <a:prstGeom prst="rect">
            <a:avLst/>
          </a:prstGeom>
        </p:spPr>
        <p:txBody>
          <a:bodyPr wrap="none">
            <a:spAutoFit/>
          </a:bodyPr>
          <a:lstStyle/>
          <a:p>
            <a:r>
              <a:rPr lang="en-US" dirty="0">
                <a:latin typeface="-webkit-standard"/>
              </a:rPr>
              <a:t> </a:t>
            </a:r>
            <a:endParaRPr lang="en-US" dirty="0"/>
          </a:p>
        </p:txBody>
      </p:sp>
      <p:sp>
        <p:nvSpPr>
          <p:cNvPr id="15" name="TextBox 14">
            <a:extLst>
              <a:ext uri="{FF2B5EF4-FFF2-40B4-BE49-F238E27FC236}">
                <a16:creationId xmlns:a16="http://schemas.microsoft.com/office/drawing/2014/main" id="{500C1CF2-EF51-C145-ACAD-9D38439E1857}"/>
              </a:ext>
            </a:extLst>
          </p:cNvPr>
          <p:cNvSpPr txBox="1"/>
          <p:nvPr/>
        </p:nvSpPr>
        <p:spPr>
          <a:xfrm>
            <a:off x="990857" y="2493818"/>
            <a:ext cx="2241870" cy="1815882"/>
          </a:xfrm>
          <a:prstGeom prst="rect">
            <a:avLst/>
          </a:prstGeom>
          <a:noFill/>
        </p:spPr>
        <p:txBody>
          <a:bodyPr wrap="square" rtlCol="0">
            <a:spAutoFit/>
          </a:bodyPr>
          <a:lstStyle/>
          <a:p>
            <a:pPr marL="285750" indent="-285750">
              <a:buFont typeface="Wingdings" pitchFamily="2" charset="2"/>
              <a:buChar char="Ø"/>
            </a:pPr>
            <a:r>
              <a:rPr lang="en-US" sz="1600" dirty="0">
                <a:solidFill>
                  <a:schemeClr val="bg1"/>
                </a:solidFill>
                <a:latin typeface="DM Serif Display" pitchFamily="2" charset="0"/>
                <a:ea typeface="Open Sans" panose="020B0606030504020204" pitchFamily="34" charset="0"/>
                <a:cs typeface="Open Sans" panose="020B0606030504020204" pitchFamily="34" charset="0"/>
              </a:rPr>
              <a:t>ETF</a:t>
            </a:r>
          </a:p>
          <a:p>
            <a:pPr marL="285750" indent="-285750">
              <a:buFont typeface="Wingdings" pitchFamily="2" charset="2"/>
              <a:buChar char="Ø"/>
            </a:pPr>
            <a:endParaRPr lang="en-US" sz="1600" dirty="0">
              <a:solidFill>
                <a:schemeClr val="bg1"/>
              </a:solidFill>
              <a:latin typeface="DM Serif Display" pitchFamily="2" charset="0"/>
              <a:ea typeface="Open Sans" panose="020B0606030504020204" pitchFamily="34" charset="0"/>
              <a:cs typeface="Open Sans" panose="020B0606030504020204" pitchFamily="34" charset="0"/>
            </a:endParaRPr>
          </a:p>
          <a:p>
            <a:pPr marL="285750" indent="-285750">
              <a:buFont typeface="Wingdings" pitchFamily="2" charset="2"/>
              <a:buChar char="Ø"/>
            </a:pPr>
            <a:r>
              <a:rPr lang="en-US" sz="1600" dirty="0">
                <a:solidFill>
                  <a:schemeClr val="bg1"/>
                </a:solidFill>
                <a:latin typeface="DM Serif Display" pitchFamily="2" charset="0"/>
                <a:ea typeface="Open Sans" panose="020B0606030504020204" pitchFamily="34" charset="0"/>
                <a:cs typeface="Open Sans" panose="020B0606030504020204" pitchFamily="34" charset="0"/>
              </a:rPr>
              <a:t>Growth</a:t>
            </a:r>
          </a:p>
          <a:p>
            <a:endParaRPr lang="en-US" sz="1600" dirty="0">
              <a:solidFill>
                <a:schemeClr val="bg1"/>
              </a:solidFill>
              <a:latin typeface="DM Serif Display" pitchFamily="2" charset="0"/>
              <a:ea typeface="Open Sans" panose="020B0606030504020204" pitchFamily="34" charset="0"/>
              <a:cs typeface="Open Sans" panose="020B0606030504020204" pitchFamily="34" charset="0"/>
            </a:endParaRPr>
          </a:p>
          <a:p>
            <a:pPr marL="285750" indent="-285750">
              <a:buFont typeface="Wingdings" pitchFamily="2" charset="2"/>
              <a:buChar char="Ø"/>
            </a:pPr>
            <a:r>
              <a:rPr lang="en-US" sz="1600" dirty="0">
                <a:solidFill>
                  <a:schemeClr val="bg1"/>
                </a:solidFill>
                <a:latin typeface="DM Serif Display" pitchFamily="2" charset="0"/>
                <a:ea typeface="Open Sans" panose="020B0606030504020204" pitchFamily="34" charset="0"/>
                <a:cs typeface="Open Sans" panose="020B0606030504020204" pitchFamily="34" charset="0"/>
              </a:rPr>
              <a:t>Value</a:t>
            </a:r>
          </a:p>
          <a:p>
            <a:pPr marL="285750" indent="-285750">
              <a:buFont typeface="Wingdings" pitchFamily="2" charset="2"/>
              <a:buChar char="Ø"/>
            </a:pPr>
            <a:endParaRPr lang="en-US" sz="1600" dirty="0">
              <a:solidFill>
                <a:schemeClr val="bg1"/>
              </a:solidFill>
              <a:latin typeface="DM Serif Display" pitchFamily="2" charset="0"/>
              <a:ea typeface="Open Sans" panose="020B0606030504020204" pitchFamily="34" charset="0"/>
              <a:cs typeface="Open Sans" panose="020B0606030504020204" pitchFamily="34" charset="0"/>
            </a:endParaRPr>
          </a:p>
          <a:p>
            <a:pPr marL="285750" indent="-285750">
              <a:buFont typeface="Wingdings" pitchFamily="2" charset="2"/>
              <a:buChar char="Ø"/>
            </a:pPr>
            <a:r>
              <a:rPr lang="en-US" sz="1600" dirty="0">
                <a:solidFill>
                  <a:schemeClr val="bg1"/>
                </a:solidFill>
                <a:latin typeface="DM Serif Display" pitchFamily="2" charset="0"/>
                <a:ea typeface="Open Sans" panose="020B0606030504020204" pitchFamily="34" charset="0"/>
                <a:cs typeface="Open Sans" panose="020B0606030504020204" pitchFamily="34" charset="0"/>
              </a:rPr>
              <a:t>Dividend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56"/>
          <p:cNvPicPr preferRelativeResize="0"/>
          <p:nvPr/>
        </p:nvPicPr>
        <p:blipFill rotWithShape="1">
          <a:blip r:embed="rId3">
            <a:alphaModFix/>
          </a:blip>
          <a:srcRect t="9878" b="9870"/>
          <a:stretch/>
        </p:blipFill>
        <p:spPr>
          <a:xfrm>
            <a:off x="916012" y="1274600"/>
            <a:ext cx="7311975" cy="3868900"/>
          </a:xfrm>
          <a:prstGeom prst="rect">
            <a:avLst/>
          </a:prstGeom>
          <a:noFill/>
          <a:ln>
            <a:noFill/>
          </a:ln>
        </p:spPr>
      </p:pic>
      <p:sp>
        <p:nvSpPr>
          <p:cNvPr id="737" name="Google Shape;737;p56"/>
          <p:cNvSpPr txBox="1">
            <a:spLocks noGrp="1"/>
          </p:cNvSpPr>
          <p:nvPr>
            <p:ph type="ctrTitle"/>
          </p:nvPr>
        </p:nvSpPr>
        <p:spPr>
          <a:xfrm>
            <a:off x="723599" y="470625"/>
            <a:ext cx="3476441" cy="946200"/>
          </a:xfrm>
          <a:prstGeom prst="rect">
            <a:avLst/>
          </a:prstGeom>
        </p:spPr>
        <p:txBody>
          <a:bodyPr spcFirstLastPara="1" wrap="square" lIns="91425" tIns="91425" rIns="91425" bIns="91425" anchor="t" anchorCtr="0">
            <a:noAutofit/>
          </a:bodyPr>
          <a:lstStyle/>
          <a:p>
            <a:r>
              <a:rPr lang="es" err="1"/>
              <a:t>Outperformers</a:t>
            </a:r>
            <a:r>
              <a:rPr lang="es"/>
              <a:t>:</a:t>
            </a:r>
            <a:br>
              <a:rPr lang="es"/>
            </a:br>
            <a:r>
              <a:rPr lang="es" err="1"/>
              <a:t>Nutrien</a:t>
            </a:r>
            <a:r>
              <a:rPr lang="es"/>
              <a:t> LTD (NTR): 51.92% </a:t>
            </a:r>
            <a:endParaRPr dirty="0"/>
          </a:p>
        </p:txBody>
      </p:sp>
      <p:sp>
        <p:nvSpPr>
          <p:cNvPr id="743" name="Google Shape;743;p56"/>
          <p:cNvSpPr txBox="1">
            <a:spLocks noGrp="1"/>
          </p:cNvSpPr>
          <p:nvPr>
            <p:ph type="subTitle" idx="4294967295"/>
          </p:nvPr>
        </p:nvSpPr>
        <p:spPr>
          <a:xfrm>
            <a:off x="887662" y="1786385"/>
            <a:ext cx="1175935" cy="1422665"/>
          </a:xfrm>
          <a:prstGeom prst="rect">
            <a:avLst/>
          </a:prstGeom>
        </p:spPr>
        <p:txBody>
          <a:bodyPr spcFirstLastPara="1" wrap="square" lIns="91425" tIns="91425" rIns="91425" bIns="91425" anchor="t" anchorCtr="0">
            <a:noAutofit/>
          </a:bodyPr>
          <a:lstStyle/>
          <a:p>
            <a:pPr marL="0" indent="0" algn="r">
              <a:lnSpc>
                <a:spcPct val="100000"/>
              </a:lnSpc>
              <a:buNone/>
            </a:pPr>
            <a:r>
              <a:rPr lang="en-US" sz="1400" dirty="0">
                <a:solidFill>
                  <a:schemeClr val="lt1"/>
                </a:solidFill>
                <a:latin typeface="DM Serif Display"/>
                <a:sym typeface="DM Serif Display"/>
              </a:rPr>
              <a:t>Purchased 10/5/2021</a:t>
            </a:r>
            <a:endParaRPr lang="en-US" sz="1400" dirty="0">
              <a:solidFill>
                <a:schemeClr val="lt1"/>
              </a:solidFill>
              <a:latin typeface="DM Serif Display"/>
            </a:endParaRPr>
          </a:p>
          <a:p>
            <a:pPr marL="0" indent="0" algn="r">
              <a:lnSpc>
                <a:spcPct val="100000"/>
              </a:lnSpc>
              <a:buNone/>
            </a:pPr>
            <a:r>
              <a:rPr lang="en-US" sz="1000" dirty="0">
                <a:solidFill>
                  <a:schemeClr val="lt1"/>
                </a:solidFill>
                <a:latin typeface="Open Sans"/>
                <a:ea typeface="Open Sans"/>
                <a:cs typeface="Open Sans"/>
                <a:sym typeface="DM Serif Display"/>
              </a:rPr>
              <a:t>150.82 shares @ $68.46</a:t>
            </a:r>
            <a:endParaRPr lang="en-US" sz="1000" dirty="0">
              <a:solidFill>
                <a:schemeClr val="lt1"/>
              </a:solidFill>
              <a:latin typeface="Open Sans"/>
              <a:ea typeface="Open Sans"/>
              <a:cs typeface="Open Sans"/>
            </a:endParaRPr>
          </a:p>
        </p:txBody>
      </p:sp>
      <p:sp>
        <p:nvSpPr>
          <p:cNvPr id="744" name="Google Shape;744;p56"/>
          <p:cNvSpPr txBox="1">
            <a:spLocks noGrp="1"/>
          </p:cNvSpPr>
          <p:nvPr>
            <p:ph type="subTitle" idx="4294967295"/>
          </p:nvPr>
        </p:nvSpPr>
        <p:spPr>
          <a:xfrm>
            <a:off x="915723" y="3304696"/>
            <a:ext cx="1175936" cy="1235220"/>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1600"/>
              </a:spcAft>
              <a:buNone/>
            </a:pPr>
            <a:r>
              <a:rPr lang="en-US" sz="1000" dirty="0">
                <a:solidFill>
                  <a:schemeClr val="lt1"/>
                </a:solidFill>
                <a:latin typeface="Open Sans"/>
                <a:ea typeface="Open Sans"/>
                <a:cs typeface="Open Sans"/>
              </a:rPr>
              <a:t>Operates through about 2,000 retail locations in the USA, Canada, South America and Australia</a:t>
            </a:r>
          </a:p>
        </p:txBody>
      </p:sp>
      <p:sp>
        <p:nvSpPr>
          <p:cNvPr id="745" name="Google Shape;745;p56"/>
          <p:cNvSpPr txBox="1">
            <a:spLocks noGrp="1"/>
          </p:cNvSpPr>
          <p:nvPr>
            <p:ph type="subTitle" idx="4294967295"/>
          </p:nvPr>
        </p:nvSpPr>
        <p:spPr>
          <a:xfrm>
            <a:off x="6847687" y="1879380"/>
            <a:ext cx="1380300" cy="1236674"/>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600"/>
              </a:spcAft>
              <a:buNone/>
            </a:pPr>
            <a:r>
              <a:rPr lang="en-US" sz="1000" dirty="0">
                <a:solidFill>
                  <a:schemeClr val="lt1"/>
                </a:solidFill>
                <a:latin typeface="Open Sans"/>
                <a:ea typeface="Open Sans"/>
                <a:cs typeface="Open Sans"/>
              </a:rPr>
              <a:t>Nutrien provides crop inputs and services such as potash, nitrogen, phosphate and sulfate products</a:t>
            </a:r>
          </a:p>
        </p:txBody>
      </p:sp>
      <p:sp>
        <p:nvSpPr>
          <p:cNvPr id="746" name="Google Shape;746;p56"/>
          <p:cNvSpPr txBox="1">
            <a:spLocks noGrp="1"/>
          </p:cNvSpPr>
          <p:nvPr>
            <p:ph type="subTitle" idx="4294967295"/>
          </p:nvPr>
        </p:nvSpPr>
        <p:spPr>
          <a:xfrm>
            <a:off x="6826659" y="3280837"/>
            <a:ext cx="1380300" cy="1144255"/>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600"/>
              </a:spcAft>
              <a:buNone/>
            </a:pPr>
            <a:r>
              <a:rPr lang="en-US" sz="1000" dirty="0">
                <a:solidFill>
                  <a:schemeClr val="lt1"/>
                </a:solidFill>
                <a:latin typeface="Open Sans"/>
                <a:ea typeface="Open Sans"/>
                <a:cs typeface="Open Sans"/>
              </a:rPr>
              <a:t>Pitched as a value stock and underwent tremendous growth amidst the Russa-Ukraine</a:t>
            </a:r>
          </a:p>
        </p:txBody>
      </p:sp>
      <p:pic>
        <p:nvPicPr>
          <p:cNvPr id="4" name="Picture 4" descr="Graphical user interface, chart&#10;&#10;Description automatically generated">
            <a:extLst>
              <a:ext uri="{FF2B5EF4-FFF2-40B4-BE49-F238E27FC236}">
                <a16:creationId xmlns:a16="http://schemas.microsoft.com/office/drawing/2014/main" id="{3ECE1373-E690-99C3-CF7D-A302331A2216}"/>
              </a:ext>
            </a:extLst>
          </p:cNvPr>
          <p:cNvPicPr>
            <a:picLocks noChangeAspect="1"/>
          </p:cNvPicPr>
          <p:nvPr/>
        </p:nvPicPr>
        <p:blipFill>
          <a:blip r:embed="rId4"/>
          <a:stretch>
            <a:fillRect/>
          </a:stretch>
        </p:blipFill>
        <p:spPr>
          <a:xfrm>
            <a:off x="2171031" y="2165680"/>
            <a:ext cx="4591383" cy="2088821"/>
          </a:xfrm>
          <a:prstGeom prst="rect">
            <a:avLst/>
          </a:prstGeom>
        </p:spPr>
      </p:pic>
    </p:spTree>
    <p:extLst>
      <p:ext uri="{BB962C8B-B14F-4D97-AF65-F5344CB8AC3E}">
        <p14:creationId xmlns:p14="http://schemas.microsoft.com/office/powerpoint/2010/main" val="1174690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56"/>
          <p:cNvPicPr preferRelativeResize="0"/>
          <p:nvPr/>
        </p:nvPicPr>
        <p:blipFill rotWithShape="1">
          <a:blip r:embed="rId3">
            <a:alphaModFix/>
          </a:blip>
          <a:srcRect t="9878" b="9870"/>
          <a:stretch/>
        </p:blipFill>
        <p:spPr>
          <a:xfrm>
            <a:off x="916012" y="1274600"/>
            <a:ext cx="7311975" cy="3868900"/>
          </a:xfrm>
          <a:prstGeom prst="rect">
            <a:avLst/>
          </a:prstGeom>
          <a:noFill/>
          <a:ln>
            <a:noFill/>
          </a:ln>
        </p:spPr>
      </p:pic>
      <p:sp>
        <p:nvSpPr>
          <p:cNvPr id="737" name="Google Shape;737;p56"/>
          <p:cNvSpPr txBox="1">
            <a:spLocks noGrp="1"/>
          </p:cNvSpPr>
          <p:nvPr>
            <p:ph type="ctrTitle"/>
          </p:nvPr>
        </p:nvSpPr>
        <p:spPr>
          <a:xfrm>
            <a:off x="723598" y="470625"/>
            <a:ext cx="5813559"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solidFill>
              </a:rPr>
              <a:t>Outperformers:</a:t>
            </a:r>
            <a:br>
              <a:rPr lang="en-US" dirty="0">
                <a:solidFill>
                  <a:schemeClr val="tx1"/>
                </a:solidFill>
              </a:rPr>
            </a:br>
            <a:r>
              <a:rPr lang="en-US" dirty="0">
                <a:solidFill>
                  <a:schemeClr val="tx1"/>
                </a:solidFill>
              </a:rPr>
              <a:t>Vertex Pharmaceuticals Incorporated (VRTX): 43.14%</a:t>
            </a:r>
          </a:p>
        </p:txBody>
      </p:sp>
      <p:sp>
        <p:nvSpPr>
          <p:cNvPr id="743" name="Google Shape;743;p56"/>
          <p:cNvSpPr txBox="1">
            <a:spLocks noGrp="1"/>
          </p:cNvSpPr>
          <p:nvPr>
            <p:ph type="subTitle" idx="4294967295"/>
          </p:nvPr>
        </p:nvSpPr>
        <p:spPr>
          <a:xfrm>
            <a:off x="818146" y="1786385"/>
            <a:ext cx="1191977" cy="1422665"/>
          </a:xfrm>
          <a:prstGeom prst="rect">
            <a:avLst/>
          </a:prstGeom>
        </p:spPr>
        <p:txBody>
          <a:bodyPr spcFirstLastPara="1" wrap="square" lIns="91425" tIns="91425" rIns="91425" bIns="91425" anchor="t" anchorCtr="0">
            <a:noAutofit/>
          </a:bodyPr>
          <a:lstStyle/>
          <a:p>
            <a:pPr marL="0" indent="0" algn="r">
              <a:lnSpc>
                <a:spcPct val="100000"/>
              </a:lnSpc>
              <a:buNone/>
            </a:pPr>
            <a:r>
              <a:rPr lang="es" sz="1400">
                <a:solidFill>
                  <a:schemeClr val="lt1"/>
                </a:solidFill>
                <a:latin typeface="DM Serif Display"/>
                <a:sym typeface="DM Serif Display"/>
              </a:rPr>
              <a:t>Purchased 10/9/2021</a:t>
            </a:r>
          </a:p>
          <a:p>
            <a:pPr marL="0" indent="0" algn="r">
              <a:lnSpc>
                <a:spcPct val="100000"/>
              </a:lnSpc>
              <a:buNone/>
            </a:pPr>
            <a:r>
              <a:rPr lang="es" sz="1000">
                <a:solidFill>
                  <a:schemeClr val="lt1"/>
                </a:solidFill>
                <a:latin typeface="Open Sans" panose="020B0606030504020204" pitchFamily="34" charset="0"/>
                <a:ea typeface="Open Sans" panose="020B0606030504020204" pitchFamily="34" charset="0"/>
                <a:cs typeface="Open Sans" panose="020B0606030504020204" pitchFamily="34" charset="0"/>
                <a:sym typeface="DM Serif Display"/>
              </a:rPr>
              <a:t>55 Shares @ $183.61</a:t>
            </a:r>
          </a:p>
          <a:p>
            <a:pPr marL="0" indent="0" algn="r">
              <a:lnSpc>
                <a:spcPct val="100000"/>
              </a:lnSpc>
              <a:buNone/>
            </a:pPr>
            <a:endParaRPr lang="es" sz="1000">
              <a:solidFill>
                <a:schemeClr val="lt1"/>
              </a:solidFill>
              <a:latin typeface="Open Sans" panose="020B0606030504020204" pitchFamily="34" charset="0"/>
              <a:ea typeface="Open Sans" panose="020B0606030504020204" pitchFamily="34" charset="0"/>
              <a:cs typeface="Open Sans" panose="020B0606030504020204" pitchFamily="34" charset="0"/>
              <a:sym typeface="DM Serif Display"/>
            </a:endParaRPr>
          </a:p>
        </p:txBody>
      </p:sp>
      <p:sp>
        <p:nvSpPr>
          <p:cNvPr id="744" name="Google Shape;744;p56"/>
          <p:cNvSpPr txBox="1">
            <a:spLocks noGrp="1"/>
          </p:cNvSpPr>
          <p:nvPr>
            <p:ph type="subTitle" idx="4294967295"/>
          </p:nvPr>
        </p:nvSpPr>
        <p:spPr>
          <a:xfrm>
            <a:off x="899681" y="3304696"/>
            <a:ext cx="1191978" cy="1548041"/>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1600"/>
              </a:spcAft>
              <a:buNone/>
            </a:pPr>
            <a:r>
              <a:rPr lang="es" sz="1000">
                <a:solidFill>
                  <a:schemeClr val="lt1"/>
                </a:solidFill>
                <a:latin typeface="Open Sans" panose="020B0606030504020204" pitchFamily="34" charset="0"/>
                <a:ea typeface="Open Sans" panose="020B0606030504020204" pitchFamily="34" charset="0"/>
                <a:cs typeface="Open Sans" panose="020B0606030504020204" pitchFamily="34" charset="0"/>
              </a:rPr>
              <a:t>Vertex is a global Biotechnology company focused on developing medicines for the purpose of treating Cystic Fibrosis.</a:t>
            </a:r>
            <a:endParaRPr sz="10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5" name="Google Shape;745;p56"/>
          <p:cNvSpPr txBox="1">
            <a:spLocks noGrp="1"/>
          </p:cNvSpPr>
          <p:nvPr>
            <p:ph type="subTitle" idx="4294967295"/>
          </p:nvPr>
        </p:nvSpPr>
        <p:spPr>
          <a:xfrm>
            <a:off x="6847687" y="1879380"/>
            <a:ext cx="1380300" cy="1236674"/>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600"/>
              </a:spcAft>
              <a:buNone/>
            </a:pPr>
            <a:r>
              <a:rPr lang="en-US" sz="1000" dirty="0">
                <a:solidFill>
                  <a:schemeClr val="lt1"/>
                </a:solidFill>
                <a:latin typeface="Open Sans" panose="020B0606030504020204" pitchFamily="34" charset="0"/>
                <a:ea typeface="Open Sans" panose="020B0606030504020204" pitchFamily="34" charset="0"/>
                <a:cs typeface="Open Sans" panose="020B0606030504020204" pitchFamily="34" charset="0"/>
              </a:rPr>
              <a:t>Has a pipeline of investigational therapies in sickle cell disease, beta thalassemia, type 1 diabetes, and others.</a:t>
            </a:r>
            <a:endParaRPr sz="10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6" name="Google Shape;746;p56"/>
          <p:cNvSpPr txBox="1">
            <a:spLocks noGrp="1"/>
          </p:cNvSpPr>
          <p:nvPr>
            <p:ph type="subTitle" idx="4294967295"/>
          </p:nvPr>
        </p:nvSpPr>
        <p:spPr>
          <a:xfrm>
            <a:off x="6826659" y="3280837"/>
            <a:ext cx="1380300" cy="1144255"/>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600"/>
              </a:spcAft>
              <a:buNone/>
            </a:pPr>
            <a:r>
              <a:rPr lang="en-US" sz="1000" dirty="0">
                <a:solidFill>
                  <a:schemeClr val="lt1"/>
                </a:solidFill>
                <a:latin typeface="Open Sans" panose="020B0606030504020204" pitchFamily="34" charset="0"/>
                <a:ea typeface="Open Sans" panose="020B0606030504020204" pitchFamily="34" charset="0"/>
                <a:cs typeface="Open Sans" panose="020B0606030504020204" pitchFamily="34" charset="0"/>
              </a:rPr>
              <a:t>Pitched as a growth strategy and has been leading among the fund’s healthcare sector.</a:t>
            </a:r>
            <a:endParaRPr sz="10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descr="Chart, histogram&#10;&#10;Description automatically generated">
            <a:extLst>
              <a:ext uri="{FF2B5EF4-FFF2-40B4-BE49-F238E27FC236}">
                <a16:creationId xmlns:a16="http://schemas.microsoft.com/office/drawing/2014/main" id="{0C1E8B72-1BC2-5B27-D8FB-66CAB071E86A}"/>
              </a:ext>
            </a:extLst>
          </p:cNvPr>
          <p:cNvPicPr>
            <a:picLocks noChangeAspect="1"/>
          </p:cNvPicPr>
          <p:nvPr/>
        </p:nvPicPr>
        <p:blipFill>
          <a:blip r:embed="rId4"/>
          <a:stretch>
            <a:fillRect/>
          </a:stretch>
        </p:blipFill>
        <p:spPr>
          <a:xfrm>
            <a:off x="2171032" y="2327868"/>
            <a:ext cx="4511173" cy="1911500"/>
          </a:xfrm>
          <a:prstGeom prst="rect">
            <a:avLst/>
          </a:prstGeom>
        </p:spPr>
      </p:pic>
    </p:spTree>
    <p:extLst>
      <p:ext uri="{BB962C8B-B14F-4D97-AF65-F5344CB8AC3E}">
        <p14:creationId xmlns:p14="http://schemas.microsoft.com/office/powerpoint/2010/main" val="4775223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56"/>
          <p:cNvPicPr preferRelativeResize="0"/>
          <p:nvPr/>
        </p:nvPicPr>
        <p:blipFill rotWithShape="1">
          <a:blip r:embed="rId3">
            <a:alphaModFix/>
          </a:blip>
          <a:srcRect t="9878" b="9870"/>
          <a:stretch/>
        </p:blipFill>
        <p:spPr>
          <a:xfrm>
            <a:off x="916012" y="1274600"/>
            <a:ext cx="7311975" cy="3868900"/>
          </a:xfrm>
          <a:prstGeom prst="rect">
            <a:avLst/>
          </a:prstGeom>
          <a:noFill/>
          <a:ln>
            <a:noFill/>
          </a:ln>
        </p:spPr>
      </p:pic>
      <p:sp>
        <p:nvSpPr>
          <p:cNvPr id="737" name="Google Shape;737;p56"/>
          <p:cNvSpPr txBox="1">
            <a:spLocks noGrp="1"/>
          </p:cNvSpPr>
          <p:nvPr>
            <p:ph type="ctrTitle"/>
          </p:nvPr>
        </p:nvSpPr>
        <p:spPr>
          <a:xfrm>
            <a:off x="723598" y="470625"/>
            <a:ext cx="5813559" cy="946200"/>
          </a:xfrm>
          <a:prstGeom prst="rect">
            <a:avLst/>
          </a:prstGeom>
        </p:spPr>
        <p:txBody>
          <a:bodyPr spcFirstLastPara="1" wrap="square" lIns="91425" tIns="91425" rIns="91425" bIns="91425" anchor="t" anchorCtr="0">
            <a:noAutofit/>
          </a:bodyPr>
          <a:lstStyle/>
          <a:p>
            <a:r>
              <a:rPr lang="es" err="1"/>
              <a:t>Outperformers</a:t>
            </a:r>
            <a:r>
              <a:rPr lang="es"/>
              <a:t>:</a:t>
            </a:r>
            <a:br>
              <a:rPr lang="es"/>
            </a:br>
            <a:r>
              <a:rPr lang="es"/>
              <a:t>Huntington Ingalls Industries Inc. (HII): 13.19% </a:t>
            </a:r>
            <a:endParaRPr dirty="0"/>
          </a:p>
        </p:txBody>
      </p:sp>
      <p:sp>
        <p:nvSpPr>
          <p:cNvPr id="743" name="Google Shape;743;p56"/>
          <p:cNvSpPr txBox="1">
            <a:spLocks noGrp="1"/>
          </p:cNvSpPr>
          <p:nvPr>
            <p:ph type="subTitle" idx="4294967295"/>
          </p:nvPr>
        </p:nvSpPr>
        <p:spPr>
          <a:xfrm>
            <a:off x="818146" y="1786385"/>
            <a:ext cx="1191977" cy="1422665"/>
          </a:xfrm>
          <a:prstGeom prst="rect">
            <a:avLst/>
          </a:prstGeom>
        </p:spPr>
        <p:txBody>
          <a:bodyPr spcFirstLastPara="1" wrap="square" lIns="91425" tIns="91425" rIns="91425" bIns="91425" anchor="t" anchorCtr="0">
            <a:noAutofit/>
          </a:bodyPr>
          <a:lstStyle/>
          <a:p>
            <a:pPr marL="0" indent="0" algn="r">
              <a:lnSpc>
                <a:spcPct val="100000"/>
              </a:lnSpc>
              <a:buNone/>
            </a:pPr>
            <a:r>
              <a:rPr lang="es" sz="1400">
                <a:solidFill>
                  <a:schemeClr val="lt1"/>
                </a:solidFill>
                <a:latin typeface="DM Serif Display"/>
                <a:sym typeface="DM Serif Display"/>
              </a:rPr>
              <a:t>Purchased 11/9/2021</a:t>
            </a:r>
          </a:p>
          <a:p>
            <a:pPr marL="0" indent="0" algn="r">
              <a:lnSpc>
                <a:spcPct val="100000"/>
              </a:lnSpc>
              <a:buNone/>
            </a:pPr>
            <a:r>
              <a:rPr lang="es" sz="1000">
                <a:solidFill>
                  <a:schemeClr val="lt1"/>
                </a:solidFill>
                <a:latin typeface="Open Sans" panose="020B0606030504020204" pitchFamily="34" charset="0"/>
                <a:ea typeface="Open Sans" panose="020B0606030504020204" pitchFamily="34" charset="0"/>
                <a:cs typeface="Open Sans" panose="020B0606030504020204" pitchFamily="34" charset="0"/>
                <a:sym typeface="DM Serif Display"/>
              </a:rPr>
              <a:t>55.66 Shares @ $194.54</a:t>
            </a:r>
          </a:p>
        </p:txBody>
      </p:sp>
      <p:sp>
        <p:nvSpPr>
          <p:cNvPr id="744" name="Google Shape;744;p56"/>
          <p:cNvSpPr txBox="1">
            <a:spLocks noGrp="1"/>
          </p:cNvSpPr>
          <p:nvPr>
            <p:ph type="subTitle" idx="4294967295"/>
          </p:nvPr>
        </p:nvSpPr>
        <p:spPr>
          <a:xfrm>
            <a:off x="899681" y="3304696"/>
            <a:ext cx="1191978" cy="1548041"/>
          </a:xfrm>
          <a:prstGeom prst="rect">
            <a:avLst/>
          </a:prstGeom>
        </p:spPr>
        <p:txBody>
          <a:bodyPr spcFirstLastPara="1" wrap="square" lIns="91425" tIns="91425" rIns="91425" bIns="91425" anchor="t" anchorCtr="0">
            <a:noAutofit/>
          </a:bodyPr>
          <a:lstStyle/>
          <a:p>
            <a:pPr marL="0" lvl="0" indent="0" algn="r">
              <a:lnSpc>
                <a:spcPct val="100000"/>
              </a:lnSpc>
              <a:spcAft>
                <a:spcPts val="1600"/>
              </a:spcAft>
              <a:buNone/>
            </a:pP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Huntington Ingalls is a global engineering and defense technologies provider</a:t>
            </a:r>
            <a:endParaRPr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5" name="Google Shape;745;p56"/>
          <p:cNvSpPr txBox="1">
            <a:spLocks noGrp="1"/>
          </p:cNvSpPr>
          <p:nvPr>
            <p:ph type="subTitle" idx="4294967295"/>
          </p:nvPr>
        </p:nvSpPr>
        <p:spPr>
          <a:xfrm>
            <a:off x="6847687" y="1879380"/>
            <a:ext cx="1380300" cy="132967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600"/>
              </a:spcAft>
              <a:buNone/>
            </a:pPr>
            <a:r>
              <a:rPr lang="en-US" sz="1000" dirty="0">
                <a:solidFill>
                  <a:schemeClr val="lt1"/>
                </a:solidFill>
                <a:latin typeface="Open Sans" panose="020B0606030504020204" pitchFamily="34" charset="0"/>
                <a:ea typeface="Open Sans" panose="020B0606030504020204" pitchFamily="34" charset="0"/>
                <a:cs typeface="Open Sans" panose="020B0606030504020204" pitchFamily="34" charset="0"/>
              </a:rPr>
              <a:t>Has a 135-year history of trusted partnerships with advancing US National Security and builds naval ships, unmanned systems.</a:t>
            </a:r>
            <a:endParaRPr sz="10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6" name="Google Shape;746;p56"/>
          <p:cNvSpPr txBox="1">
            <a:spLocks noGrp="1"/>
          </p:cNvSpPr>
          <p:nvPr>
            <p:ph type="subTitle" idx="4294967295"/>
          </p:nvPr>
        </p:nvSpPr>
        <p:spPr>
          <a:xfrm>
            <a:off x="6826659" y="3280837"/>
            <a:ext cx="1380300" cy="15719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600"/>
              </a:spcAft>
              <a:buNone/>
            </a:pPr>
            <a:r>
              <a:rPr lang="en-US" sz="1000" dirty="0">
                <a:solidFill>
                  <a:schemeClr val="lt1"/>
                </a:solidFill>
                <a:latin typeface="Open Sans" panose="020B0606030504020204" pitchFamily="34" charset="0"/>
                <a:ea typeface="Open Sans" panose="020B0606030504020204" pitchFamily="34" charset="0"/>
                <a:cs typeface="Open Sans" panose="020B0606030504020204" pitchFamily="34" charset="0"/>
              </a:rPr>
              <a:t>Pitched as a growth strategy in the industrials sector. It’s a staple in its industry and has had tremendous growth over its holding period</a:t>
            </a:r>
            <a:endParaRPr sz="10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descr="Graphical user interface, chart, line chart&#10;&#10;Description automatically generated">
            <a:extLst>
              <a:ext uri="{FF2B5EF4-FFF2-40B4-BE49-F238E27FC236}">
                <a16:creationId xmlns:a16="http://schemas.microsoft.com/office/drawing/2014/main" id="{05C4D657-8EC2-A04A-34E3-9BEFBFDE9D13}"/>
              </a:ext>
            </a:extLst>
          </p:cNvPr>
          <p:cNvPicPr>
            <a:picLocks noChangeAspect="1"/>
          </p:cNvPicPr>
          <p:nvPr/>
        </p:nvPicPr>
        <p:blipFill>
          <a:blip r:embed="rId4"/>
          <a:stretch>
            <a:fillRect/>
          </a:stretch>
        </p:blipFill>
        <p:spPr>
          <a:xfrm>
            <a:off x="2110873" y="2186514"/>
            <a:ext cx="4641515" cy="2234314"/>
          </a:xfrm>
          <a:prstGeom prst="rect">
            <a:avLst/>
          </a:prstGeom>
        </p:spPr>
      </p:pic>
    </p:spTree>
    <p:extLst>
      <p:ext uri="{BB962C8B-B14F-4D97-AF65-F5344CB8AC3E}">
        <p14:creationId xmlns:p14="http://schemas.microsoft.com/office/powerpoint/2010/main" val="1122549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4"/>
        <p:cNvGrpSpPr/>
        <p:nvPr/>
      </p:nvGrpSpPr>
      <p:grpSpPr>
        <a:xfrm>
          <a:off x="0" y="0"/>
          <a:ext cx="0" cy="0"/>
          <a:chOff x="0" y="0"/>
          <a:chExt cx="0" cy="0"/>
        </a:xfrm>
      </p:grpSpPr>
      <p:sp>
        <p:nvSpPr>
          <p:cNvPr id="255" name="Google Shape;255;p38"/>
          <p:cNvSpPr txBox="1">
            <a:spLocks noGrp="1"/>
          </p:cNvSpPr>
          <p:nvPr>
            <p:ph type="ctrTitle"/>
          </p:nvPr>
        </p:nvSpPr>
        <p:spPr>
          <a:xfrm flipH="1">
            <a:off x="2666514" y="1101775"/>
            <a:ext cx="2755800" cy="1199690"/>
          </a:xfrm>
          <a:prstGeom prst="rect">
            <a:avLst/>
          </a:prstGeom>
        </p:spPr>
        <p:txBody>
          <a:bodyPr spcFirstLastPara="1" wrap="square" lIns="91425" tIns="91425" rIns="91425" bIns="91425" anchor="b" anchorCtr="0">
            <a:noAutofit/>
          </a:bodyPr>
          <a:lstStyle/>
          <a:p>
            <a:r>
              <a:rPr lang="es">
                <a:solidFill>
                  <a:schemeClr val="lt1"/>
                </a:solidFill>
              </a:rPr>
              <a:t>Economic Outlook</a:t>
            </a:r>
            <a:endParaRPr lang="en-US" dirty="0">
              <a:solidFill>
                <a:schemeClr val="lt1"/>
              </a:solidFill>
            </a:endParaRPr>
          </a:p>
        </p:txBody>
      </p:sp>
      <p:sp>
        <p:nvSpPr>
          <p:cNvPr id="256" name="Google Shape;256;p38"/>
          <p:cNvSpPr txBox="1">
            <a:spLocks noGrp="1"/>
          </p:cNvSpPr>
          <p:nvPr>
            <p:ph type="title" idx="2"/>
          </p:nvPr>
        </p:nvSpPr>
        <p:spPr>
          <a:xfrm flipH="1">
            <a:off x="3514050" y="2419325"/>
            <a:ext cx="4488300" cy="162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a:solidFill>
                  <a:schemeClr val="lt1"/>
                </a:solidFill>
              </a:rPr>
              <a:t>02</a:t>
            </a:r>
          </a:p>
        </p:txBody>
      </p:sp>
      <p:sp>
        <p:nvSpPr>
          <p:cNvPr id="5" name="Google Shape;186;p32">
            <a:extLst>
              <a:ext uri="{FF2B5EF4-FFF2-40B4-BE49-F238E27FC236}">
                <a16:creationId xmlns:a16="http://schemas.microsoft.com/office/drawing/2014/main" id="{70F56B17-F60B-AA4D-8893-6F9A3FE69BF4}"/>
              </a:ext>
            </a:extLst>
          </p:cNvPr>
          <p:cNvSpPr txBox="1">
            <a:spLocks/>
          </p:cNvSpPr>
          <p:nvPr/>
        </p:nvSpPr>
        <p:spPr>
          <a:xfrm>
            <a:off x="2552814" y="3156667"/>
            <a:ext cx="2983200" cy="130771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2"/>
                </a:solidFill>
                <a:latin typeface="Open Sans" panose="020B0606030504020204" pitchFamily="34" charset="0"/>
                <a:ea typeface="Open Sans" panose="020B0606030504020204" pitchFamily="34" charset="0"/>
                <a:cs typeface="Open Sans" panose="020B0606030504020204" pitchFamily="34" charset="0"/>
              </a:rPr>
              <a:t>Will Provide a brief overview of the markets and economy during our time with the portfolio and provide some guidance moving forward.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56"/>
          <p:cNvPicPr preferRelativeResize="0"/>
          <p:nvPr/>
        </p:nvPicPr>
        <p:blipFill rotWithShape="1">
          <a:blip r:embed="rId3">
            <a:alphaModFix/>
          </a:blip>
          <a:srcRect t="9878" b="9870"/>
          <a:stretch/>
        </p:blipFill>
        <p:spPr>
          <a:xfrm>
            <a:off x="916012" y="1274600"/>
            <a:ext cx="7311975" cy="3868900"/>
          </a:xfrm>
          <a:prstGeom prst="rect">
            <a:avLst/>
          </a:prstGeom>
          <a:noFill/>
          <a:ln>
            <a:noFill/>
          </a:ln>
        </p:spPr>
      </p:pic>
      <p:sp>
        <p:nvSpPr>
          <p:cNvPr id="737" name="Google Shape;737;p56"/>
          <p:cNvSpPr txBox="1">
            <a:spLocks noGrp="1"/>
          </p:cNvSpPr>
          <p:nvPr>
            <p:ph type="ctrTitle"/>
          </p:nvPr>
        </p:nvSpPr>
        <p:spPr>
          <a:xfrm>
            <a:off x="723598" y="470625"/>
            <a:ext cx="5813559"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Outperformers:</a:t>
            </a:r>
            <a:br>
              <a:rPr lang="es"/>
            </a:br>
            <a:r>
              <a:rPr lang="es"/>
              <a:t>Walmart Inc. (WMT): 13.96% </a:t>
            </a:r>
            <a:endParaRPr dirty="0"/>
          </a:p>
        </p:txBody>
      </p:sp>
      <p:sp>
        <p:nvSpPr>
          <p:cNvPr id="743" name="Google Shape;743;p56"/>
          <p:cNvSpPr txBox="1">
            <a:spLocks noGrp="1"/>
          </p:cNvSpPr>
          <p:nvPr>
            <p:ph type="subTitle" idx="4294967295"/>
          </p:nvPr>
        </p:nvSpPr>
        <p:spPr>
          <a:xfrm>
            <a:off x="818146" y="1786385"/>
            <a:ext cx="1191977" cy="1093173"/>
          </a:xfrm>
          <a:prstGeom prst="rect">
            <a:avLst/>
          </a:prstGeom>
        </p:spPr>
        <p:txBody>
          <a:bodyPr spcFirstLastPara="1" wrap="square" lIns="91425" tIns="91425" rIns="91425" bIns="91425" anchor="t" anchorCtr="0">
            <a:noAutofit/>
          </a:bodyPr>
          <a:lstStyle/>
          <a:p>
            <a:pPr marL="0" indent="0" algn="r">
              <a:lnSpc>
                <a:spcPct val="100000"/>
              </a:lnSpc>
              <a:buNone/>
            </a:pPr>
            <a:r>
              <a:rPr lang="es" sz="1400">
                <a:solidFill>
                  <a:schemeClr val="lt1"/>
                </a:solidFill>
                <a:latin typeface="DM Serif Display"/>
                <a:sym typeface="DM Serif Display"/>
              </a:rPr>
              <a:t>Purchased 02/22/2022</a:t>
            </a:r>
          </a:p>
          <a:p>
            <a:pPr marL="0" indent="0" algn="r">
              <a:lnSpc>
                <a:spcPct val="100000"/>
              </a:lnSpc>
              <a:buNone/>
            </a:pPr>
            <a:r>
              <a:rPr lang="es" sz="1000">
                <a:solidFill>
                  <a:schemeClr val="lt1"/>
                </a:solidFill>
                <a:latin typeface="Open Sans" panose="020B0606030504020204" pitchFamily="34" charset="0"/>
                <a:ea typeface="Open Sans" panose="020B0606030504020204" pitchFamily="34" charset="0"/>
                <a:cs typeface="Open Sans" panose="020B0606030504020204" pitchFamily="34" charset="0"/>
                <a:sym typeface="DM Serif Display"/>
              </a:rPr>
              <a:t>90.33 Shares @ $136.65</a:t>
            </a:r>
          </a:p>
        </p:txBody>
      </p:sp>
      <p:sp>
        <p:nvSpPr>
          <p:cNvPr id="744" name="Google Shape;744;p56"/>
          <p:cNvSpPr txBox="1">
            <a:spLocks noGrp="1"/>
          </p:cNvSpPr>
          <p:nvPr>
            <p:ph type="subTitle" idx="4294967295"/>
          </p:nvPr>
        </p:nvSpPr>
        <p:spPr>
          <a:xfrm>
            <a:off x="899681" y="3031980"/>
            <a:ext cx="1191978" cy="1900967"/>
          </a:xfrm>
          <a:prstGeom prst="rect">
            <a:avLst/>
          </a:prstGeom>
        </p:spPr>
        <p:txBody>
          <a:bodyPr spcFirstLastPara="1" wrap="square" lIns="91425" tIns="91425" rIns="91425" bIns="91425" anchor="t" anchorCtr="0">
            <a:noAutofit/>
          </a:bodyPr>
          <a:lstStyle/>
          <a:p>
            <a:pPr marL="0" lvl="0" indent="0" algn="r">
              <a:lnSpc>
                <a:spcPct val="100000"/>
              </a:lnSpc>
              <a:spcAft>
                <a:spcPts val="1600"/>
              </a:spcAft>
              <a:buNone/>
            </a:pP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Walmart is an American Multinational retail corporation that operates supercenters, discount department stores and grocery stores</a:t>
            </a:r>
            <a:endParaRPr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5" name="Google Shape;745;p56"/>
          <p:cNvSpPr txBox="1">
            <a:spLocks noGrp="1"/>
          </p:cNvSpPr>
          <p:nvPr>
            <p:ph type="subTitle" idx="4294967295"/>
          </p:nvPr>
        </p:nvSpPr>
        <p:spPr>
          <a:xfrm>
            <a:off x="6847687" y="1879380"/>
            <a:ext cx="1380300" cy="132967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600"/>
              </a:spcAft>
              <a:buNone/>
            </a:pPr>
            <a:r>
              <a:rPr lang="en-US" sz="1000" dirty="0">
                <a:solidFill>
                  <a:schemeClr val="lt1"/>
                </a:solidFill>
                <a:latin typeface="Open Sans" panose="020B0606030504020204" pitchFamily="34" charset="0"/>
                <a:ea typeface="Open Sans" panose="020B0606030504020204" pitchFamily="34" charset="0"/>
                <a:cs typeface="Open Sans" panose="020B0606030504020204" pitchFamily="34" charset="0"/>
              </a:rPr>
              <a:t>Founded by Sam Walton in Rogers Arkansas, Walmart has 10,593 stores and clubs in 24 countries.</a:t>
            </a:r>
            <a:endParaRPr sz="10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6" name="Google Shape;746;p56"/>
          <p:cNvSpPr txBox="1">
            <a:spLocks noGrp="1"/>
          </p:cNvSpPr>
          <p:nvPr>
            <p:ph type="subTitle" idx="4294967295"/>
          </p:nvPr>
        </p:nvSpPr>
        <p:spPr>
          <a:xfrm>
            <a:off x="6826659" y="3280837"/>
            <a:ext cx="1380300" cy="15719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600"/>
              </a:spcAft>
              <a:buNone/>
            </a:pPr>
            <a:r>
              <a:rPr lang="en-US" sz="1000" dirty="0">
                <a:solidFill>
                  <a:schemeClr val="lt1"/>
                </a:solidFill>
                <a:latin typeface="Open Sans" panose="020B0606030504020204" pitchFamily="34" charset="0"/>
                <a:ea typeface="Open Sans" panose="020B0606030504020204" pitchFamily="34" charset="0"/>
                <a:cs typeface="Open Sans" panose="020B0606030504020204" pitchFamily="34" charset="0"/>
              </a:rPr>
              <a:t>Pitched to the class as a value stock in the consumer staples sector. We expected growth through covid and inflationary times</a:t>
            </a:r>
            <a:endParaRPr sz="10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descr="Chart, line chart&#10;&#10;Description automatically generated">
            <a:extLst>
              <a:ext uri="{FF2B5EF4-FFF2-40B4-BE49-F238E27FC236}">
                <a16:creationId xmlns:a16="http://schemas.microsoft.com/office/drawing/2014/main" id="{258A9BB0-F99B-81ED-DD45-118E388230EA}"/>
              </a:ext>
            </a:extLst>
          </p:cNvPr>
          <p:cNvPicPr>
            <a:picLocks noChangeAspect="1"/>
          </p:cNvPicPr>
          <p:nvPr/>
        </p:nvPicPr>
        <p:blipFill>
          <a:blip r:embed="rId4"/>
          <a:stretch>
            <a:fillRect/>
          </a:stretch>
        </p:blipFill>
        <p:spPr>
          <a:xfrm>
            <a:off x="2120900" y="2155489"/>
            <a:ext cx="4654883" cy="2249576"/>
          </a:xfrm>
          <a:prstGeom prst="rect">
            <a:avLst/>
          </a:prstGeom>
        </p:spPr>
      </p:pic>
    </p:spTree>
    <p:extLst>
      <p:ext uri="{BB962C8B-B14F-4D97-AF65-F5344CB8AC3E}">
        <p14:creationId xmlns:p14="http://schemas.microsoft.com/office/powerpoint/2010/main" val="34817079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56"/>
          <p:cNvPicPr preferRelativeResize="0"/>
          <p:nvPr/>
        </p:nvPicPr>
        <p:blipFill rotWithShape="1">
          <a:blip r:embed="rId3">
            <a:alphaModFix/>
          </a:blip>
          <a:srcRect t="9878" b="9870"/>
          <a:stretch/>
        </p:blipFill>
        <p:spPr>
          <a:xfrm>
            <a:off x="916012" y="1274600"/>
            <a:ext cx="7311975" cy="3868900"/>
          </a:xfrm>
          <a:prstGeom prst="rect">
            <a:avLst/>
          </a:prstGeom>
          <a:noFill/>
          <a:ln>
            <a:noFill/>
          </a:ln>
        </p:spPr>
      </p:pic>
      <p:sp>
        <p:nvSpPr>
          <p:cNvPr id="737" name="Google Shape;737;p56"/>
          <p:cNvSpPr txBox="1">
            <a:spLocks noGrp="1"/>
          </p:cNvSpPr>
          <p:nvPr>
            <p:ph type="ctrTitle"/>
          </p:nvPr>
        </p:nvSpPr>
        <p:spPr>
          <a:xfrm>
            <a:off x="723598" y="478576"/>
            <a:ext cx="5813559"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Underperfomers:</a:t>
            </a:r>
            <a:br>
              <a:rPr lang="es"/>
            </a:br>
            <a:r>
              <a:rPr lang="es"/>
              <a:t>Paypal (PYPL): -21.48%</a:t>
            </a:r>
            <a:endParaRPr dirty="0"/>
          </a:p>
        </p:txBody>
      </p:sp>
      <p:sp>
        <p:nvSpPr>
          <p:cNvPr id="743" name="Google Shape;743;p56"/>
          <p:cNvSpPr txBox="1">
            <a:spLocks noGrp="1"/>
          </p:cNvSpPr>
          <p:nvPr>
            <p:ph type="subTitle" idx="4294967295"/>
          </p:nvPr>
        </p:nvSpPr>
        <p:spPr>
          <a:xfrm>
            <a:off x="916012" y="1568396"/>
            <a:ext cx="1129979" cy="1093173"/>
          </a:xfrm>
          <a:prstGeom prst="rect">
            <a:avLst/>
          </a:prstGeom>
        </p:spPr>
        <p:txBody>
          <a:bodyPr spcFirstLastPara="1" wrap="square" lIns="91425" tIns="91425" rIns="91425" bIns="91425" anchor="t" anchorCtr="0">
            <a:noAutofit/>
          </a:bodyPr>
          <a:lstStyle/>
          <a:p>
            <a:pPr marL="0" indent="0" algn="r">
              <a:lnSpc>
                <a:spcPct val="100000"/>
              </a:lnSpc>
              <a:buNone/>
            </a:pPr>
            <a:r>
              <a:rPr lang="es" sz="1400">
                <a:solidFill>
                  <a:schemeClr val="lt1"/>
                </a:solidFill>
                <a:latin typeface="DM Serif Display"/>
                <a:sym typeface="DM Serif Display"/>
              </a:rPr>
              <a:t>Purchased 04/05/2022</a:t>
            </a:r>
          </a:p>
          <a:p>
            <a:pPr marL="0" indent="0" algn="r">
              <a:lnSpc>
                <a:spcPct val="100000"/>
              </a:lnSpc>
              <a:buNone/>
            </a:pPr>
            <a:r>
              <a:rPr lang="es" sz="1000">
                <a:solidFill>
                  <a:schemeClr val="lt1"/>
                </a:solidFill>
                <a:latin typeface="Open Sans" panose="020B0606030504020204" pitchFamily="34" charset="0"/>
                <a:ea typeface="Open Sans" panose="020B0606030504020204" pitchFamily="34" charset="0"/>
                <a:cs typeface="Open Sans" panose="020B0606030504020204" pitchFamily="34" charset="0"/>
                <a:sym typeface="DM Serif Display"/>
              </a:rPr>
              <a:t>120 Shares @ $118.10</a:t>
            </a:r>
          </a:p>
        </p:txBody>
      </p:sp>
      <p:sp>
        <p:nvSpPr>
          <p:cNvPr id="744" name="Google Shape;744;p56"/>
          <p:cNvSpPr txBox="1">
            <a:spLocks noGrp="1"/>
          </p:cNvSpPr>
          <p:nvPr>
            <p:ph type="subTitle" idx="4294967295"/>
          </p:nvPr>
        </p:nvSpPr>
        <p:spPr>
          <a:xfrm>
            <a:off x="916012" y="2670916"/>
            <a:ext cx="1191978" cy="2111520"/>
          </a:xfrm>
          <a:prstGeom prst="rect">
            <a:avLst/>
          </a:prstGeom>
        </p:spPr>
        <p:txBody>
          <a:bodyPr spcFirstLastPara="1" wrap="square" lIns="91425" tIns="91425" rIns="91425" bIns="91425" anchor="t" anchorCtr="0">
            <a:noAutofit/>
          </a:bodyPr>
          <a:lstStyle/>
          <a:p>
            <a:pPr marL="0" lvl="0" indent="0" algn="r">
              <a:lnSpc>
                <a:spcPct val="100000"/>
              </a:lnSpc>
              <a:spcAft>
                <a:spcPts val="1600"/>
              </a:spcAft>
              <a:buNone/>
            </a:pP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PayPal Holdings, Inc. Is a financial technology company based in California. The company operates an online payment systems in the majority of countries that supports online money transfers</a:t>
            </a:r>
            <a:endParaRPr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5" name="Google Shape;745;p56"/>
          <p:cNvSpPr txBox="1">
            <a:spLocks noGrp="1"/>
          </p:cNvSpPr>
          <p:nvPr>
            <p:ph type="subTitle" idx="4294967295"/>
          </p:nvPr>
        </p:nvSpPr>
        <p:spPr>
          <a:xfrm>
            <a:off x="6847687" y="1574359"/>
            <a:ext cx="1380300" cy="3458818"/>
          </a:xfrm>
          <a:prstGeom prst="rect">
            <a:avLst/>
          </a:prstGeom>
        </p:spPr>
        <p:txBody>
          <a:bodyPr spcFirstLastPara="1" wrap="square" lIns="91425" tIns="91425" rIns="91425" bIns="91425" anchor="t" anchorCtr="0">
            <a:noAutofit/>
          </a:bodyPr>
          <a:lstStyle/>
          <a:p>
            <a:pPr marL="0" lvl="0" indent="0">
              <a:lnSpc>
                <a:spcPct val="100000"/>
              </a:lnSpc>
              <a:spcAft>
                <a:spcPts val="1600"/>
              </a:spcAft>
              <a:buNone/>
            </a:pP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Pitched as a growth stock expecting to come back from its major loss. </a:t>
            </a:r>
          </a:p>
          <a:p>
            <a:pPr marL="0" lvl="0" indent="0">
              <a:lnSpc>
                <a:spcPct val="100000"/>
              </a:lnSpc>
              <a:spcAft>
                <a:spcPts val="1600"/>
              </a:spcAft>
              <a:buNone/>
            </a:pP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PayPal released its forecasted revenue and profits for 2022 which disappointed many investors. This led to a major decline in February.</a:t>
            </a:r>
          </a:p>
          <a:p>
            <a:pPr marL="0" lvl="0" indent="0">
              <a:lnSpc>
                <a:spcPct val="100000"/>
              </a:lnSpc>
              <a:spcAft>
                <a:spcPts val="1600"/>
              </a:spcAft>
              <a:buNone/>
            </a:pP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PayPal has not yet recovered and has gone down since, likely due to the impact of higher inflation on consumer spending </a:t>
            </a:r>
            <a:endParaRPr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Graphical user interface, chart, histogram&#10;&#10;Description automatically generated">
            <a:extLst>
              <a:ext uri="{FF2B5EF4-FFF2-40B4-BE49-F238E27FC236}">
                <a16:creationId xmlns:a16="http://schemas.microsoft.com/office/drawing/2014/main" id="{ADBB3049-EEC2-0F47-9316-BE28A1CC99AB}"/>
              </a:ext>
            </a:extLst>
          </p:cNvPr>
          <p:cNvPicPr>
            <a:picLocks noChangeAspect="1"/>
          </p:cNvPicPr>
          <p:nvPr/>
        </p:nvPicPr>
        <p:blipFill>
          <a:blip r:embed="rId4"/>
          <a:stretch>
            <a:fillRect/>
          </a:stretch>
        </p:blipFill>
        <p:spPr>
          <a:xfrm>
            <a:off x="2183729" y="2488759"/>
            <a:ext cx="4546723" cy="1937568"/>
          </a:xfrm>
          <a:prstGeom prst="rect">
            <a:avLst/>
          </a:prstGeom>
        </p:spPr>
      </p:pic>
    </p:spTree>
    <p:extLst>
      <p:ext uri="{BB962C8B-B14F-4D97-AF65-F5344CB8AC3E}">
        <p14:creationId xmlns:p14="http://schemas.microsoft.com/office/powerpoint/2010/main" val="19080499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56"/>
          <p:cNvPicPr preferRelativeResize="0"/>
          <p:nvPr/>
        </p:nvPicPr>
        <p:blipFill rotWithShape="1">
          <a:blip r:embed="rId3">
            <a:alphaModFix/>
          </a:blip>
          <a:srcRect t="9878" b="9870"/>
          <a:stretch/>
        </p:blipFill>
        <p:spPr>
          <a:xfrm>
            <a:off x="916012" y="1274600"/>
            <a:ext cx="7311975" cy="3868900"/>
          </a:xfrm>
          <a:prstGeom prst="rect">
            <a:avLst/>
          </a:prstGeom>
          <a:noFill/>
          <a:ln>
            <a:noFill/>
          </a:ln>
        </p:spPr>
      </p:pic>
      <p:sp>
        <p:nvSpPr>
          <p:cNvPr id="737" name="Google Shape;737;p56"/>
          <p:cNvSpPr txBox="1">
            <a:spLocks noGrp="1"/>
          </p:cNvSpPr>
          <p:nvPr>
            <p:ph type="ctrTitle"/>
          </p:nvPr>
        </p:nvSpPr>
        <p:spPr>
          <a:xfrm>
            <a:off x="723598" y="470625"/>
            <a:ext cx="5813559"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Underperfomers:</a:t>
            </a:r>
            <a:br>
              <a:rPr lang="es"/>
            </a:br>
            <a:r>
              <a:rPr lang="es"/>
              <a:t>Qualcomm (QCOM): -17.59%</a:t>
            </a:r>
            <a:endParaRPr dirty="0"/>
          </a:p>
        </p:txBody>
      </p:sp>
      <p:sp>
        <p:nvSpPr>
          <p:cNvPr id="743" name="Google Shape;743;p56"/>
          <p:cNvSpPr txBox="1">
            <a:spLocks noGrp="1"/>
          </p:cNvSpPr>
          <p:nvPr>
            <p:ph type="subTitle" idx="4294967295"/>
          </p:nvPr>
        </p:nvSpPr>
        <p:spPr>
          <a:xfrm>
            <a:off x="818146" y="1786385"/>
            <a:ext cx="1191977" cy="1093173"/>
          </a:xfrm>
          <a:prstGeom prst="rect">
            <a:avLst/>
          </a:prstGeom>
        </p:spPr>
        <p:txBody>
          <a:bodyPr spcFirstLastPara="1" wrap="square" lIns="91425" tIns="91425" rIns="91425" bIns="91425" anchor="t" anchorCtr="0">
            <a:noAutofit/>
          </a:bodyPr>
          <a:lstStyle/>
          <a:p>
            <a:pPr marL="0" indent="0" algn="r">
              <a:lnSpc>
                <a:spcPct val="100000"/>
              </a:lnSpc>
              <a:buNone/>
            </a:pPr>
            <a:r>
              <a:rPr lang="es" sz="1400">
                <a:solidFill>
                  <a:schemeClr val="lt1"/>
                </a:solidFill>
                <a:latin typeface="DM Serif Display"/>
                <a:sym typeface="DM Serif Display"/>
              </a:rPr>
              <a:t>Purchased 03/3/2022</a:t>
            </a:r>
          </a:p>
          <a:p>
            <a:pPr marL="0" indent="0" algn="r">
              <a:lnSpc>
                <a:spcPct val="100000"/>
              </a:lnSpc>
              <a:buNone/>
            </a:pPr>
            <a:r>
              <a:rPr lang="es" sz="1000">
                <a:solidFill>
                  <a:schemeClr val="lt1"/>
                </a:solidFill>
                <a:latin typeface="Open Sans" panose="020B0606030504020204" pitchFamily="34" charset="0"/>
                <a:ea typeface="Open Sans" panose="020B0606030504020204" pitchFamily="34" charset="0"/>
                <a:cs typeface="Open Sans" panose="020B0606030504020204" pitchFamily="34" charset="0"/>
                <a:sym typeface="DM Serif Display"/>
              </a:rPr>
              <a:t>88 Shares @ $169.51</a:t>
            </a:r>
          </a:p>
        </p:txBody>
      </p:sp>
      <p:sp>
        <p:nvSpPr>
          <p:cNvPr id="744" name="Google Shape;744;p56"/>
          <p:cNvSpPr txBox="1">
            <a:spLocks noGrp="1"/>
          </p:cNvSpPr>
          <p:nvPr>
            <p:ph type="subTitle" idx="4294967295"/>
          </p:nvPr>
        </p:nvSpPr>
        <p:spPr>
          <a:xfrm>
            <a:off x="899681" y="3031980"/>
            <a:ext cx="1191978" cy="1900967"/>
          </a:xfrm>
          <a:prstGeom prst="rect">
            <a:avLst/>
          </a:prstGeom>
        </p:spPr>
        <p:txBody>
          <a:bodyPr spcFirstLastPara="1" wrap="square" lIns="91425" tIns="91425" rIns="91425" bIns="91425" anchor="t" anchorCtr="0">
            <a:noAutofit/>
          </a:bodyPr>
          <a:lstStyle/>
          <a:p>
            <a:pPr marL="0" lvl="0" indent="0" algn="r">
              <a:lnSpc>
                <a:spcPct val="100000"/>
              </a:lnSpc>
              <a:spcAft>
                <a:spcPts val="1600"/>
              </a:spcAft>
              <a:buNone/>
            </a:pPr>
            <a:r>
              <a:rPr lang="en-US" sz="14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Qualcomm is a multinational corporation that designs and manufactures semiconductors and wireless telecommunications products</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5" name="Google Shape;745;p56"/>
          <p:cNvSpPr txBox="1">
            <a:spLocks noGrp="1"/>
          </p:cNvSpPr>
          <p:nvPr>
            <p:ph type="subTitle" idx="4294967295"/>
          </p:nvPr>
        </p:nvSpPr>
        <p:spPr>
          <a:xfrm>
            <a:off x="6847687" y="1879380"/>
            <a:ext cx="1380300" cy="1329670"/>
          </a:xfrm>
          <a:prstGeom prst="rect">
            <a:avLst/>
          </a:prstGeom>
        </p:spPr>
        <p:txBody>
          <a:bodyPr spcFirstLastPara="1" wrap="square" lIns="91425" tIns="91425" rIns="91425" bIns="91425" anchor="t" anchorCtr="0">
            <a:noAutofit/>
          </a:bodyPr>
          <a:lstStyle/>
          <a:p>
            <a:pPr marL="0" lvl="0" indent="0">
              <a:lnSpc>
                <a:spcPct val="100000"/>
              </a:lnSpc>
              <a:spcAft>
                <a:spcPts val="1600"/>
              </a:spcAft>
              <a:buNone/>
            </a:pPr>
            <a:r>
              <a:rPr lang="en-US" sz="16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company is headquartered in San Diego and has offices in 40 different countries</a:t>
            </a: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6" name="Google Shape;746;p56"/>
          <p:cNvSpPr txBox="1">
            <a:spLocks noGrp="1"/>
          </p:cNvSpPr>
          <p:nvPr>
            <p:ph type="subTitle" idx="4294967295"/>
          </p:nvPr>
        </p:nvSpPr>
        <p:spPr>
          <a:xfrm>
            <a:off x="6826659" y="3280837"/>
            <a:ext cx="1380300" cy="1571900"/>
          </a:xfrm>
          <a:prstGeom prst="rect">
            <a:avLst/>
          </a:prstGeom>
        </p:spPr>
        <p:txBody>
          <a:bodyPr spcFirstLastPara="1" wrap="square" lIns="91425" tIns="91425" rIns="91425" bIns="91425" anchor="t" anchorCtr="0">
            <a:noAutofit/>
          </a:bodyPr>
          <a:lstStyle/>
          <a:p>
            <a:pPr marL="0" lvl="0" indent="0">
              <a:lnSpc>
                <a:spcPct val="100000"/>
              </a:lnSpc>
              <a:spcAft>
                <a:spcPts val="1600"/>
              </a:spcAft>
              <a:buNone/>
            </a:pPr>
            <a:r>
              <a:rPr lang="en-US" sz="16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Qualcomm was pitched as a value strategy stock. Qualcomm was on the decline when it was purchased but the decline was not expected to continue</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CC6AA3B5-5761-7840-9B48-1013E08E231C}"/>
              </a:ext>
            </a:extLst>
          </p:cNvPr>
          <p:cNvPicPr>
            <a:picLocks noChangeAspect="1"/>
          </p:cNvPicPr>
          <p:nvPr/>
        </p:nvPicPr>
        <p:blipFill>
          <a:blip r:embed="rId4"/>
          <a:stretch>
            <a:fillRect/>
          </a:stretch>
        </p:blipFill>
        <p:spPr>
          <a:xfrm>
            <a:off x="2096031" y="2332971"/>
            <a:ext cx="4709600" cy="2005866"/>
          </a:xfrm>
          <a:prstGeom prst="rect">
            <a:avLst/>
          </a:prstGeom>
        </p:spPr>
      </p:pic>
    </p:spTree>
    <p:extLst>
      <p:ext uri="{BB962C8B-B14F-4D97-AF65-F5344CB8AC3E}">
        <p14:creationId xmlns:p14="http://schemas.microsoft.com/office/powerpoint/2010/main" val="848104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56"/>
          <p:cNvPicPr preferRelativeResize="0"/>
          <p:nvPr/>
        </p:nvPicPr>
        <p:blipFill rotWithShape="1">
          <a:blip r:embed="rId3">
            <a:alphaModFix/>
          </a:blip>
          <a:srcRect t="9878" b="9870"/>
          <a:stretch/>
        </p:blipFill>
        <p:spPr>
          <a:xfrm>
            <a:off x="916012" y="1274600"/>
            <a:ext cx="7311975" cy="3868900"/>
          </a:xfrm>
          <a:prstGeom prst="rect">
            <a:avLst/>
          </a:prstGeom>
          <a:noFill/>
          <a:ln>
            <a:noFill/>
          </a:ln>
        </p:spPr>
      </p:pic>
      <p:sp>
        <p:nvSpPr>
          <p:cNvPr id="737" name="Google Shape;737;p56"/>
          <p:cNvSpPr txBox="1">
            <a:spLocks noGrp="1"/>
          </p:cNvSpPr>
          <p:nvPr>
            <p:ph type="ctrTitle"/>
          </p:nvPr>
        </p:nvSpPr>
        <p:spPr>
          <a:xfrm>
            <a:off x="723598" y="470625"/>
            <a:ext cx="5813559"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Underperfomers:</a:t>
            </a:r>
            <a:br>
              <a:rPr lang="es"/>
            </a:br>
            <a:r>
              <a:rPr lang="es"/>
              <a:t>Citi Group (C): -15.52%</a:t>
            </a:r>
            <a:endParaRPr dirty="0"/>
          </a:p>
        </p:txBody>
      </p:sp>
      <p:sp>
        <p:nvSpPr>
          <p:cNvPr id="743" name="Google Shape;743;p56"/>
          <p:cNvSpPr txBox="1">
            <a:spLocks noGrp="1"/>
          </p:cNvSpPr>
          <p:nvPr>
            <p:ph type="subTitle" idx="4294967295"/>
          </p:nvPr>
        </p:nvSpPr>
        <p:spPr>
          <a:xfrm>
            <a:off x="818146" y="1786385"/>
            <a:ext cx="1191977" cy="1093173"/>
          </a:xfrm>
          <a:prstGeom prst="rect">
            <a:avLst/>
          </a:prstGeom>
        </p:spPr>
        <p:txBody>
          <a:bodyPr spcFirstLastPara="1" wrap="square" lIns="91425" tIns="91425" rIns="91425" bIns="91425" anchor="t" anchorCtr="0">
            <a:noAutofit/>
          </a:bodyPr>
          <a:lstStyle/>
          <a:p>
            <a:pPr marL="0" indent="0" algn="r">
              <a:lnSpc>
                <a:spcPct val="100000"/>
              </a:lnSpc>
              <a:buNone/>
            </a:pPr>
            <a:r>
              <a:rPr lang="es" sz="1400">
                <a:solidFill>
                  <a:schemeClr val="lt1"/>
                </a:solidFill>
                <a:latin typeface="DM Serif Display"/>
                <a:sym typeface="DM Serif Display"/>
              </a:rPr>
              <a:t>Purchased 03/22/2022</a:t>
            </a:r>
          </a:p>
          <a:p>
            <a:pPr marL="0" indent="0" algn="r">
              <a:lnSpc>
                <a:spcPct val="100000"/>
              </a:lnSpc>
              <a:buNone/>
            </a:pPr>
            <a:r>
              <a:rPr lang="es" sz="1000">
                <a:solidFill>
                  <a:schemeClr val="lt1"/>
                </a:solidFill>
                <a:latin typeface="Open Sans" panose="020B0606030504020204" pitchFamily="34" charset="0"/>
                <a:ea typeface="Open Sans" panose="020B0606030504020204" pitchFamily="34" charset="0"/>
                <a:cs typeface="Open Sans" panose="020B0606030504020204" pitchFamily="34" charset="0"/>
                <a:sym typeface="DM Serif Display"/>
              </a:rPr>
              <a:t>210 Shares @ $57.66</a:t>
            </a:r>
          </a:p>
        </p:txBody>
      </p:sp>
      <p:sp>
        <p:nvSpPr>
          <p:cNvPr id="744" name="Google Shape;744;p56"/>
          <p:cNvSpPr txBox="1">
            <a:spLocks noGrp="1"/>
          </p:cNvSpPr>
          <p:nvPr>
            <p:ph type="subTitle" idx="4294967295"/>
          </p:nvPr>
        </p:nvSpPr>
        <p:spPr>
          <a:xfrm>
            <a:off x="899681" y="3031980"/>
            <a:ext cx="1191978" cy="1900967"/>
          </a:xfrm>
          <a:prstGeom prst="rect">
            <a:avLst/>
          </a:prstGeom>
        </p:spPr>
        <p:txBody>
          <a:bodyPr spcFirstLastPara="1" wrap="square" lIns="91425" tIns="91425" rIns="91425" bIns="91425" anchor="t" anchorCtr="0">
            <a:noAutofit/>
          </a:bodyPr>
          <a:lstStyle/>
          <a:p>
            <a:pPr marL="0" indent="0" algn="r">
              <a:lnSpc>
                <a:spcPct val="100000"/>
              </a:lnSpc>
              <a:spcAft>
                <a:spcPts val="1600"/>
              </a:spcAft>
              <a:buNone/>
            </a:pPr>
            <a:r>
              <a:rPr lang="en-US" sz="1050" dirty="0">
                <a:solidFill>
                  <a:schemeClr val="bg1"/>
                </a:solidFill>
              </a:rPr>
              <a:t>Citi is a US-American multinational investment bank and financial services corporation headquartered in New York City.</a:t>
            </a:r>
          </a:p>
          <a:p>
            <a:pPr marL="0" lvl="0" indent="0" algn="r">
              <a:lnSpc>
                <a:spcPct val="100000"/>
              </a:lnSpc>
              <a:spcAft>
                <a:spcPts val="1600"/>
              </a:spcAft>
              <a:buNone/>
            </a:pPr>
            <a:endParaRPr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5" name="Google Shape;745;p56"/>
          <p:cNvSpPr txBox="1">
            <a:spLocks noGrp="1"/>
          </p:cNvSpPr>
          <p:nvPr>
            <p:ph type="subTitle" idx="4294967295"/>
          </p:nvPr>
        </p:nvSpPr>
        <p:spPr>
          <a:xfrm>
            <a:off x="6847687" y="1879379"/>
            <a:ext cx="1380300" cy="3053568"/>
          </a:xfrm>
          <a:prstGeom prst="rect">
            <a:avLst/>
          </a:prstGeom>
        </p:spPr>
        <p:txBody>
          <a:bodyPr spcFirstLastPara="1" wrap="square" lIns="91425" tIns="91425" rIns="91425" bIns="91425" anchor="t" anchorCtr="0">
            <a:noAutofit/>
          </a:bodyPr>
          <a:lstStyle/>
          <a:p>
            <a:pPr marL="0" indent="0">
              <a:lnSpc>
                <a:spcPct val="100000"/>
              </a:lnSpc>
              <a:spcAft>
                <a:spcPts val="1600"/>
              </a:spcAft>
              <a:buNone/>
            </a:pPr>
            <a:r>
              <a:rPr lang="en-US" dirty="0">
                <a:solidFill>
                  <a:schemeClr val="bg1"/>
                </a:solidFill>
              </a:rPr>
              <a:t>Citi was pitched under a value strategy.</a:t>
            </a:r>
          </a:p>
          <a:p>
            <a:pPr marL="0" indent="0">
              <a:lnSpc>
                <a:spcPct val="100000"/>
              </a:lnSpc>
              <a:spcAft>
                <a:spcPts val="1600"/>
              </a:spcAft>
              <a:buNone/>
            </a:pPr>
            <a:endParaRPr lang="en-US" dirty="0">
              <a:solidFill>
                <a:schemeClr val="bg1"/>
              </a:solidFill>
            </a:endParaRPr>
          </a:p>
          <a:p>
            <a:pPr marL="0" indent="0">
              <a:lnSpc>
                <a:spcPct val="100000"/>
              </a:lnSpc>
              <a:spcAft>
                <a:spcPts val="1600"/>
              </a:spcAft>
              <a:buNone/>
            </a:pPr>
            <a:r>
              <a:rPr lang="en-US" dirty="0">
                <a:solidFill>
                  <a:schemeClr val="bg1"/>
                </a:solidFill>
              </a:rPr>
              <a:t>Citigroup first-quarter profit fell 46%, dragged down by higher expenses and potential losses from its exposure to Russia. </a:t>
            </a:r>
            <a:endParaRPr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Chart, line chart&#10;&#10;Description automatically generated">
            <a:extLst>
              <a:ext uri="{FF2B5EF4-FFF2-40B4-BE49-F238E27FC236}">
                <a16:creationId xmlns:a16="http://schemas.microsoft.com/office/drawing/2014/main" id="{0E6637FC-7B3A-9E43-8859-A8E8030E82B7}"/>
              </a:ext>
            </a:extLst>
          </p:cNvPr>
          <p:cNvPicPr>
            <a:picLocks noChangeAspect="1"/>
          </p:cNvPicPr>
          <p:nvPr/>
        </p:nvPicPr>
        <p:blipFill>
          <a:blip r:embed="rId4"/>
          <a:stretch>
            <a:fillRect/>
          </a:stretch>
        </p:blipFill>
        <p:spPr>
          <a:xfrm>
            <a:off x="2124038" y="2332971"/>
            <a:ext cx="4691270" cy="2013949"/>
          </a:xfrm>
          <a:prstGeom prst="rect">
            <a:avLst/>
          </a:prstGeom>
        </p:spPr>
      </p:pic>
    </p:spTree>
    <p:extLst>
      <p:ext uri="{BB962C8B-B14F-4D97-AF65-F5344CB8AC3E}">
        <p14:creationId xmlns:p14="http://schemas.microsoft.com/office/powerpoint/2010/main" val="2471872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4"/>
        <p:cNvGrpSpPr/>
        <p:nvPr/>
      </p:nvGrpSpPr>
      <p:grpSpPr>
        <a:xfrm>
          <a:off x="0" y="0"/>
          <a:ext cx="0" cy="0"/>
          <a:chOff x="0" y="0"/>
          <a:chExt cx="0" cy="0"/>
        </a:xfrm>
      </p:grpSpPr>
      <p:sp>
        <p:nvSpPr>
          <p:cNvPr id="255" name="Google Shape;255;p38"/>
          <p:cNvSpPr txBox="1">
            <a:spLocks noGrp="1"/>
          </p:cNvSpPr>
          <p:nvPr>
            <p:ph type="ctrTitle"/>
          </p:nvPr>
        </p:nvSpPr>
        <p:spPr>
          <a:xfrm flipH="1">
            <a:off x="2603125" y="2243225"/>
            <a:ext cx="2882800" cy="1921200"/>
          </a:xfrm>
          <a:prstGeom prst="rect">
            <a:avLst/>
          </a:prstGeom>
        </p:spPr>
        <p:txBody>
          <a:bodyPr spcFirstLastPara="1" wrap="square" lIns="91425" tIns="91425" rIns="91425" bIns="91425" anchor="b" anchorCtr="0">
            <a:noAutofit/>
          </a:bodyPr>
          <a:lstStyle/>
          <a:p>
            <a:r>
              <a:rPr lang="en-US" dirty="0">
                <a:solidFill>
                  <a:schemeClr val="lt1"/>
                </a:solidFill>
              </a:rPr>
              <a:t>The Ones That Got Away</a:t>
            </a:r>
          </a:p>
        </p:txBody>
      </p:sp>
      <p:sp>
        <p:nvSpPr>
          <p:cNvPr id="256" name="Google Shape;256;p38"/>
          <p:cNvSpPr txBox="1">
            <a:spLocks noGrp="1"/>
          </p:cNvSpPr>
          <p:nvPr>
            <p:ph type="title" idx="2"/>
          </p:nvPr>
        </p:nvSpPr>
        <p:spPr>
          <a:xfrm flipH="1">
            <a:off x="5485924" y="2419325"/>
            <a:ext cx="2516425" cy="162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solidFill>
                  <a:schemeClr val="lt1"/>
                </a:solidFill>
              </a:rPr>
              <a:t>07</a:t>
            </a:r>
            <a:endParaRPr dirty="0">
              <a:solidFill>
                <a:schemeClr val="lt1"/>
              </a:solidFill>
            </a:endParaRPr>
          </a:p>
        </p:txBody>
      </p:sp>
    </p:spTree>
    <p:extLst>
      <p:ext uri="{BB962C8B-B14F-4D97-AF65-F5344CB8AC3E}">
        <p14:creationId xmlns:p14="http://schemas.microsoft.com/office/powerpoint/2010/main" val="41359508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441158" y="521019"/>
            <a:ext cx="2813362" cy="1046700"/>
          </a:xfrm>
          <a:prstGeom prst="rect">
            <a:avLst/>
          </a:prstGeom>
        </p:spPr>
        <p:txBody>
          <a:bodyPr spcFirstLastPara="1" wrap="square" lIns="91425" tIns="91425" rIns="91425" bIns="91425" anchor="t" anchorCtr="0">
            <a:noAutofit/>
          </a:bodyPr>
          <a:lstStyle/>
          <a:p>
            <a:r>
              <a:rPr lang="en-US" sz="3000" dirty="0">
                <a:solidFill>
                  <a:schemeClr val="lt1"/>
                </a:solidFill>
              </a:rPr>
              <a:t>Exxon Mobile</a:t>
            </a:r>
            <a:br>
              <a:rPr lang="en-US" sz="3000" dirty="0">
                <a:solidFill>
                  <a:schemeClr val="lt1"/>
                </a:solidFill>
              </a:rPr>
            </a:br>
            <a:r>
              <a:rPr lang="en-US" sz="3000" dirty="0">
                <a:solidFill>
                  <a:schemeClr val="lt1"/>
                </a:solidFill>
              </a:rPr>
              <a:t>NYSE: XOM</a:t>
            </a:r>
          </a:p>
        </p:txBody>
      </p:sp>
      <p:graphicFrame>
        <p:nvGraphicFramePr>
          <p:cNvPr id="2" name="Table 1">
            <a:extLst>
              <a:ext uri="{FF2B5EF4-FFF2-40B4-BE49-F238E27FC236}">
                <a16:creationId xmlns:a16="http://schemas.microsoft.com/office/drawing/2014/main" id="{F7CB566A-E303-96A7-F562-CEFA0DB64647}"/>
              </a:ext>
            </a:extLst>
          </p:cNvPr>
          <p:cNvGraphicFramePr>
            <a:graphicFrameLocks noGrp="1"/>
          </p:cNvGraphicFramePr>
          <p:nvPr>
            <p:extLst>
              <p:ext uri="{D42A27DB-BD31-4B8C-83A1-F6EECF244321}">
                <p14:modId xmlns:p14="http://schemas.microsoft.com/office/powerpoint/2010/main" val="1210756125"/>
              </p:ext>
            </p:extLst>
          </p:nvPr>
        </p:nvGraphicFramePr>
        <p:xfrm>
          <a:off x="545145" y="1882202"/>
          <a:ext cx="2819400" cy="1960448"/>
        </p:xfrm>
        <a:graphic>
          <a:graphicData uri="http://schemas.openxmlformats.org/drawingml/2006/table">
            <a:tbl>
              <a:tblPr firstRow="1" bandRow="1">
                <a:tableStyleId>{5C22544A-7EE6-4342-B048-85BDC9FD1C3A}</a:tableStyleId>
              </a:tblPr>
              <a:tblGrid>
                <a:gridCol w="1796143">
                  <a:extLst>
                    <a:ext uri="{9D8B030D-6E8A-4147-A177-3AD203B41FA5}">
                      <a16:colId xmlns:a16="http://schemas.microsoft.com/office/drawing/2014/main" val="3781470440"/>
                    </a:ext>
                  </a:extLst>
                </a:gridCol>
                <a:gridCol w="1023257">
                  <a:extLst>
                    <a:ext uri="{9D8B030D-6E8A-4147-A177-3AD203B41FA5}">
                      <a16:colId xmlns:a16="http://schemas.microsoft.com/office/drawing/2014/main" val="1519375415"/>
                    </a:ext>
                  </a:extLst>
                </a:gridCol>
              </a:tblGrid>
              <a:tr h="500743">
                <a:tc>
                  <a:txBody>
                    <a:bodyPr/>
                    <a:lstStyle/>
                    <a:p>
                      <a:pPr marL="0" marR="0" indent="0" algn="ctr" rtl="0" fontAlgn="ctr" latinLnBrk="0">
                        <a:spcBef>
                          <a:spcPts val="0"/>
                        </a:spcBef>
                        <a:spcAft>
                          <a:spcPts val="0"/>
                        </a:spcAft>
                      </a:pPr>
                      <a:r>
                        <a:rPr lang="en-US" sz="1100" dirty="0">
                          <a:effectLst/>
                        </a:rPr>
                        <a:t>Date Proposed:</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200" dirty="0">
                          <a:effectLst/>
                          <a:latin typeface="Arial" panose="020B0604020202020204" pitchFamily="34" charset="0"/>
                        </a:rPr>
                        <a:t>02/08/2022</a:t>
                      </a:r>
                    </a:p>
                  </a:txBody>
                  <a:tcPr anchor="ctr"/>
                </a:tc>
                <a:extLst>
                  <a:ext uri="{0D108BD9-81ED-4DB2-BD59-A6C34878D82A}">
                    <a16:rowId xmlns:a16="http://schemas.microsoft.com/office/drawing/2014/main" val="231776091"/>
                  </a:ext>
                </a:extLst>
              </a:tr>
              <a:tr h="262889">
                <a:tc>
                  <a:txBody>
                    <a:bodyPr/>
                    <a:lstStyle/>
                    <a:p>
                      <a:pPr marL="0" lvl="0" indent="0" algn="ctr">
                        <a:spcBef>
                          <a:spcPts val="0"/>
                        </a:spcBef>
                        <a:spcAft>
                          <a:spcPts val="0"/>
                        </a:spcAft>
                        <a:buNone/>
                      </a:pPr>
                      <a:r>
                        <a:rPr lang="en-US" sz="1100" dirty="0">
                          <a:effectLst/>
                        </a:rPr>
                        <a:t>Ticker:</a:t>
                      </a:r>
                    </a:p>
                  </a:txBody>
                  <a:tcPr marT="45719" marB="45719"/>
                </a:tc>
                <a:tc>
                  <a:txBody>
                    <a:bodyPr/>
                    <a:lstStyle/>
                    <a:p>
                      <a:pPr marL="0" lvl="0" indent="0" algn="ctr">
                        <a:spcBef>
                          <a:spcPts val="0"/>
                        </a:spcBef>
                        <a:spcAft>
                          <a:spcPts val="0"/>
                        </a:spcAft>
                        <a:buNone/>
                      </a:pPr>
                      <a:r>
                        <a:rPr lang="en-US" sz="1100" dirty="0">
                          <a:effectLst/>
                        </a:rPr>
                        <a:t>XOM</a:t>
                      </a:r>
                    </a:p>
                  </a:txBody>
                  <a:tcPr marT="45719" marB="45719"/>
                </a:tc>
                <a:extLst>
                  <a:ext uri="{0D108BD9-81ED-4DB2-BD59-A6C34878D82A}">
                    <a16:rowId xmlns:a16="http://schemas.microsoft.com/office/drawing/2014/main" val="3903285543"/>
                  </a:ext>
                </a:extLst>
              </a:tr>
              <a:tr h="262890">
                <a:tc>
                  <a:txBody>
                    <a:bodyPr/>
                    <a:lstStyle/>
                    <a:p>
                      <a:pPr marL="0" indent="0" algn="ctr" rtl="0" fontAlgn="ctr" latinLnBrk="0">
                        <a:spcBef>
                          <a:spcPts val="0"/>
                        </a:spcBef>
                        <a:spcAft>
                          <a:spcPts val="0"/>
                        </a:spcAft>
                      </a:pPr>
                      <a:r>
                        <a:rPr lang="en-US" sz="1100" dirty="0">
                          <a:effectLst/>
                        </a:rPr>
                        <a:t>Proposed number of Shares:</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latin typeface="Arial" panose="020B0604020202020204" pitchFamily="34" charset="0"/>
                        </a:rPr>
                        <a:t>124.5</a:t>
                      </a:r>
                    </a:p>
                  </a:txBody>
                  <a:tcPr anchor="ctr"/>
                </a:tc>
                <a:extLst>
                  <a:ext uri="{0D108BD9-81ED-4DB2-BD59-A6C34878D82A}">
                    <a16:rowId xmlns:a16="http://schemas.microsoft.com/office/drawing/2014/main" val="3098952512"/>
                  </a:ext>
                </a:extLst>
              </a:tr>
              <a:tr h="434340">
                <a:tc>
                  <a:txBody>
                    <a:bodyPr/>
                    <a:lstStyle/>
                    <a:p>
                      <a:pPr marL="0" indent="0" algn="ctr" rtl="0" fontAlgn="ctr" latinLnBrk="0">
                        <a:spcBef>
                          <a:spcPts val="0"/>
                        </a:spcBef>
                        <a:spcAft>
                          <a:spcPts val="0"/>
                        </a:spcAft>
                      </a:pPr>
                      <a:r>
                        <a:rPr lang="en-US" sz="1100" dirty="0">
                          <a:effectLst/>
                          <a:latin typeface="+mn-lt"/>
                        </a:rPr>
                        <a:t>Price/Share at time of purchase:</a:t>
                      </a:r>
                    </a:p>
                  </a:txBody>
                  <a:tcPr anchor="ctr"/>
                </a:tc>
                <a:tc>
                  <a:txBody>
                    <a:bodyPr/>
                    <a:lstStyle/>
                    <a:p>
                      <a:pPr marL="0" indent="0" algn="ctr" rtl="0" fontAlgn="ctr" latinLnBrk="0">
                        <a:spcBef>
                          <a:spcPts val="0"/>
                        </a:spcBef>
                        <a:spcAft>
                          <a:spcPts val="0"/>
                        </a:spcAft>
                      </a:pPr>
                      <a:r>
                        <a:rPr lang="en-US" sz="1100" dirty="0">
                          <a:effectLst/>
                          <a:latin typeface="+mn-lt"/>
                        </a:rPr>
                        <a:t>$80.26</a:t>
                      </a:r>
                    </a:p>
                  </a:txBody>
                  <a:tcPr anchor="ctr"/>
                </a:tc>
                <a:extLst>
                  <a:ext uri="{0D108BD9-81ED-4DB2-BD59-A6C34878D82A}">
                    <a16:rowId xmlns:a16="http://schemas.microsoft.com/office/drawing/2014/main" val="927891759"/>
                  </a:ext>
                </a:extLst>
              </a:tr>
              <a:tr h="335756">
                <a:tc>
                  <a:txBody>
                    <a:bodyPr/>
                    <a:lstStyle/>
                    <a:p>
                      <a:pPr marL="0" indent="0" algn="ctr" rtl="0" fontAlgn="ctr" latinLnBrk="0">
                        <a:spcBef>
                          <a:spcPts val="0"/>
                        </a:spcBef>
                        <a:spcAft>
                          <a:spcPts val="0"/>
                        </a:spcAft>
                      </a:pPr>
                      <a:r>
                        <a:rPr lang="en-US" sz="1100" dirty="0">
                          <a:effectLst/>
                          <a:latin typeface="Arial" panose="020B0604020202020204" pitchFamily="34" charset="0"/>
                        </a:rPr>
                        <a:t>Estimated return:</a:t>
                      </a:r>
                    </a:p>
                  </a:txBody>
                  <a:tcPr anchor="ctr"/>
                </a:tc>
                <a:tc>
                  <a:txBody>
                    <a:bodyPr/>
                    <a:lstStyle/>
                    <a:p>
                      <a:pPr marL="0" indent="0" algn="ctr" rtl="0" fontAlgn="ctr" latinLnBrk="0">
                        <a:spcBef>
                          <a:spcPts val="0"/>
                        </a:spcBef>
                        <a:spcAft>
                          <a:spcPts val="0"/>
                        </a:spcAft>
                      </a:pPr>
                      <a:r>
                        <a:rPr lang="en-US" sz="1100" dirty="0">
                          <a:effectLst/>
                          <a:latin typeface="Arial" panose="020B0604020202020204" pitchFamily="34" charset="0"/>
                        </a:rPr>
                        <a:t>8.11%</a:t>
                      </a:r>
                    </a:p>
                  </a:txBody>
                  <a:tcPr anchor="ctr"/>
                </a:tc>
                <a:extLst>
                  <a:ext uri="{0D108BD9-81ED-4DB2-BD59-A6C34878D82A}">
                    <a16:rowId xmlns:a16="http://schemas.microsoft.com/office/drawing/2014/main" val="3467059052"/>
                  </a:ext>
                </a:extLst>
              </a:tr>
            </a:tbl>
          </a:graphicData>
        </a:graphic>
      </p:graphicFrame>
      <p:sp>
        <p:nvSpPr>
          <p:cNvPr id="3" name="TextBox 2">
            <a:extLst>
              <a:ext uri="{FF2B5EF4-FFF2-40B4-BE49-F238E27FC236}">
                <a16:creationId xmlns:a16="http://schemas.microsoft.com/office/drawing/2014/main" id="{F0B0B2EE-F825-2845-92F6-FA96054F9BF1}"/>
              </a:ext>
            </a:extLst>
          </p:cNvPr>
          <p:cNvSpPr txBox="1"/>
          <p:nvPr/>
        </p:nvSpPr>
        <p:spPr>
          <a:xfrm>
            <a:off x="4396969" y="704832"/>
            <a:ext cx="4305873" cy="3862596"/>
          </a:xfrm>
          <a:prstGeom prst="rect">
            <a:avLst/>
          </a:prstGeom>
          <a:noFill/>
        </p:spPr>
        <p:txBody>
          <a:bodyPr wrap="square" rtlCol="0">
            <a:spAutoFit/>
          </a:bodyPr>
          <a:lstStyle/>
          <a:p>
            <a:pPr marL="285750" indent="-285750">
              <a:buFont typeface="Arial" panose="020B0604020202020204" pitchFamily="34" charset="0"/>
              <a:buChar char="•"/>
            </a:pPr>
            <a:r>
              <a:rPr lang="en-US" sz="1100" dirty="0">
                <a:latin typeface="DM Serif Display" pitchFamily="2" charset="0"/>
                <a:ea typeface="Open Sans" panose="020B0606030504020204" pitchFamily="34" charset="0"/>
                <a:cs typeface="Open Sans" panose="020B0606030504020204" pitchFamily="34" charset="0"/>
              </a:rPr>
              <a:t>Exxon Mobile was pitched to the class as a Value Strategy.</a:t>
            </a:r>
          </a:p>
          <a:p>
            <a:pPr marL="285750" indent="-285750">
              <a:buFont typeface="Arial" panose="020B0604020202020204" pitchFamily="34" charset="0"/>
              <a:buChar char="•"/>
            </a:pPr>
            <a:endParaRPr lang="en-US" sz="1100" dirty="0">
              <a:latin typeface="DM Serif Display"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100" dirty="0">
                <a:latin typeface="DM Serif Display" pitchFamily="2" charset="0"/>
                <a:ea typeface="Open Sans" panose="020B0606030504020204" pitchFamily="34" charset="0"/>
                <a:cs typeface="Open Sans" panose="020B0606030504020204" pitchFamily="34" charset="0"/>
              </a:rPr>
              <a:t>Exxon is an integrated oil and gas company that searches for, refines, and produces oil from around the world and is the world's largest refining company</a:t>
            </a:r>
          </a:p>
          <a:p>
            <a:pPr marL="285750" indent="-285750">
              <a:buFont typeface="Arial" panose="020B0604020202020204" pitchFamily="34" charset="0"/>
              <a:buChar char="•"/>
            </a:pPr>
            <a:endParaRPr lang="en-US" sz="1100" dirty="0">
              <a:latin typeface="DM Serif Display"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100" dirty="0">
                <a:latin typeface="DM Serif Display" pitchFamily="2" charset="0"/>
              </a:rPr>
              <a:t>Total global refining capacity of 4.8 million barrels of oil per day</a:t>
            </a:r>
          </a:p>
          <a:p>
            <a:pPr marL="285750" indent="-285750">
              <a:buFont typeface="Arial" panose="020B0604020202020204" pitchFamily="34" charset="0"/>
              <a:buChar char="•"/>
            </a:pPr>
            <a:endParaRPr lang="en-US" sz="1100" dirty="0">
              <a:latin typeface="DM Serif Display" pitchFamily="2" charset="0"/>
            </a:endParaRPr>
          </a:p>
          <a:p>
            <a:pPr marL="285750" indent="-285750">
              <a:buFont typeface="Arial" panose="020B0604020202020204" pitchFamily="34" charset="0"/>
              <a:buChar char="•"/>
            </a:pPr>
            <a:r>
              <a:rPr lang="en-US" sz="1100" dirty="0">
                <a:latin typeface="DM Serif Display" pitchFamily="2" charset="0"/>
              </a:rPr>
              <a:t>One of the largest producers of commodities and specialty chemicals.</a:t>
            </a:r>
          </a:p>
          <a:p>
            <a:endParaRPr lang="en-US" sz="1100" dirty="0">
              <a:latin typeface="DM Serif Display"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100" dirty="0">
                <a:latin typeface="DM Serif Display" pitchFamily="2" charset="0"/>
                <a:ea typeface="Open Sans" panose="020B0606030504020204" pitchFamily="34" charset="0"/>
                <a:cs typeface="Open Sans" panose="020B0606030504020204" pitchFamily="34" charset="0"/>
              </a:rPr>
              <a:t>Experienced tremendous growth as the Russia-Ukraine conflict drove the price of oil up.</a:t>
            </a:r>
          </a:p>
          <a:p>
            <a:pPr marL="285750" indent="-285750">
              <a:buFont typeface="Arial" panose="020B0604020202020204" pitchFamily="34" charset="0"/>
              <a:buChar char="•"/>
            </a:pPr>
            <a:endParaRPr lang="en-US" sz="1100" dirty="0">
              <a:latin typeface="DM Serif Display"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100" dirty="0">
                <a:latin typeface="DM Serif Display" pitchFamily="2" charset="0"/>
                <a:ea typeface="Open Sans" panose="020B0606030504020204" pitchFamily="34" charset="0"/>
                <a:cs typeface="Open Sans" panose="020B0606030504020204" pitchFamily="34" charset="0"/>
              </a:rPr>
              <a:t>Was pitched as a value strategy with its low P/E : 15.1, industry average was 25.15, and its low P/B 2.15 compared to an industry average 4.07.</a:t>
            </a:r>
          </a:p>
          <a:p>
            <a:pPr marL="285750" indent="-285750">
              <a:buFont typeface="Arial" panose="020B0604020202020204" pitchFamily="34" charset="0"/>
              <a:buChar char="•"/>
            </a:pPr>
            <a:endParaRPr lang="en-US" sz="1100" dirty="0">
              <a:latin typeface="DM Serif Display"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100" dirty="0">
                <a:latin typeface="DM Serif Display" pitchFamily="2" charset="0"/>
                <a:ea typeface="Open Sans" panose="020B0606030504020204" pitchFamily="34" charset="0"/>
                <a:cs typeface="Open Sans" panose="020B0606030504020204" pitchFamily="34" charset="0"/>
              </a:rPr>
              <a:t>The class did not vote on Exxon with fears that Oil may be on its way out and replaced by renewables.</a:t>
            </a:r>
          </a:p>
          <a:p>
            <a:endParaRPr lang="en-US" dirty="0"/>
          </a:p>
        </p:txBody>
      </p:sp>
    </p:spTree>
    <p:extLst>
      <p:ext uri="{BB962C8B-B14F-4D97-AF65-F5344CB8AC3E}">
        <p14:creationId xmlns:p14="http://schemas.microsoft.com/office/powerpoint/2010/main" val="255999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220579" y="437804"/>
            <a:ext cx="3427942" cy="1006595"/>
          </a:xfrm>
          <a:prstGeom prst="rect">
            <a:avLst/>
          </a:prstGeom>
        </p:spPr>
        <p:txBody>
          <a:bodyPr spcFirstLastPara="1" wrap="square" lIns="91425" tIns="91425" rIns="91425" bIns="91425" anchor="t" anchorCtr="0">
            <a:noAutofit/>
          </a:bodyPr>
          <a:lstStyle/>
          <a:p>
            <a:r>
              <a:rPr lang="en-US" sz="3000" dirty="0">
                <a:solidFill>
                  <a:schemeClr val="lt1"/>
                </a:solidFill>
              </a:rPr>
              <a:t>United Healthcare NYSE: UNH</a:t>
            </a:r>
          </a:p>
        </p:txBody>
      </p:sp>
      <p:graphicFrame>
        <p:nvGraphicFramePr>
          <p:cNvPr id="2" name="Table 1">
            <a:extLst>
              <a:ext uri="{FF2B5EF4-FFF2-40B4-BE49-F238E27FC236}">
                <a16:creationId xmlns:a16="http://schemas.microsoft.com/office/drawing/2014/main" id="{F7CB566A-E303-96A7-F562-CEFA0DB64647}"/>
              </a:ext>
            </a:extLst>
          </p:cNvPr>
          <p:cNvGraphicFramePr>
            <a:graphicFrameLocks noGrp="1"/>
          </p:cNvGraphicFramePr>
          <p:nvPr>
            <p:extLst>
              <p:ext uri="{D42A27DB-BD31-4B8C-83A1-F6EECF244321}">
                <p14:modId xmlns:p14="http://schemas.microsoft.com/office/powerpoint/2010/main" val="2045658064"/>
              </p:ext>
            </p:extLst>
          </p:nvPr>
        </p:nvGraphicFramePr>
        <p:xfrm>
          <a:off x="545145" y="1882202"/>
          <a:ext cx="2819400" cy="1960448"/>
        </p:xfrm>
        <a:graphic>
          <a:graphicData uri="http://schemas.openxmlformats.org/drawingml/2006/table">
            <a:tbl>
              <a:tblPr firstRow="1" bandRow="1">
                <a:tableStyleId>{5C22544A-7EE6-4342-B048-85BDC9FD1C3A}</a:tableStyleId>
              </a:tblPr>
              <a:tblGrid>
                <a:gridCol w="1796143">
                  <a:extLst>
                    <a:ext uri="{9D8B030D-6E8A-4147-A177-3AD203B41FA5}">
                      <a16:colId xmlns:a16="http://schemas.microsoft.com/office/drawing/2014/main" val="3781470440"/>
                    </a:ext>
                  </a:extLst>
                </a:gridCol>
                <a:gridCol w="1023257">
                  <a:extLst>
                    <a:ext uri="{9D8B030D-6E8A-4147-A177-3AD203B41FA5}">
                      <a16:colId xmlns:a16="http://schemas.microsoft.com/office/drawing/2014/main" val="1519375415"/>
                    </a:ext>
                  </a:extLst>
                </a:gridCol>
              </a:tblGrid>
              <a:tr h="500743">
                <a:tc>
                  <a:txBody>
                    <a:bodyPr/>
                    <a:lstStyle/>
                    <a:p>
                      <a:pPr marL="0" marR="0" indent="0" algn="ctr" rtl="0" fontAlgn="ctr" latinLnBrk="0">
                        <a:spcBef>
                          <a:spcPts val="0"/>
                        </a:spcBef>
                        <a:spcAft>
                          <a:spcPts val="0"/>
                        </a:spcAft>
                      </a:pPr>
                      <a:r>
                        <a:rPr lang="en-US" sz="1100" dirty="0">
                          <a:effectLst/>
                        </a:rPr>
                        <a:t>Date Proposed:</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200" dirty="0">
                          <a:effectLst/>
                          <a:latin typeface="Arial" panose="020B0604020202020204" pitchFamily="34" charset="0"/>
                        </a:rPr>
                        <a:t>02/22/2022</a:t>
                      </a:r>
                    </a:p>
                  </a:txBody>
                  <a:tcPr anchor="ctr"/>
                </a:tc>
                <a:extLst>
                  <a:ext uri="{0D108BD9-81ED-4DB2-BD59-A6C34878D82A}">
                    <a16:rowId xmlns:a16="http://schemas.microsoft.com/office/drawing/2014/main" val="231776091"/>
                  </a:ext>
                </a:extLst>
              </a:tr>
              <a:tr h="262889">
                <a:tc>
                  <a:txBody>
                    <a:bodyPr/>
                    <a:lstStyle/>
                    <a:p>
                      <a:pPr marL="0" lvl="0" indent="0" algn="ctr">
                        <a:spcBef>
                          <a:spcPts val="0"/>
                        </a:spcBef>
                        <a:spcAft>
                          <a:spcPts val="0"/>
                        </a:spcAft>
                        <a:buNone/>
                      </a:pPr>
                      <a:r>
                        <a:rPr lang="en-US" sz="1100" dirty="0">
                          <a:effectLst/>
                        </a:rPr>
                        <a:t>Ticker:</a:t>
                      </a:r>
                    </a:p>
                  </a:txBody>
                  <a:tcPr marT="45719" marB="45719"/>
                </a:tc>
                <a:tc>
                  <a:txBody>
                    <a:bodyPr/>
                    <a:lstStyle/>
                    <a:p>
                      <a:pPr marL="0" lvl="0" indent="0" algn="ctr">
                        <a:spcBef>
                          <a:spcPts val="0"/>
                        </a:spcBef>
                        <a:spcAft>
                          <a:spcPts val="0"/>
                        </a:spcAft>
                        <a:buNone/>
                      </a:pPr>
                      <a:r>
                        <a:rPr lang="en-US" sz="1100" dirty="0">
                          <a:effectLst/>
                        </a:rPr>
                        <a:t>UNH</a:t>
                      </a:r>
                    </a:p>
                  </a:txBody>
                  <a:tcPr marT="45719" marB="45719"/>
                </a:tc>
                <a:extLst>
                  <a:ext uri="{0D108BD9-81ED-4DB2-BD59-A6C34878D82A}">
                    <a16:rowId xmlns:a16="http://schemas.microsoft.com/office/drawing/2014/main" val="3903285543"/>
                  </a:ext>
                </a:extLst>
              </a:tr>
              <a:tr h="262890">
                <a:tc>
                  <a:txBody>
                    <a:bodyPr/>
                    <a:lstStyle/>
                    <a:p>
                      <a:pPr marL="0" indent="0" algn="ctr" rtl="0" fontAlgn="ctr" latinLnBrk="0">
                        <a:spcBef>
                          <a:spcPts val="0"/>
                        </a:spcBef>
                        <a:spcAft>
                          <a:spcPts val="0"/>
                        </a:spcAft>
                      </a:pPr>
                      <a:r>
                        <a:rPr lang="en-US" sz="1100" dirty="0">
                          <a:effectLst/>
                        </a:rPr>
                        <a:t>Proposed number of Shares:</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latin typeface="Arial" panose="020B0604020202020204" pitchFamily="34" charset="0"/>
                        </a:rPr>
                        <a:t>22</a:t>
                      </a:r>
                    </a:p>
                  </a:txBody>
                  <a:tcPr anchor="ctr"/>
                </a:tc>
                <a:extLst>
                  <a:ext uri="{0D108BD9-81ED-4DB2-BD59-A6C34878D82A}">
                    <a16:rowId xmlns:a16="http://schemas.microsoft.com/office/drawing/2014/main" val="3098952512"/>
                  </a:ext>
                </a:extLst>
              </a:tr>
              <a:tr h="434340">
                <a:tc>
                  <a:txBody>
                    <a:bodyPr/>
                    <a:lstStyle/>
                    <a:p>
                      <a:pPr marL="0" indent="0" algn="ctr" rtl="0" fontAlgn="ctr" latinLnBrk="0">
                        <a:spcBef>
                          <a:spcPts val="0"/>
                        </a:spcBef>
                        <a:spcAft>
                          <a:spcPts val="0"/>
                        </a:spcAft>
                      </a:pPr>
                      <a:r>
                        <a:rPr lang="en-US" sz="1100" dirty="0">
                          <a:effectLst/>
                          <a:latin typeface="+mn-lt"/>
                        </a:rPr>
                        <a:t>Price/Share at time of purchase:</a:t>
                      </a:r>
                    </a:p>
                  </a:txBody>
                  <a:tcPr anchor="ctr"/>
                </a:tc>
                <a:tc>
                  <a:txBody>
                    <a:bodyPr/>
                    <a:lstStyle/>
                    <a:p>
                      <a:pPr marL="0" indent="0" algn="ctr" rtl="0" fontAlgn="ctr" latinLnBrk="0">
                        <a:spcBef>
                          <a:spcPts val="0"/>
                        </a:spcBef>
                        <a:spcAft>
                          <a:spcPts val="0"/>
                        </a:spcAft>
                      </a:pPr>
                      <a:r>
                        <a:rPr lang="en-US" sz="1100" dirty="0"/>
                        <a:t>467.81</a:t>
                      </a:r>
                      <a:endParaRPr lang="en-US" sz="1100" dirty="0">
                        <a:effectLst/>
                        <a:latin typeface="+mn-lt"/>
                      </a:endParaRPr>
                    </a:p>
                  </a:txBody>
                  <a:tcPr anchor="ctr"/>
                </a:tc>
                <a:extLst>
                  <a:ext uri="{0D108BD9-81ED-4DB2-BD59-A6C34878D82A}">
                    <a16:rowId xmlns:a16="http://schemas.microsoft.com/office/drawing/2014/main" val="927891759"/>
                  </a:ext>
                </a:extLst>
              </a:tr>
              <a:tr h="335756">
                <a:tc>
                  <a:txBody>
                    <a:bodyPr/>
                    <a:lstStyle/>
                    <a:p>
                      <a:pPr marL="0" indent="0" algn="ctr" rtl="0" fontAlgn="ctr" latinLnBrk="0">
                        <a:spcBef>
                          <a:spcPts val="0"/>
                        </a:spcBef>
                        <a:spcAft>
                          <a:spcPts val="0"/>
                        </a:spcAft>
                      </a:pPr>
                      <a:r>
                        <a:rPr lang="en-US" sz="1100" dirty="0">
                          <a:effectLst/>
                          <a:latin typeface="Arial" panose="020B0604020202020204" pitchFamily="34" charset="0"/>
                        </a:rPr>
                        <a:t>Estimated return:</a:t>
                      </a:r>
                    </a:p>
                  </a:txBody>
                  <a:tcPr anchor="ctr"/>
                </a:tc>
                <a:tc>
                  <a:txBody>
                    <a:bodyPr/>
                    <a:lstStyle/>
                    <a:p>
                      <a:pPr marL="0" indent="0" algn="ctr" rtl="0" fontAlgn="ctr" latinLnBrk="0">
                        <a:spcBef>
                          <a:spcPts val="0"/>
                        </a:spcBef>
                        <a:spcAft>
                          <a:spcPts val="0"/>
                        </a:spcAft>
                      </a:pPr>
                      <a:r>
                        <a:rPr lang="en-US" sz="1100" dirty="0">
                          <a:effectLst/>
                          <a:latin typeface="Arial" panose="020B0604020202020204" pitchFamily="34" charset="0"/>
                        </a:rPr>
                        <a:t>9.02%</a:t>
                      </a:r>
                    </a:p>
                  </a:txBody>
                  <a:tcPr anchor="ctr"/>
                </a:tc>
                <a:extLst>
                  <a:ext uri="{0D108BD9-81ED-4DB2-BD59-A6C34878D82A}">
                    <a16:rowId xmlns:a16="http://schemas.microsoft.com/office/drawing/2014/main" val="3467059052"/>
                  </a:ext>
                </a:extLst>
              </a:tr>
            </a:tbl>
          </a:graphicData>
        </a:graphic>
      </p:graphicFrame>
      <p:sp>
        <p:nvSpPr>
          <p:cNvPr id="3" name="TextBox 2">
            <a:extLst>
              <a:ext uri="{FF2B5EF4-FFF2-40B4-BE49-F238E27FC236}">
                <a16:creationId xmlns:a16="http://schemas.microsoft.com/office/drawing/2014/main" id="{F0B0B2EE-F825-2845-92F6-FA96054F9BF1}"/>
              </a:ext>
            </a:extLst>
          </p:cNvPr>
          <p:cNvSpPr txBox="1"/>
          <p:nvPr/>
        </p:nvSpPr>
        <p:spPr>
          <a:xfrm>
            <a:off x="4396969" y="704832"/>
            <a:ext cx="4305873" cy="3308598"/>
          </a:xfrm>
          <a:prstGeom prst="rect">
            <a:avLst/>
          </a:prstGeom>
          <a:noFill/>
        </p:spPr>
        <p:txBody>
          <a:bodyPr wrap="square" rtlCol="0">
            <a:spAutoFit/>
          </a:bodyPr>
          <a:lstStyle/>
          <a:p>
            <a:pPr marL="285750" indent="-285750">
              <a:buFont typeface="Arial" panose="020B0604020202020204" pitchFamily="34" charset="0"/>
              <a:buChar char="•"/>
            </a:pPr>
            <a:r>
              <a:rPr lang="en-US" sz="1100" dirty="0">
                <a:latin typeface="DM Serif Display" pitchFamily="2" charset="0"/>
                <a:ea typeface="Open Sans" panose="020B0606030504020204" pitchFamily="34" charset="0"/>
                <a:cs typeface="Open Sans" panose="020B0606030504020204" pitchFamily="34" charset="0"/>
              </a:rPr>
              <a:t>United Healthcare was pitched to the class as a reallocation from the fund’s healthcare ETF holdings.</a:t>
            </a:r>
          </a:p>
          <a:p>
            <a:pPr marL="285750" indent="-285750">
              <a:buFont typeface="Arial" panose="020B0604020202020204" pitchFamily="34" charset="0"/>
              <a:buChar char="•"/>
            </a:pPr>
            <a:endParaRPr lang="en-US" sz="1100" dirty="0">
              <a:latin typeface="DM Serif Display"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100" dirty="0">
                <a:latin typeface="DM Serif Display" pitchFamily="2" charset="0"/>
              </a:rPr>
              <a:t>UNH’s main sources of revenue are from their medical and consulting services, sales of medical products, and their premiums.</a:t>
            </a:r>
          </a:p>
          <a:p>
            <a:endParaRPr lang="en-US" sz="1100" dirty="0">
              <a:latin typeface="DM Serif Display"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100" dirty="0">
                <a:latin typeface="DM Serif Display" pitchFamily="2" charset="0"/>
                <a:ea typeface="Open Sans" panose="020B0606030504020204" pitchFamily="34" charset="0"/>
                <a:cs typeface="Open Sans" panose="020B0606030504020204" pitchFamily="34" charset="0"/>
              </a:rPr>
              <a:t>United Healthcare grew well over the semester as United Healthcare beat expected earnings and revenue and posted double digit revenue growth in its Optum and United Healthcare segments</a:t>
            </a:r>
          </a:p>
          <a:p>
            <a:pPr marL="285750" indent="-285750">
              <a:buFont typeface="Arial" panose="020B0604020202020204" pitchFamily="34" charset="0"/>
              <a:buChar char="•"/>
            </a:pPr>
            <a:endParaRPr lang="en-US" sz="1100" dirty="0">
              <a:latin typeface="DM Serif Display"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100" dirty="0">
                <a:latin typeface="DM Serif Display" pitchFamily="2" charset="0"/>
                <a:ea typeface="Open Sans" panose="020B0606030504020204" pitchFamily="34" charset="0"/>
                <a:cs typeface="Open Sans" panose="020B0606030504020204" pitchFamily="34" charset="0"/>
              </a:rPr>
              <a:t>Was pitched as a growth strategy boasting a beta of .88, PEG of 1.66, Price to Sales of 1.57 and a way to capture the expected growth of the healthcare sector.</a:t>
            </a:r>
          </a:p>
          <a:p>
            <a:pPr marL="285750" indent="-285750">
              <a:buFont typeface="Arial" panose="020B0604020202020204" pitchFamily="34" charset="0"/>
              <a:buChar char="•"/>
            </a:pPr>
            <a:endParaRPr lang="en-US" sz="1100" dirty="0">
              <a:latin typeface="DM Serif Display"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100" dirty="0">
                <a:latin typeface="DM Serif Display" pitchFamily="2" charset="0"/>
                <a:ea typeface="Open Sans" panose="020B0606030504020204" pitchFamily="34" charset="0"/>
                <a:cs typeface="Open Sans" panose="020B0606030504020204" pitchFamily="34" charset="0"/>
              </a:rPr>
              <a:t>The class decided to not vote the stock through with fears that the healthcare industry’s growth was tied to the COVID-19 pandemic.</a:t>
            </a:r>
            <a:endParaRPr lang="en-US" sz="1100" dirty="0"/>
          </a:p>
        </p:txBody>
      </p:sp>
    </p:spTree>
    <p:extLst>
      <p:ext uri="{BB962C8B-B14F-4D97-AF65-F5344CB8AC3E}">
        <p14:creationId xmlns:p14="http://schemas.microsoft.com/office/powerpoint/2010/main" val="29473895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8"/>
          <p:cNvPicPr preferRelativeResize="0"/>
          <p:nvPr/>
        </p:nvPicPr>
        <p:blipFill rotWithShape="1">
          <a:blip r:embed="rId3">
            <a:alphaModFix/>
          </a:blip>
          <a:srcRect t="6361" b="6370"/>
          <a:stretch/>
        </p:blipFill>
        <p:spPr>
          <a:xfrm>
            <a:off x="0" y="0"/>
            <a:ext cx="3869100" cy="5143500"/>
          </a:xfrm>
          <a:prstGeom prst="rect">
            <a:avLst/>
          </a:prstGeom>
          <a:noFill/>
          <a:ln>
            <a:noFill/>
          </a:ln>
        </p:spPr>
      </p:pic>
      <p:sp>
        <p:nvSpPr>
          <p:cNvPr id="528" name="Google Shape;528;p48"/>
          <p:cNvSpPr txBox="1">
            <a:spLocks noGrp="1"/>
          </p:cNvSpPr>
          <p:nvPr>
            <p:ph type="ctrTitle" idx="6"/>
          </p:nvPr>
        </p:nvSpPr>
        <p:spPr>
          <a:xfrm>
            <a:off x="220579" y="437804"/>
            <a:ext cx="3427942" cy="1006595"/>
          </a:xfrm>
          <a:prstGeom prst="rect">
            <a:avLst/>
          </a:prstGeom>
        </p:spPr>
        <p:txBody>
          <a:bodyPr spcFirstLastPara="1" wrap="square" lIns="91425" tIns="91425" rIns="91425" bIns="91425" anchor="t" anchorCtr="0">
            <a:noAutofit/>
          </a:bodyPr>
          <a:lstStyle/>
          <a:p>
            <a:r>
              <a:rPr lang="en-US" sz="3000" dirty="0">
                <a:solidFill>
                  <a:schemeClr val="lt1"/>
                </a:solidFill>
              </a:rPr>
              <a:t>Enterprise Product Partners: EPD</a:t>
            </a:r>
          </a:p>
        </p:txBody>
      </p:sp>
      <p:graphicFrame>
        <p:nvGraphicFramePr>
          <p:cNvPr id="2" name="Table 1">
            <a:extLst>
              <a:ext uri="{FF2B5EF4-FFF2-40B4-BE49-F238E27FC236}">
                <a16:creationId xmlns:a16="http://schemas.microsoft.com/office/drawing/2014/main" id="{F7CB566A-E303-96A7-F562-CEFA0DB64647}"/>
              </a:ext>
            </a:extLst>
          </p:cNvPr>
          <p:cNvGraphicFramePr>
            <a:graphicFrameLocks noGrp="1"/>
          </p:cNvGraphicFramePr>
          <p:nvPr>
            <p:extLst>
              <p:ext uri="{D42A27DB-BD31-4B8C-83A1-F6EECF244321}">
                <p14:modId xmlns:p14="http://schemas.microsoft.com/office/powerpoint/2010/main" val="763348647"/>
              </p:ext>
            </p:extLst>
          </p:nvPr>
        </p:nvGraphicFramePr>
        <p:xfrm>
          <a:off x="545145" y="1882202"/>
          <a:ext cx="2819400" cy="1960448"/>
        </p:xfrm>
        <a:graphic>
          <a:graphicData uri="http://schemas.openxmlformats.org/drawingml/2006/table">
            <a:tbl>
              <a:tblPr firstRow="1" bandRow="1">
                <a:tableStyleId>{5C22544A-7EE6-4342-B048-85BDC9FD1C3A}</a:tableStyleId>
              </a:tblPr>
              <a:tblGrid>
                <a:gridCol w="1796143">
                  <a:extLst>
                    <a:ext uri="{9D8B030D-6E8A-4147-A177-3AD203B41FA5}">
                      <a16:colId xmlns:a16="http://schemas.microsoft.com/office/drawing/2014/main" val="3781470440"/>
                    </a:ext>
                  </a:extLst>
                </a:gridCol>
                <a:gridCol w="1023257">
                  <a:extLst>
                    <a:ext uri="{9D8B030D-6E8A-4147-A177-3AD203B41FA5}">
                      <a16:colId xmlns:a16="http://schemas.microsoft.com/office/drawing/2014/main" val="1519375415"/>
                    </a:ext>
                  </a:extLst>
                </a:gridCol>
              </a:tblGrid>
              <a:tr h="500743">
                <a:tc>
                  <a:txBody>
                    <a:bodyPr/>
                    <a:lstStyle/>
                    <a:p>
                      <a:pPr marL="0" marR="0" indent="0" algn="ctr" rtl="0" fontAlgn="ctr" latinLnBrk="0">
                        <a:spcBef>
                          <a:spcPts val="0"/>
                        </a:spcBef>
                        <a:spcAft>
                          <a:spcPts val="0"/>
                        </a:spcAft>
                      </a:pPr>
                      <a:r>
                        <a:rPr lang="en-US" sz="1100" dirty="0">
                          <a:effectLst/>
                        </a:rPr>
                        <a:t>Date Proposed:</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200" dirty="0">
                          <a:effectLst/>
                          <a:latin typeface="Arial" panose="020B0604020202020204" pitchFamily="34" charset="0"/>
                        </a:rPr>
                        <a:t>02/08/2022</a:t>
                      </a:r>
                    </a:p>
                  </a:txBody>
                  <a:tcPr anchor="ctr"/>
                </a:tc>
                <a:extLst>
                  <a:ext uri="{0D108BD9-81ED-4DB2-BD59-A6C34878D82A}">
                    <a16:rowId xmlns:a16="http://schemas.microsoft.com/office/drawing/2014/main" val="231776091"/>
                  </a:ext>
                </a:extLst>
              </a:tr>
              <a:tr h="262889">
                <a:tc>
                  <a:txBody>
                    <a:bodyPr/>
                    <a:lstStyle/>
                    <a:p>
                      <a:pPr marL="0" lvl="0" indent="0" algn="ctr">
                        <a:spcBef>
                          <a:spcPts val="0"/>
                        </a:spcBef>
                        <a:spcAft>
                          <a:spcPts val="0"/>
                        </a:spcAft>
                        <a:buNone/>
                      </a:pPr>
                      <a:r>
                        <a:rPr lang="en-US" sz="1100" dirty="0">
                          <a:effectLst/>
                        </a:rPr>
                        <a:t>Ticker:</a:t>
                      </a:r>
                    </a:p>
                  </a:txBody>
                  <a:tcPr marT="45719" marB="45719"/>
                </a:tc>
                <a:tc>
                  <a:txBody>
                    <a:bodyPr/>
                    <a:lstStyle/>
                    <a:p>
                      <a:pPr marL="0" lvl="0" indent="0" algn="ctr">
                        <a:spcBef>
                          <a:spcPts val="0"/>
                        </a:spcBef>
                        <a:spcAft>
                          <a:spcPts val="0"/>
                        </a:spcAft>
                        <a:buNone/>
                      </a:pPr>
                      <a:r>
                        <a:rPr lang="en-US" sz="1100" dirty="0">
                          <a:effectLst/>
                        </a:rPr>
                        <a:t>EPD</a:t>
                      </a:r>
                    </a:p>
                  </a:txBody>
                  <a:tcPr marT="45719" marB="45719"/>
                </a:tc>
                <a:extLst>
                  <a:ext uri="{0D108BD9-81ED-4DB2-BD59-A6C34878D82A}">
                    <a16:rowId xmlns:a16="http://schemas.microsoft.com/office/drawing/2014/main" val="3903285543"/>
                  </a:ext>
                </a:extLst>
              </a:tr>
              <a:tr h="262890">
                <a:tc>
                  <a:txBody>
                    <a:bodyPr/>
                    <a:lstStyle/>
                    <a:p>
                      <a:pPr marL="0" indent="0" algn="ctr" rtl="0" fontAlgn="ctr" latinLnBrk="0">
                        <a:spcBef>
                          <a:spcPts val="0"/>
                        </a:spcBef>
                        <a:spcAft>
                          <a:spcPts val="0"/>
                        </a:spcAft>
                      </a:pPr>
                      <a:r>
                        <a:rPr lang="en-US" sz="1100" dirty="0">
                          <a:effectLst/>
                        </a:rPr>
                        <a:t>Proposed number of Shares:</a:t>
                      </a:r>
                      <a:endParaRPr lang="en-US" sz="1400" dirty="0">
                        <a:effectLst/>
                        <a:latin typeface="Arial" panose="020B0604020202020204" pitchFamily="34" charset="0"/>
                      </a:endParaRPr>
                    </a:p>
                  </a:txBody>
                  <a:tcPr anchor="ctr"/>
                </a:tc>
                <a:tc>
                  <a:txBody>
                    <a:bodyPr/>
                    <a:lstStyle/>
                    <a:p>
                      <a:pPr marL="0" indent="0" algn="ctr" rtl="0" fontAlgn="ctr" latinLnBrk="0">
                        <a:spcBef>
                          <a:spcPts val="0"/>
                        </a:spcBef>
                        <a:spcAft>
                          <a:spcPts val="0"/>
                        </a:spcAft>
                      </a:pPr>
                      <a:r>
                        <a:rPr lang="en-US" sz="1100" dirty="0">
                          <a:effectLst/>
                          <a:latin typeface="Arial"/>
                        </a:rPr>
                        <a:t>500</a:t>
                      </a:r>
                      <a:endParaRPr lang="en-US" sz="1100" dirty="0">
                        <a:effectLst/>
                        <a:latin typeface="Arial" panose="020B0604020202020204" pitchFamily="34" charset="0"/>
                      </a:endParaRPr>
                    </a:p>
                  </a:txBody>
                  <a:tcPr anchor="ctr"/>
                </a:tc>
                <a:extLst>
                  <a:ext uri="{0D108BD9-81ED-4DB2-BD59-A6C34878D82A}">
                    <a16:rowId xmlns:a16="http://schemas.microsoft.com/office/drawing/2014/main" val="3098952512"/>
                  </a:ext>
                </a:extLst>
              </a:tr>
              <a:tr h="434340">
                <a:tc>
                  <a:txBody>
                    <a:bodyPr/>
                    <a:lstStyle/>
                    <a:p>
                      <a:pPr marL="0" indent="0" algn="ctr" rtl="0" fontAlgn="ctr" latinLnBrk="0">
                        <a:spcBef>
                          <a:spcPts val="0"/>
                        </a:spcBef>
                        <a:spcAft>
                          <a:spcPts val="0"/>
                        </a:spcAft>
                      </a:pPr>
                      <a:r>
                        <a:rPr lang="en-US" sz="1100" dirty="0">
                          <a:effectLst/>
                          <a:latin typeface="+mn-lt"/>
                        </a:rPr>
                        <a:t>Price/Share at time of purchase:</a:t>
                      </a:r>
                    </a:p>
                  </a:txBody>
                  <a:tcPr anchor="ctr"/>
                </a:tc>
                <a:tc>
                  <a:txBody>
                    <a:bodyPr/>
                    <a:lstStyle/>
                    <a:p>
                      <a:pPr marL="0" indent="0" algn="ctr" rtl="0" fontAlgn="ctr" latinLnBrk="0">
                        <a:spcBef>
                          <a:spcPts val="0"/>
                        </a:spcBef>
                        <a:spcAft>
                          <a:spcPts val="0"/>
                        </a:spcAft>
                      </a:pPr>
                      <a:r>
                        <a:rPr lang="en-US" sz="1100" dirty="0">
                          <a:effectLst/>
                          <a:latin typeface="+mn-lt"/>
                        </a:rPr>
                        <a:t>$24.16</a:t>
                      </a:r>
                    </a:p>
                  </a:txBody>
                  <a:tcPr anchor="ctr"/>
                </a:tc>
                <a:extLst>
                  <a:ext uri="{0D108BD9-81ED-4DB2-BD59-A6C34878D82A}">
                    <a16:rowId xmlns:a16="http://schemas.microsoft.com/office/drawing/2014/main" val="927891759"/>
                  </a:ext>
                </a:extLst>
              </a:tr>
              <a:tr h="335756">
                <a:tc>
                  <a:txBody>
                    <a:bodyPr/>
                    <a:lstStyle/>
                    <a:p>
                      <a:pPr marL="0" indent="0" algn="ctr" rtl="0" fontAlgn="ctr" latinLnBrk="0">
                        <a:spcBef>
                          <a:spcPts val="0"/>
                        </a:spcBef>
                        <a:spcAft>
                          <a:spcPts val="0"/>
                        </a:spcAft>
                      </a:pPr>
                      <a:r>
                        <a:rPr lang="en-US" sz="1100" dirty="0">
                          <a:effectLst/>
                          <a:latin typeface="Arial" panose="020B0604020202020204" pitchFamily="34" charset="0"/>
                        </a:rPr>
                        <a:t>Estimated return:</a:t>
                      </a:r>
                    </a:p>
                  </a:txBody>
                  <a:tcPr anchor="ctr"/>
                </a:tc>
                <a:tc>
                  <a:txBody>
                    <a:bodyPr/>
                    <a:lstStyle/>
                    <a:p>
                      <a:pPr marL="0" indent="0" algn="ctr" rtl="0" fontAlgn="ctr" latinLnBrk="0">
                        <a:spcBef>
                          <a:spcPts val="0"/>
                        </a:spcBef>
                        <a:spcAft>
                          <a:spcPts val="0"/>
                        </a:spcAft>
                      </a:pPr>
                      <a:r>
                        <a:rPr lang="en-US" sz="1100" dirty="0">
                          <a:effectLst/>
                          <a:latin typeface="Arial"/>
                        </a:rPr>
                        <a:t>10.18%</a:t>
                      </a:r>
                      <a:endParaRPr lang="en-US" sz="1100" dirty="0">
                        <a:effectLst/>
                        <a:latin typeface="Arial" panose="020B0604020202020204" pitchFamily="34" charset="0"/>
                      </a:endParaRPr>
                    </a:p>
                  </a:txBody>
                  <a:tcPr anchor="ctr"/>
                </a:tc>
                <a:extLst>
                  <a:ext uri="{0D108BD9-81ED-4DB2-BD59-A6C34878D82A}">
                    <a16:rowId xmlns:a16="http://schemas.microsoft.com/office/drawing/2014/main" val="3467059052"/>
                  </a:ext>
                </a:extLst>
              </a:tr>
            </a:tbl>
          </a:graphicData>
        </a:graphic>
      </p:graphicFrame>
      <p:sp>
        <p:nvSpPr>
          <p:cNvPr id="3" name="TextBox 2">
            <a:extLst>
              <a:ext uri="{FF2B5EF4-FFF2-40B4-BE49-F238E27FC236}">
                <a16:creationId xmlns:a16="http://schemas.microsoft.com/office/drawing/2014/main" id="{F0B0B2EE-F825-2845-92F6-FA96054F9BF1}"/>
              </a:ext>
            </a:extLst>
          </p:cNvPr>
          <p:cNvSpPr txBox="1"/>
          <p:nvPr/>
        </p:nvSpPr>
        <p:spPr>
          <a:xfrm>
            <a:off x="4396969" y="955490"/>
            <a:ext cx="4305873" cy="323678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100" dirty="0">
                <a:latin typeface="DM Serif Display"/>
                <a:ea typeface="Open Sans"/>
                <a:cs typeface="Open Sans"/>
              </a:rPr>
              <a:t>EPD was pitched to the class as a Value Strategy.</a:t>
            </a:r>
          </a:p>
          <a:p>
            <a:pPr marL="285750" indent="-285750">
              <a:buFont typeface="Arial" panose="020B0604020202020204" pitchFamily="34" charset="0"/>
              <a:buChar char="•"/>
            </a:pPr>
            <a:endParaRPr lang="en-US" sz="1100" dirty="0">
              <a:latin typeface="DM Serif Display"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100" dirty="0">
                <a:latin typeface="DM Serif Display"/>
                <a:ea typeface="Open Sans"/>
                <a:cs typeface="Open Sans"/>
              </a:rPr>
              <a:t>EPD is a midstream natural gas and crude oil pipeline company </a:t>
            </a:r>
          </a:p>
          <a:p>
            <a:pPr marL="285750" indent="-285750">
              <a:buFont typeface="Arial" panose="020B0604020202020204" pitchFamily="34" charset="0"/>
              <a:buChar char="•"/>
            </a:pPr>
            <a:endParaRPr lang="en-US" sz="1100" dirty="0">
              <a:latin typeface="DM Serif Display" pitchFamily="2" charset="0"/>
              <a:ea typeface="Open Sans" panose="020B0606030504020204" pitchFamily="34" charset="0"/>
              <a:cs typeface="Open Sans" panose="020B0606030504020204" pitchFamily="34" charset="0"/>
            </a:endParaRPr>
          </a:p>
          <a:p>
            <a:pPr marL="285750" indent="-285750">
              <a:spcBef>
                <a:spcPts val="360"/>
              </a:spcBef>
              <a:buFont typeface="Arial" panose="020B0604020202020204" pitchFamily="34" charset="0"/>
              <a:buChar char="•"/>
            </a:pPr>
            <a:r>
              <a:rPr lang="en-US" sz="1100" dirty="0">
                <a:latin typeface="DM Serif Display"/>
                <a:ea typeface="Open Sans"/>
                <a:cs typeface="Open Sans"/>
              </a:rPr>
              <a:t>EPD is one of the largest players in the NGL market</a:t>
            </a:r>
          </a:p>
          <a:p>
            <a:pPr marL="285750" indent="-285750">
              <a:buFont typeface="Arial" panose="020B0604020202020204" pitchFamily="34" charset="0"/>
              <a:buChar char="•"/>
            </a:pPr>
            <a:endParaRPr lang="en-US" sz="1100" dirty="0">
              <a:latin typeface="DM Serif Display"/>
              <a:ea typeface="Open Sans"/>
              <a:cs typeface="Open Sans"/>
            </a:endParaRPr>
          </a:p>
          <a:p>
            <a:pPr marL="285750" indent="-285750">
              <a:buFont typeface="Arial" panose="020B0604020202020204" pitchFamily="34" charset="0"/>
              <a:buChar char="•"/>
            </a:pPr>
            <a:r>
              <a:rPr lang="en-US" sz="1100" dirty="0">
                <a:latin typeface="DM Serif Display"/>
                <a:ea typeface="Open Sans"/>
                <a:cs typeface="Open Sans"/>
              </a:rPr>
              <a:t>Their new petrochemical assets create more of a demand pull for Enterprise’s supply of NGLs traveling through its network</a:t>
            </a:r>
            <a:endParaRPr lang="en-US" sz="1100" dirty="0">
              <a:latin typeface="DM Serif Display" pitchFamily="2" charset="0"/>
              <a:ea typeface="Open Sans" panose="020B0606030504020204" pitchFamily="34" charset="0"/>
              <a:cs typeface="Open Sans" panose="020B0606030504020204" pitchFamily="34" charset="0"/>
            </a:endParaRPr>
          </a:p>
          <a:p>
            <a:endParaRPr lang="en-US" sz="1100" dirty="0">
              <a:latin typeface="DM Serif Display"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100" dirty="0">
                <a:latin typeface="DM Serif Display"/>
                <a:ea typeface="Open Sans"/>
                <a:cs typeface="Open Sans"/>
              </a:rPr>
              <a:t>Much like other oil companies, great growth was seen in the industry once Russia-Ukraine conflicts began.</a:t>
            </a:r>
            <a:endParaRPr lang="en-US" sz="1100" dirty="0">
              <a:latin typeface="DM Serif Display"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1100" dirty="0">
              <a:latin typeface="DM Serif Display"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100" dirty="0">
                <a:latin typeface="DM Serif Display"/>
                <a:ea typeface="Open Sans"/>
                <a:cs typeface="Open Sans"/>
              </a:rPr>
              <a:t>It was pitched because their natural gas line assets would be incredibly difficult for competitors to replicate given the strategic location and contracts with every major US producer/refinery</a:t>
            </a:r>
          </a:p>
          <a:p>
            <a:endParaRPr lang="en-US" dirty="0"/>
          </a:p>
        </p:txBody>
      </p:sp>
    </p:spTree>
    <p:extLst>
      <p:ext uri="{BB962C8B-B14F-4D97-AF65-F5344CB8AC3E}">
        <p14:creationId xmlns:p14="http://schemas.microsoft.com/office/powerpoint/2010/main" val="39420404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94911A5A-9F2B-274F-9514-290525329606}"/>
              </a:ext>
            </a:extLst>
          </p:cNvPr>
          <p:cNvPicPr>
            <a:picLocks noChangeAspect="1"/>
          </p:cNvPicPr>
          <p:nvPr/>
        </p:nvPicPr>
        <p:blipFill rotWithShape="1">
          <a:blip r:embed="rId3"/>
          <a:srcRect l="13066" t="11306" r="7415" b="21523"/>
          <a:stretch/>
        </p:blipFill>
        <p:spPr>
          <a:xfrm>
            <a:off x="0" y="0"/>
            <a:ext cx="9144000" cy="5143500"/>
          </a:xfrm>
          <a:prstGeom prst="rect">
            <a:avLst/>
          </a:prstGeom>
        </p:spPr>
      </p:pic>
      <p:sp>
        <p:nvSpPr>
          <p:cNvPr id="7" name="Google Shape;255;p38">
            <a:extLst>
              <a:ext uri="{FF2B5EF4-FFF2-40B4-BE49-F238E27FC236}">
                <a16:creationId xmlns:a16="http://schemas.microsoft.com/office/drawing/2014/main" id="{966C6E78-E248-3E40-AE60-1FF782BA8C4D}"/>
              </a:ext>
            </a:extLst>
          </p:cNvPr>
          <p:cNvSpPr txBox="1">
            <a:spLocks noGrp="1"/>
          </p:cNvSpPr>
          <p:nvPr>
            <p:ph type="ctrTitle"/>
          </p:nvPr>
        </p:nvSpPr>
        <p:spPr>
          <a:xfrm flipH="1">
            <a:off x="2262144" y="1236462"/>
            <a:ext cx="4619711" cy="804775"/>
          </a:xfrm>
          <a:prstGeom prst="rect">
            <a:avLst/>
          </a:prstGeom>
        </p:spPr>
        <p:txBody>
          <a:bodyPr spcFirstLastPara="1" wrap="square" lIns="91425" tIns="91425" rIns="91425" bIns="91425" anchor="b" anchorCtr="0">
            <a:noAutofit/>
          </a:bodyPr>
          <a:lstStyle/>
          <a:p>
            <a:r>
              <a:rPr lang="en-US" dirty="0">
                <a:solidFill>
                  <a:schemeClr val="bg1"/>
                </a:solidFill>
              </a:rPr>
              <a:t>Meet The Class</a:t>
            </a:r>
          </a:p>
        </p:txBody>
      </p:sp>
    </p:spTree>
    <p:extLst>
      <p:ext uri="{BB962C8B-B14F-4D97-AF65-F5344CB8AC3E}">
        <p14:creationId xmlns:p14="http://schemas.microsoft.com/office/powerpoint/2010/main" val="21862686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813007" y="1071830"/>
            <a:ext cx="2358847" cy="698956"/>
          </a:xfrm>
        </p:spPr>
        <p:txBody>
          <a:bodyPr/>
          <a:lstStyle/>
          <a:p>
            <a:r>
              <a:rPr lang="en-US" sz="2800" dirty="0"/>
              <a:t>Sean Apostoli</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18413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Sean is an undergraduate student pursuing a Bachelor of Business Administration with a concentration in Finance at Loyola University Maryland. In addition to his studies, Sean is the Captain and President of the Loyola Club Baseball team. He has previously interned for Northwestern Mutual as a Financial Representative Intern and is currently a member of the analytics team for UMBC Baseball. Following graduation, Sean will be pursuing a career in consulting as an Advisory Associate at Baker Tilly in his home state of New York.</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a:extLst>
              <a:ext uri="{FF2B5EF4-FFF2-40B4-BE49-F238E27FC236}">
                <a16:creationId xmlns:a16="http://schemas.microsoft.com/office/drawing/2014/main" id="{6D851896-EE6E-E4FB-6710-36649C486CE5}"/>
              </a:ext>
            </a:extLst>
          </p:cNvPr>
          <p:cNvPicPr>
            <a:picLocks noChangeAspect="1"/>
          </p:cNvPicPr>
          <p:nvPr/>
        </p:nvPicPr>
        <p:blipFill>
          <a:blip r:embed="rId2"/>
          <a:stretch>
            <a:fillRect/>
          </a:stretch>
        </p:blipFill>
        <p:spPr>
          <a:xfrm>
            <a:off x="506663" y="1073083"/>
            <a:ext cx="2743200" cy="2997334"/>
          </a:xfrm>
          <a:prstGeom prst="rect">
            <a:avLst/>
          </a:prstGeom>
        </p:spPr>
      </p:pic>
    </p:spTree>
    <p:extLst>
      <p:ext uri="{BB962C8B-B14F-4D97-AF65-F5344CB8AC3E}">
        <p14:creationId xmlns:p14="http://schemas.microsoft.com/office/powerpoint/2010/main" val="2688987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6FA50-D0D6-B491-3F83-E268B29D1E25}"/>
              </a:ext>
            </a:extLst>
          </p:cNvPr>
          <p:cNvSpPr>
            <a:spLocks noGrp="1"/>
          </p:cNvSpPr>
          <p:nvPr>
            <p:ph type="title"/>
          </p:nvPr>
        </p:nvSpPr>
        <p:spPr>
          <a:xfrm flipH="1">
            <a:off x="1723568" y="532792"/>
            <a:ext cx="2847000" cy="896700"/>
          </a:xfrm>
        </p:spPr>
        <p:txBody>
          <a:bodyPr/>
          <a:lstStyle/>
          <a:p>
            <a:r>
              <a:rPr lang="en-US" dirty="0">
                <a:solidFill>
                  <a:schemeClr val="accent4"/>
                </a:solidFill>
              </a:rPr>
              <a:t>January</a:t>
            </a:r>
          </a:p>
        </p:txBody>
      </p:sp>
      <p:sp>
        <p:nvSpPr>
          <p:cNvPr id="3" name="Subtitle 2">
            <a:extLst>
              <a:ext uri="{FF2B5EF4-FFF2-40B4-BE49-F238E27FC236}">
                <a16:creationId xmlns:a16="http://schemas.microsoft.com/office/drawing/2014/main" id="{B18B3283-57D2-C893-B27F-999D7B7E16E1}"/>
              </a:ext>
            </a:extLst>
          </p:cNvPr>
          <p:cNvSpPr>
            <a:spLocks noGrp="1"/>
          </p:cNvSpPr>
          <p:nvPr>
            <p:ph type="subTitle" idx="1"/>
          </p:nvPr>
        </p:nvSpPr>
        <p:spPr>
          <a:xfrm>
            <a:off x="412503" y="1717661"/>
            <a:ext cx="3746368" cy="3120293"/>
          </a:xfrm>
        </p:spPr>
        <p:txBody>
          <a:bodyPr/>
          <a:lstStyle/>
          <a:p>
            <a:r>
              <a:rPr lang="en-US" dirty="0"/>
              <a:t>January saw the economy recovering and managing through another COVID-19 winter. Supply chain issues became a real factor in January as an increase in infections led to an abundance of delays in the supply chain. </a:t>
            </a:r>
          </a:p>
          <a:p>
            <a:endParaRPr lang="en-US" dirty="0"/>
          </a:p>
          <a:p>
            <a:r>
              <a:rPr lang="en-US" dirty="0"/>
              <a:t>Inflation towards the end of January specifically, began to come on extremely strong. The uncertainty of  rising inflation scared investors. Gas and grocery prices began to hike in January and were driving inflation. </a:t>
            </a:r>
          </a:p>
          <a:p>
            <a:endParaRPr lang="en-US" dirty="0"/>
          </a:p>
          <a:p>
            <a:r>
              <a:rPr lang="en-US" dirty="0"/>
              <a:t>Unemployment rates approached a pandemic low of 4%. Overall, January was filled with uncertainty largely due to the pandemic.</a:t>
            </a:r>
            <a:br>
              <a:rPr lang="en-US" dirty="0"/>
            </a:br>
            <a:endParaRPr lang="en-US" dirty="0"/>
          </a:p>
        </p:txBody>
      </p:sp>
      <p:sp>
        <p:nvSpPr>
          <p:cNvPr id="7" name="Google Shape;344;p41">
            <a:extLst>
              <a:ext uri="{FF2B5EF4-FFF2-40B4-BE49-F238E27FC236}">
                <a16:creationId xmlns:a16="http://schemas.microsoft.com/office/drawing/2014/main" id="{44FA6833-21AD-0278-CEC8-C23F249E92B3}"/>
              </a:ext>
            </a:extLst>
          </p:cNvPr>
          <p:cNvSpPr/>
          <p:nvPr/>
        </p:nvSpPr>
        <p:spPr>
          <a:xfrm>
            <a:off x="6151068" y="150801"/>
            <a:ext cx="2739347" cy="3127006"/>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5" descr="Chart, line chart&#10;&#10;Description automatically generated">
            <a:extLst>
              <a:ext uri="{FF2B5EF4-FFF2-40B4-BE49-F238E27FC236}">
                <a16:creationId xmlns:a16="http://schemas.microsoft.com/office/drawing/2014/main" id="{DE75630F-BAC6-7ECB-CAC6-C9343923FC44}"/>
              </a:ext>
            </a:extLst>
          </p:cNvPr>
          <p:cNvPicPr>
            <a:picLocks noChangeAspect="1"/>
          </p:cNvPicPr>
          <p:nvPr/>
        </p:nvPicPr>
        <p:blipFill>
          <a:blip r:embed="rId2"/>
          <a:stretch>
            <a:fillRect/>
          </a:stretch>
        </p:blipFill>
        <p:spPr>
          <a:xfrm>
            <a:off x="4389937" y="735993"/>
            <a:ext cx="3932266" cy="2320996"/>
          </a:xfrm>
          <a:prstGeom prst="rect">
            <a:avLst/>
          </a:prstGeom>
        </p:spPr>
      </p:pic>
    </p:spTree>
    <p:extLst>
      <p:ext uri="{BB962C8B-B14F-4D97-AF65-F5344CB8AC3E}">
        <p14:creationId xmlns:p14="http://schemas.microsoft.com/office/powerpoint/2010/main" val="13756896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399588" y="1122234"/>
            <a:ext cx="3185684" cy="698956"/>
          </a:xfrm>
        </p:spPr>
        <p:txBody>
          <a:bodyPr/>
          <a:lstStyle/>
          <a:p>
            <a:r>
              <a:rPr lang="en-US" sz="2800" dirty="0"/>
              <a:t>Valentina Bastidas</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208579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Valentina is an undergraduate student pursuing a Bachelor of Business Administration with a concentration in Finance at Loyola University Maryland. Valentina has previously interned at Morgan Stanley as a Summer Financial Analyst in the Institutional Securities group. Apart from her studies, she is a member of the Financial Management Association at Loyola and mentors first-generation Latinx high school students. Following graduation, she will return to New York City and work at Morgan Stanley as a Full-Time Financial Analyst. </a:t>
            </a:r>
          </a:p>
          <a:p>
            <a:pPr algn="l"/>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1.jpg">
            <a:extLst>
              <a:ext uri="{FF2B5EF4-FFF2-40B4-BE49-F238E27FC236}">
                <a16:creationId xmlns:a16="http://schemas.microsoft.com/office/drawing/2014/main" id="{22734945-7AA6-BC48-A0AD-9AFB0E60D50E}"/>
              </a:ext>
            </a:extLst>
          </p:cNvPr>
          <p:cNvPicPr/>
          <p:nvPr/>
        </p:nvPicPr>
        <p:blipFill rotWithShape="1">
          <a:blip r:embed="rId2"/>
          <a:srcRect t="11239" b="26206"/>
          <a:stretch/>
        </p:blipFill>
        <p:spPr>
          <a:xfrm>
            <a:off x="484909" y="1038687"/>
            <a:ext cx="2743200" cy="2868295"/>
          </a:xfrm>
          <a:prstGeom prst="rect">
            <a:avLst/>
          </a:prstGeom>
          <a:ln/>
        </p:spPr>
      </p:pic>
    </p:spTree>
    <p:extLst>
      <p:ext uri="{BB962C8B-B14F-4D97-AF65-F5344CB8AC3E}">
        <p14:creationId xmlns:p14="http://schemas.microsoft.com/office/powerpoint/2010/main" val="30346175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399588" y="1122234"/>
            <a:ext cx="3185684" cy="698956"/>
          </a:xfrm>
        </p:spPr>
        <p:txBody>
          <a:bodyPr/>
          <a:lstStyle/>
          <a:p>
            <a:r>
              <a:rPr lang="en-US" sz="2800" dirty="0"/>
              <a:t>Madison Burns</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269754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Madison is an undergraduate student pursuing a B.B.A with a concentration in Finance and a dual minor in Information Systems and Writing. Madison serves as Chair of Recruitment for the professional business fraternity Alpha Kappa Psi and as a member of the Financial Management Association. She spent the past summer as a Business Development intern at Agilis Advisors, an advisory firm operating out of Berlin, Germany. After graduation she will join SC&amp;H Group in Baltimore working in System and Organization Controls to assist clients with cybersecurity assessment, data privacy support, and internal control consulting services. </a:t>
            </a:r>
          </a:p>
          <a:p>
            <a:br>
              <a:rPr lang="en-US" dirty="0"/>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AutoShape 2">
            <a:extLst>
              <a:ext uri="{FF2B5EF4-FFF2-40B4-BE49-F238E27FC236}">
                <a16:creationId xmlns:a16="http://schemas.microsoft.com/office/drawing/2014/main" id="{0844709F-0F24-F046-9335-70E4AB41DF4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descr="A person smiling for the camera&#10;&#10;Description automatically generated with medium confidence">
            <a:extLst>
              <a:ext uri="{FF2B5EF4-FFF2-40B4-BE49-F238E27FC236}">
                <a16:creationId xmlns:a16="http://schemas.microsoft.com/office/drawing/2014/main" id="{8A4330C7-1C9B-AE41-BE8A-588CC48CA4C9}"/>
              </a:ext>
            </a:extLst>
          </p:cNvPr>
          <p:cNvPicPr>
            <a:picLocks noChangeAspect="1"/>
          </p:cNvPicPr>
          <p:nvPr/>
        </p:nvPicPr>
        <p:blipFill rotWithShape="1">
          <a:blip r:embed="rId2"/>
          <a:srcRect l="18939" r="18365"/>
          <a:stretch/>
        </p:blipFill>
        <p:spPr>
          <a:xfrm>
            <a:off x="656947" y="1198587"/>
            <a:ext cx="2725445" cy="2897348"/>
          </a:xfrm>
          <a:prstGeom prst="rect">
            <a:avLst/>
          </a:prstGeom>
        </p:spPr>
      </p:pic>
    </p:spTree>
    <p:extLst>
      <p:ext uri="{BB962C8B-B14F-4D97-AF65-F5344CB8AC3E}">
        <p14:creationId xmlns:p14="http://schemas.microsoft.com/office/powerpoint/2010/main" val="20876328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399587" y="1122234"/>
            <a:ext cx="3451321" cy="698956"/>
          </a:xfrm>
        </p:spPr>
        <p:txBody>
          <a:bodyPr/>
          <a:lstStyle/>
          <a:p>
            <a:r>
              <a:rPr lang="en-US" sz="2800" dirty="0"/>
              <a:t>Giovanna Concalves</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229822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Giovanna</a:t>
            </a:r>
            <a:r>
              <a:rPr lang="en-US" sz="1200" b="1" dirty="0">
                <a:latin typeface="Open Sans" panose="020B0606030504020204" pitchFamily="34" charset="0"/>
                <a:ea typeface="Open Sans" panose="020B0606030504020204" pitchFamily="34" charset="0"/>
                <a:cs typeface="Open Sans" panose="020B0606030504020204" pitchFamily="34" charset="0"/>
              </a:rPr>
              <a:t> </a:t>
            </a:r>
            <a:r>
              <a:rPr lang="en-US" sz="1200" dirty="0">
                <a:latin typeface="Open Sans" panose="020B0606030504020204" pitchFamily="34" charset="0"/>
                <a:ea typeface="Open Sans" panose="020B0606030504020204" pitchFamily="34" charset="0"/>
                <a:cs typeface="Open Sans" panose="020B0606030504020204" pitchFamily="34" charset="0"/>
              </a:rPr>
              <a:t>is an undergraduate student pursuing a Bachelor of Business Administration in Accounting and Bachelor of Business Administration with a concentration in Finance at Loyola University Maryland. In addition to her studies, she is also a member of Beta Alpha Psi and participated in other clubs on campus as well. This past summer she interned at Cornerstone Building Brands, a manufacturing company in New Jersey. Upon graduation, she will be joining Ernst &amp; Young in New York City as an audit associate while working towards obtaining her CPA license.</a:t>
            </a:r>
          </a:p>
          <a:p>
            <a:pPr algn="l"/>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898337A7-A1CE-3F4A-BFBF-57D4AFF590F7}"/>
              </a:ext>
            </a:extLst>
          </p:cNvPr>
          <p:cNvPicPr>
            <a:picLocks noChangeAspect="1"/>
          </p:cNvPicPr>
          <p:nvPr/>
        </p:nvPicPr>
        <p:blipFill>
          <a:blip r:embed="rId2">
            <a:extLst>
              <a:ext uri="{28A0092B-C50C-407E-A947-70E740481C1C}">
                <a14:useLocalDpi xmlns:a14="http://schemas.microsoft.com/office/drawing/2010/main" val="0"/>
              </a:ext>
            </a:extLst>
          </a:blip>
          <a:srcRect l="13888" t="23125" r="10555" b="21875"/>
          <a:stretch>
            <a:fillRect/>
          </a:stretch>
        </p:blipFill>
        <p:spPr>
          <a:xfrm>
            <a:off x="463579" y="1471712"/>
            <a:ext cx="2590800" cy="2514600"/>
          </a:xfrm>
          <a:prstGeom prst="rect">
            <a:avLst/>
          </a:prstGeom>
        </p:spPr>
      </p:pic>
    </p:spTree>
    <p:extLst>
      <p:ext uri="{BB962C8B-B14F-4D97-AF65-F5344CB8AC3E}">
        <p14:creationId xmlns:p14="http://schemas.microsoft.com/office/powerpoint/2010/main" val="2361565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498849" y="991620"/>
            <a:ext cx="2987163" cy="698956"/>
          </a:xfrm>
        </p:spPr>
        <p:txBody>
          <a:bodyPr/>
          <a:lstStyle/>
          <a:p>
            <a:r>
              <a:rPr lang="en-US" sz="2800" dirty="0"/>
              <a:t>Melina Connolly</a:t>
            </a:r>
          </a:p>
        </p:txBody>
      </p:sp>
      <p:pic>
        <p:nvPicPr>
          <p:cNvPr id="10" name="Picture 9" descr="A person smiling for the camera&#10;&#10;Description automatically generated with medium confidence">
            <a:extLst>
              <a:ext uri="{FF2B5EF4-FFF2-40B4-BE49-F238E27FC236}">
                <a16:creationId xmlns:a16="http://schemas.microsoft.com/office/drawing/2014/main" id="{37F9DF93-CCB9-7C78-3172-38376CEED462}"/>
              </a:ext>
            </a:extLst>
          </p:cNvPr>
          <p:cNvPicPr>
            <a:picLocks noChangeAspect="1"/>
          </p:cNvPicPr>
          <p:nvPr/>
        </p:nvPicPr>
        <p:blipFill>
          <a:blip r:embed="rId2"/>
          <a:stretch>
            <a:fillRect/>
          </a:stretch>
        </p:blipFill>
        <p:spPr>
          <a:xfrm>
            <a:off x="550203" y="1690576"/>
            <a:ext cx="2601367" cy="2102588"/>
          </a:xfrm>
          <a:prstGeom prst="rect">
            <a:avLst/>
          </a:prstGeom>
        </p:spPr>
      </p:pic>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18413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latin typeface="Open Sans" panose="020B0606030504020204" pitchFamily="34" charset="0"/>
                <a:ea typeface="Open Sans" panose="020B0606030504020204" pitchFamily="34" charset="0"/>
                <a:cs typeface="Open Sans" panose="020B0606030504020204" pitchFamily="34" charset="0"/>
              </a:rPr>
              <a:t>Melina is a senior from Massachusetts pursuing an BBA in finance with a minor in information systems. In addition to school, she was a member of the business fraternity at Loyola, Alpha Kappa Psi. She was also a member of FMA, Financial Management Association. Previous internships included being a corporate finance intern at Delta Dental, as well as a corporate financial planning and analysis intern at Hologic. After graduation, she will be going back to Boston, MA, to work at PwC as a deals valuation associate. </a:t>
            </a:r>
          </a:p>
        </p:txBody>
      </p:sp>
    </p:spTree>
    <p:extLst>
      <p:ext uri="{BB962C8B-B14F-4D97-AF65-F5344CB8AC3E}">
        <p14:creationId xmlns:p14="http://schemas.microsoft.com/office/powerpoint/2010/main" val="30920925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572559" y="1071830"/>
            <a:ext cx="2700353" cy="698956"/>
          </a:xfrm>
        </p:spPr>
        <p:txBody>
          <a:bodyPr/>
          <a:lstStyle/>
          <a:p>
            <a:r>
              <a:rPr lang="en-US" sz="2800" dirty="0"/>
              <a:t>Stephen Curiale</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650437"/>
            <a:ext cx="4914696" cy="18413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a:ea typeface="Open Sans"/>
                <a:cs typeface="Open Sans"/>
              </a:rPr>
              <a:t>Stephen is an undergraduate student pursuing a Bachelor of Business Administration with a concentration in Finance and a minor in Computer Science at Loyola University Maryland. In addition to his academics, Stephen is the Co-President of the Microfinance Club and a member of the Investment Club. He has interned at Oppenheimer &amp; Co as a Summer Analyst for summers 2019, 2020, and 2021. Following graduation, Stephen will explore opportunities in the New York Metropolitan area and work towards earing his CFA.</a:t>
            </a:r>
          </a:p>
        </p:txBody>
      </p:sp>
      <p:pic>
        <p:nvPicPr>
          <p:cNvPr id="3" name="Picture 3">
            <a:extLst>
              <a:ext uri="{FF2B5EF4-FFF2-40B4-BE49-F238E27FC236}">
                <a16:creationId xmlns:a16="http://schemas.microsoft.com/office/drawing/2014/main" id="{E5F2EC54-16B7-2050-35AA-24F9565C466C}"/>
              </a:ext>
            </a:extLst>
          </p:cNvPr>
          <p:cNvPicPr>
            <a:picLocks noChangeAspect="1"/>
          </p:cNvPicPr>
          <p:nvPr/>
        </p:nvPicPr>
        <p:blipFill>
          <a:blip r:embed="rId2"/>
          <a:stretch>
            <a:fillRect/>
          </a:stretch>
        </p:blipFill>
        <p:spPr>
          <a:xfrm>
            <a:off x="956217" y="1249245"/>
            <a:ext cx="1892920" cy="2641523"/>
          </a:xfrm>
          <a:prstGeom prst="rect">
            <a:avLst/>
          </a:prstGeom>
        </p:spPr>
      </p:pic>
    </p:spTree>
    <p:extLst>
      <p:ext uri="{BB962C8B-B14F-4D97-AF65-F5344CB8AC3E}">
        <p14:creationId xmlns:p14="http://schemas.microsoft.com/office/powerpoint/2010/main" val="37542983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5B43F81-5862-B958-B2B3-5F2B508505A6}"/>
              </a:ext>
            </a:extLst>
          </p:cNvPr>
          <p:cNvSpPr txBox="1"/>
          <p:nvPr/>
        </p:nvSpPr>
        <p:spPr>
          <a:xfrm>
            <a:off x="4660366" y="122896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2"/>
                </a:solidFill>
                <a:latin typeface="DM Serif Display"/>
              </a:rPr>
              <a:t>Nicholas Darcy</a:t>
            </a:r>
          </a:p>
        </p:txBody>
      </p:sp>
      <p:sp>
        <p:nvSpPr>
          <p:cNvPr id="2" name="TextBox 1">
            <a:extLst>
              <a:ext uri="{FF2B5EF4-FFF2-40B4-BE49-F238E27FC236}">
                <a16:creationId xmlns:a16="http://schemas.microsoft.com/office/drawing/2014/main" id="{EF4E3386-570A-B47C-A512-D15D749CDB89}"/>
              </a:ext>
            </a:extLst>
          </p:cNvPr>
          <p:cNvSpPr txBox="1"/>
          <p:nvPr/>
        </p:nvSpPr>
        <p:spPr>
          <a:xfrm>
            <a:off x="3566719" y="1766547"/>
            <a:ext cx="5066798"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Nicholas is a senior from Cornwall, New York pursuing a Bachelor’s of Business Administration with a concentration in Finance and a minor in Information Systems. In addition to his studies, Nicholas is a member of the Financial Management Association and a mentor for Student Leadership Corps. He was previously a Member Supervision- Capital Markets intern with FINRA and a Financial Services Intern at Cetera Investors. Upon graduation, Nicholas will be joining KPMG as a Financial Services Regulatory &amp; Compliance Risk associate in New York, NY.</a:t>
            </a: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US" sz="1200" dirty="0">
              <a:solidFill>
                <a:schemeClr val="tx1"/>
              </a:solidFill>
              <a:latin typeface="DM Serif Display"/>
            </a:endParaRPr>
          </a:p>
          <a:p>
            <a:endParaRPr lang="en-US" dirty="0"/>
          </a:p>
        </p:txBody>
      </p:sp>
      <p:pic>
        <p:nvPicPr>
          <p:cNvPr id="4" name="Picture 4">
            <a:extLst>
              <a:ext uri="{FF2B5EF4-FFF2-40B4-BE49-F238E27FC236}">
                <a16:creationId xmlns:a16="http://schemas.microsoft.com/office/drawing/2014/main" id="{D53236F5-8E1C-E91E-2B4F-3B3B16254A5D}"/>
              </a:ext>
            </a:extLst>
          </p:cNvPr>
          <p:cNvPicPr>
            <a:picLocks noChangeAspect="1"/>
          </p:cNvPicPr>
          <p:nvPr/>
        </p:nvPicPr>
        <p:blipFill rotWithShape="1">
          <a:blip r:embed="rId2"/>
          <a:srcRect l="18249" r="17877" b="519"/>
          <a:stretch/>
        </p:blipFill>
        <p:spPr>
          <a:xfrm>
            <a:off x="764256" y="1228964"/>
            <a:ext cx="2235618" cy="2489490"/>
          </a:xfrm>
          <a:prstGeom prst="rect">
            <a:avLst/>
          </a:prstGeom>
        </p:spPr>
      </p:pic>
    </p:spTree>
    <p:extLst>
      <p:ext uri="{BB962C8B-B14F-4D97-AF65-F5344CB8AC3E}">
        <p14:creationId xmlns:p14="http://schemas.microsoft.com/office/powerpoint/2010/main" val="6174155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774145" y="1040407"/>
            <a:ext cx="2436572" cy="698956"/>
          </a:xfrm>
        </p:spPr>
        <p:txBody>
          <a:bodyPr/>
          <a:lstStyle/>
          <a:p>
            <a:r>
              <a:rPr lang="en-US" sz="2800" dirty="0"/>
              <a:t>Mark DiPierro</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18413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Mark is an undergraduate student pursuing a Bachelors of Business Administration with a concentration in Finance and a minor in Information Systems at Loyola University Maryland. In addition to his studies, Mark is a four-year member and current Vice President of the Club Baseball Team. He as well volunteers with the UMBC Division 1 Baseball Program as Co-Director of Analytics. Following graduation, Mark will return home to New York and will start his career with JPMorgan Chase in the Global Private Bank as a Private Bank Analyst.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a:extLst>
              <a:ext uri="{FF2B5EF4-FFF2-40B4-BE49-F238E27FC236}">
                <a16:creationId xmlns:a16="http://schemas.microsoft.com/office/drawing/2014/main" id="{A78AF764-643F-8AE6-7828-FB0E2BFBA919}"/>
              </a:ext>
            </a:extLst>
          </p:cNvPr>
          <p:cNvPicPr>
            <a:picLocks noChangeAspect="1"/>
          </p:cNvPicPr>
          <p:nvPr/>
        </p:nvPicPr>
        <p:blipFill>
          <a:blip r:embed="rId2"/>
          <a:stretch>
            <a:fillRect/>
          </a:stretch>
        </p:blipFill>
        <p:spPr>
          <a:xfrm>
            <a:off x="621680" y="1230187"/>
            <a:ext cx="2478359" cy="3024630"/>
          </a:xfrm>
          <a:prstGeom prst="rect">
            <a:avLst/>
          </a:prstGeom>
        </p:spPr>
      </p:pic>
    </p:spTree>
    <p:extLst>
      <p:ext uri="{BB962C8B-B14F-4D97-AF65-F5344CB8AC3E}">
        <p14:creationId xmlns:p14="http://schemas.microsoft.com/office/powerpoint/2010/main" val="42820336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350327" y="1040407"/>
            <a:ext cx="3435928" cy="698956"/>
          </a:xfrm>
        </p:spPr>
        <p:txBody>
          <a:bodyPr/>
          <a:lstStyle/>
          <a:p>
            <a:r>
              <a:rPr lang="en-US" sz="2800" dirty="0"/>
              <a:t>Roderick Fernandez</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21689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Roderick is an undergraduate student pursuing a Bachelor of Business Administration with a concentration in Finance. In addition to his studies, he also was a part of many on campus extracurricular clubs such as being co-president of the Investments club along with founding and being president of the Loyola Barbell club. While not in class he enjoys spending time with friends and classmates along with lifting weights and giving free training sessions to barbell club members. Upon graduation, Roderick is taking a gap year before returning to Loyola to pursue his master's in Business Administration. </a:t>
            </a:r>
          </a:p>
          <a:p>
            <a:pPr algn="l"/>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C3FC6C8D-989F-4C4B-B9F8-6A458428CAD2}"/>
              </a:ext>
            </a:extLst>
          </p:cNvPr>
          <p:cNvPicPr>
            <a:picLocks noChangeAspect="1"/>
          </p:cNvPicPr>
          <p:nvPr/>
        </p:nvPicPr>
        <p:blipFill rotWithShape="1">
          <a:blip r:embed="rId2">
            <a:extLst>
              <a:ext uri="{28A0092B-C50C-407E-A947-70E740481C1C}">
                <a14:useLocalDpi xmlns:a14="http://schemas.microsoft.com/office/drawing/2010/main" val="0"/>
              </a:ext>
            </a:extLst>
          </a:blip>
          <a:srcRect t="9216" b="8864"/>
          <a:stretch/>
        </p:blipFill>
        <p:spPr>
          <a:xfrm>
            <a:off x="969817" y="1040407"/>
            <a:ext cx="2032000" cy="3097507"/>
          </a:xfrm>
          <a:prstGeom prst="rect">
            <a:avLst/>
          </a:prstGeom>
        </p:spPr>
      </p:pic>
    </p:spTree>
    <p:extLst>
      <p:ext uri="{BB962C8B-B14F-4D97-AF65-F5344CB8AC3E}">
        <p14:creationId xmlns:p14="http://schemas.microsoft.com/office/powerpoint/2010/main" val="36351239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774145" y="1040407"/>
            <a:ext cx="2436572" cy="698956"/>
          </a:xfrm>
        </p:spPr>
        <p:txBody>
          <a:bodyPr/>
          <a:lstStyle/>
          <a:p>
            <a:r>
              <a:rPr lang="en-US" sz="2800" dirty="0"/>
              <a:t>Cameron Hall</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27533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Cameron is an undergraduate student pursuing a Bachelor of Business Administration with a concentration in Finance and a minor in Information Systems from Loyola University Maryland. In addition to his studies, he is the co-president of the Investment Club and a member of the Loyola Club Rugby team. Over the past summer, Cameron interned at Crown Castle Fiber in the Credit &amp; Collections Analyst department. While not in class he enjoys spending time with friends, family, and teammates and going to the beach in Maine during the summer. This summer, Cameron will be interning at Bottomline Technologies in the Accounting/Finance department. He will be graduating next December and hopes to pursue his Master's in Business Administration. </a:t>
            </a:r>
          </a:p>
          <a:p>
            <a:pPr algn="l"/>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8E225D77-343E-1746-98CE-B49A24236D5C}"/>
              </a:ext>
            </a:extLst>
          </p:cNvPr>
          <p:cNvPicPr>
            <a:picLocks noChangeAspect="1"/>
          </p:cNvPicPr>
          <p:nvPr/>
        </p:nvPicPr>
        <p:blipFill rotWithShape="1">
          <a:blip r:embed="rId2">
            <a:extLst>
              <a:ext uri="{28A0092B-C50C-407E-A947-70E740481C1C}">
                <a14:useLocalDpi xmlns:a14="http://schemas.microsoft.com/office/drawing/2010/main" val="0"/>
              </a:ext>
            </a:extLst>
          </a:blip>
          <a:srcRect l="11640" r="8866" b="35431"/>
          <a:stretch/>
        </p:blipFill>
        <p:spPr>
          <a:xfrm>
            <a:off x="791143" y="1228608"/>
            <a:ext cx="2281561" cy="2686283"/>
          </a:xfrm>
          <a:prstGeom prst="rect">
            <a:avLst/>
          </a:prstGeom>
        </p:spPr>
      </p:pic>
    </p:spTree>
    <p:extLst>
      <p:ext uri="{BB962C8B-B14F-4D97-AF65-F5344CB8AC3E}">
        <p14:creationId xmlns:p14="http://schemas.microsoft.com/office/powerpoint/2010/main" val="8436186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774145" y="1040407"/>
            <a:ext cx="2436572" cy="698956"/>
          </a:xfrm>
        </p:spPr>
        <p:txBody>
          <a:bodyPr/>
          <a:lstStyle/>
          <a:p>
            <a:r>
              <a:rPr lang="en-US" sz="2800" dirty="0"/>
              <a:t>Sung Je Lee</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193266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Sung Je is an undergraduate student pursuing a Bachelor of Business Administration with a concentration in Finance at Loyola University Maryland. In addition to his studies, Sung has been a four-year member of the Loyola men’s Swim Team. Following graduation, Sung Je will stay in Baltimore and start his career at Transamerica as a GIC Analyst.</a:t>
            </a:r>
            <a:br>
              <a:rPr lang="en-US" sz="1200" dirty="0">
                <a:latin typeface="Open Sans" panose="020B0606030504020204" pitchFamily="34" charset="0"/>
                <a:ea typeface="Open Sans" panose="020B0606030504020204" pitchFamily="34" charset="0"/>
                <a:cs typeface="Open Sans" panose="020B0606030504020204" pitchFamily="34" charset="0"/>
              </a:rPr>
            </a:br>
            <a:endParaRPr lang="en-US" sz="1200" dirty="0">
              <a:latin typeface="Open Sans" panose="020B0606030504020204" pitchFamily="34" charset="0"/>
              <a:ea typeface="Open Sans" panose="020B0606030504020204" pitchFamily="34" charset="0"/>
              <a:cs typeface="Open Sans" panose="020B0606030504020204" pitchFamily="34" charset="0"/>
            </a:endParaRPr>
          </a:p>
          <a:p>
            <a:br>
              <a:rPr lang="en-US" dirty="0"/>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erson wearing glasses&#10;&#10;Description automatically generated with low confidence">
            <a:extLst>
              <a:ext uri="{FF2B5EF4-FFF2-40B4-BE49-F238E27FC236}">
                <a16:creationId xmlns:a16="http://schemas.microsoft.com/office/drawing/2014/main" id="{2109A796-14E4-9040-A4B4-81E64305900A}"/>
              </a:ext>
            </a:extLst>
          </p:cNvPr>
          <p:cNvPicPr>
            <a:picLocks noChangeAspect="1"/>
          </p:cNvPicPr>
          <p:nvPr/>
        </p:nvPicPr>
        <p:blipFill rotWithShape="1">
          <a:blip r:embed="rId2"/>
          <a:srcRect l="29008" t="3598" b="34392"/>
          <a:stretch/>
        </p:blipFill>
        <p:spPr>
          <a:xfrm>
            <a:off x="791143" y="976993"/>
            <a:ext cx="1964666" cy="3189514"/>
          </a:xfrm>
          <a:prstGeom prst="rect">
            <a:avLst/>
          </a:prstGeom>
        </p:spPr>
      </p:pic>
    </p:spTree>
    <p:extLst>
      <p:ext uri="{BB962C8B-B14F-4D97-AF65-F5344CB8AC3E}">
        <p14:creationId xmlns:p14="http://schemas.microsoft.com/office/powerpoint/2010/main" val="424544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9C39D-EDE9-14E6-C646-D3FAEB5D43D9}"/>
              </a:ext>
            </a:extLst>
          </p:cNvPr>
          <p:cNvSpPr>
            <a:spLocks noGrp="1"/>
          </p:cNvSpPr>
          <p:nvPr>
            <p:ph type="ctrTitle"/>
          </p:nvPr>
        </p:nvSpPr>
        <p:spPr>
          <a:xfrm>
            <a:off x="4838053" y="112729"/>
            <a:ext cx="2884161" cy="1337380"/>
          </a:xfrm>
        </p:spPr>
        <p:txBody>
          <a:bodyPr/>
          <a:lstStyle/>
          <a:p>
            <a:r>
              <a:rPr lang="en-US" dirty="0"/>
              <a:t>February</a:t>
            </a:r>
          </a:p>
        </p:txBody>
      </p:sp>
      <p:sp>
        <p:nvSpPr>
          <p:cNvPr id="3" name="Subtitle 2">
            <a:extLst>
              <a:ext uri="{FF2B5EF4-FFF2-40B4-BE49-F238E27FC236}">
                <a16:creationId xmlns:a16="http://schemas.microsoft.com/office/drawing/2014/main" id="{AE53FA45-1106-F0CD-B202-7D773FC28809}"/>
              </a:ext>
            </a:extLst>
          </p:cNvPr>
          <p:cNvSpPr>
            <a:spLocks noGrp="1"/>
          </p:cNvSpPr>
          <p:nvPr>
            <p:ph type="subTitle" idx="1"/>
          </p:nvPr>
        </p:nvSpPr>
        <p:spPr>
          <a:xfrm>
            <a:off x="414747" y="887473"/>
            <a:ext cx="3934367" cy="3367015"/>
          </a:xfrm>
        </p:spPr>
        <p:txBody>
          <a:bodyPr/>
          <a:lstStyle/>
          <a:p>
            <a:r>
              <a:rPr lang="en-US" dirty="0"/>
              <a:t>Following the technology sell off the economy looked  poised for more growth going through the rest of 2022. Unfortunately, February turned out to be an unprecedented month as President Putin of Russia sent nearly 200,000 troops to the border of Ukraine and invaded Ukraine on February 24th </a:t>
            </a:r>
          </a:p>
          <a:p>
            <a:endParaRPr lang="en-US" dirty="0"/>
          </a:p>
          <a:p>
            <a:r>
              <a:rPr lang="en-US" dirty="0"/>
              <a:t>The CPI posted its largest percent increase since January of 1982, at 7.9%.</a:t>
            </a:r>
          </a:p>
          <a:p>
            <a:endParaRPr lang="en-US" dirty="0"/>
          </a:p>
          <a:p>
            <a:r>
              <a:rPr lang="en-US" dirty="0"/>
              <a:t> Consequently, the S&amp;P was unable to post any new closing highs signaling a momentum halt. The S&amp;P ended down 3.14% and the DJIA finished down 3.53%. The United States placed strict sanctions on Russia and the S&amp;P slid 10% from its January highs and entered correction territory</a:t>
            </a:r>
            <a:br>
              <a:rPr lang="en-US" dirty="0"/>
            </a:br>
            <a:r>
              <a:rPr lang="en-US" dirty="0"/>
              <a:t> </a:t>
            </a:r>
          </a:p>
        </p:txBody>
      </p:sp>
      <p:sp>
        <p:nvSpPr>
          <p:cNvPr id="7" name="Google Shape;344;p41">
            <a:extLst>
              <a:ext uri="{FF2B5EF4-FFF2-40B4-BE49-F238E27FC236}">
                <a16:creationId xmlns:a16="http://schemas.microsoft.com/office/drawing/2014/main" id="{BC1AB289-8A7F-E9A3-8016-B14ECF6D5B6A}"/>
              </a:ext>
            </a:extLst>
          </p:cNvPr>
          <p:cNvSpPr/>
          <p:nvPr/>
        </p:nvSpPr>
        <p:spPr>
          <a:xfrm>
            <a:off x="4572000" y="2365416"/>
            <a:ext cx="3974266" cy="1984007"/>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 name="Picture 5" descr="Chart, line chart&#10;&#10;Description automatically generated">
            <a:extLst>
              <a:ext uri="{FF2B5EF4-FFF2-40B4-BE49-F238E27FC236}">
                <a16:creationId xmlns:a16="http://schemas.microsoft.com/office/drawing/2014/main" id="{12026833-D601-8C38-3124-787C875B039E}"/>
              </a:ext>
            </a:extLst>
          </p:cNvPr>
          <p:cNvPicPr>
            <a:picLocks noChangeAspect="1"/>
          </p:cNvPicPr>
          <p:nvPr/>
        </p:nvPicPr>
        <p:blipFill>
          <a:blip r:embed="rId2"/>
          <a:stretch>
            <a:fillRect/>
          </a:stretch>
        </p:blipFill>
        <p:spPr>
          <a:xfrm>
            <a:off x="4838053" y="1856509"/>
            <a:ext cx="4045123" cy="2258401"/>
          </a:xfrm>
          <a:prstGeom prst="rect">
            <a:avLst/>
          </a:prstGeom>
        </p:spPr>
      </p:pic>
    </p:spTree>
    <p:extLst>
      <p:ext uri="{BB962C8B-B14F-4D97-AF65-F5344CB8AC3E}">
        <p14:creationId xmlns:p14="http://schemas.microsoft.com/office/powerpoint/2010/main" val="37968018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774145" y="1040407"/>
            <a:ext cx="2436572" cy="698956"/>
          </a:xfrm>
        </p:spPr>
        <p:txBody>
          <a:bodyPr/>
          <a:lstStyle/>
          <a:p>
            <a:r>
              <a:rPr lang="en-US" sz="2800" dirty="0"/>
              <a:t>Joshua Long</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1"/>
            <a:ext cx="4720854" cy="184564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Josh is an undergraduate student from Boston, MA pursuing his Bachelor’s of Business Administration with a concentration in Finance and Information Systems at Loyola University Maryland. Co-President of the Microfinance Club, Josh has is also a member of the Sellinger Scholars, Alpha Iota Delta, club soccer team, and worked with the Admissions program at Loyola. He has spent his last two years working at Knollwood Investment Advisory as an Investment Analyst Intern where he will transition into a full-time position after graduation. </a:t>
            </a:r>
          </a:p>
        </p:txBody>
      </p:sp>
      <p:pic>
        <p:nvPicPr>
          <p:cNvPr id="6" name="Picture 5" descr="A picture containing indoor, wall, cat&#10;&#10;Description automatically generated">
            <a:extLst>
              <a:ext uri="{FF2B5EF4-FFF2-40B4-BE49-F238E27FC236}">
                <a16:creationId xmlns:a16="http://schemas.microsoft.com/office/drawing/2014/main" id="{EACB354A-A454-8A4F-8CFA-093EAB7F85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57" r="17306"/>
          <a:stretch/>
        </p:blipFill>
        <p:spPr>
          <a:xfrm rot="16200000">
            <a:off x="469988" y="1436979"/>
            <a:ext cx="2926590" cy="2614070"/>
          </a:xfrm>
          <a:prstGeom prst="rect">
            <a:avLst/>
          </a:prstGeom>
        </p:spPr>
      </p:pic>
    </p:spTree>
    <p:extLst>
      <p:ext uri="{BB962C8B-B14F-4D97-AF65-F5344CB8AC3E}">
        <p14:creationId xmlns:p14="http://schemas.microsoft.com/office/powerpoint/2010/main" val="14524182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618488" y="1040407"/>
            <a:ext cx="2747884" cy="698956"/>
          </a:xfrm>
        </p:spPr>
        <p:txBody>
          <a:bodyPr/>
          <a:lstStyle/>
          <a:p>
            <a:r>
              <a:rPr lang="en-US" sz="2800" dirty="0"/>
              <a:t>Dominik Pajor</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1"/>
            <a:ext cx="4720854" cy="2281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Dominik is an undergraduate student from Westport, CT pursuing a Bachelor of Business Administration with a concentration in Finance at Loyola University Maryland. On campus, he serves as president of the Gearhounds Car Club and member of the Investment Club. He has previously interned with FBN Securities as a Sales &amp; Trading intern, and Dynamic Blockchain Solutions as a Market Research intern. Upon Graduation, Dominik will be working with Northrop Grumman out of Linthicum, MD.</a:t>
            </a:r>
          </a:p>
          <a:p>
            <a:br>
              <a:rPr lang="en-US" sz="1200" dirty="0"/>
            </a:b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erson in a suit smiling&#10;&#10;Description automatically generated with medium confidence">
            <a:extLst>
              <a:ext uri="{FF2B5EF4-FFF2-40B4-BE49-F238E27FC236}">
                <a16:creationId xmlns:a16="http://schemas.microsoft.com/office/drawing/2014/main" id="{2940A424-40CF-D642-AFF4-8A698C6D9FF1}"/>
              </a:ext>
            </a:extLst>
          </p:cNvPr>
          <p:cNvPicPr>
            <a:picLocks noChangeAspect="1"/>
          </p:cNvPicPr>
          <p:nvPr/>
        </p:nvPicPr>
        <p:blipFill>
          <a:blip r:embed="rId2"/>
          <a:stretch>
            <a:fillRect/>
          </a:stretch>
        </p:blipFill>
        <p:spPr>
          <a:xfrm>
            <a:off x="791143" y="1285875"/>
            <a:ext cx="2258838" cy="2571750"/>
          </a:xfrm>
          <a:prstGeom prst="rect">
            <a:avLst/>
          </a:prstGeom>
        </p:spPr>
      </p:pic>
    </p:spTree>
    <p:extLst>
      <p:ext uri="{BB962C8B-B14F-4D97-AF65-F5344CB8AC3E}">
        <p14:creationId xmlns:p14="http://schemas.microsoft.com/office/powerpoint/2010/main" val="28955230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3E28DB9-8623-CF46-A40A-771708D6B2CF}"/>
              </a:ext>
            </a:extLst>
          </p:cNvPr>
          <p:cNvSpPr>
            <a:spLocks noGrp="1"/>
          </p:cNvSpPr>
          <p:nvPr>
            <p:ph type="subTitle" idx="1"/>
          </p:nvPr>
        </p:nvSpPr>
        <p:spPr>
          <a:xfrm>
            <a:off x="3548130" y="2006190"/>
            <a:ext cx="4981800" cy="1853556"/>
          </a:xfrm>
        </p:spPr>
        <p:txBody>
          <a:bodyPr/>
          <a:lstStyle/>
          <a:p>
            <a:pPr algn="l"/>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Nicklaus is a senior from Fort Lauderdale Florida pursuing a BBA in Finance with a minor in Communications. In addition to academics, he is a member and treasurer of the Rugby Team and President of the Club Golf Team. Over the summer he had an internship with Northwestern Mutual as a sales associate and has plans after graduation to sit and take the CFA Level 1 exam. After college Nicklaus will be working at Merrill Lynch out of Fort Lauderdale in wealth management</a:t>
            </a:r>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itle 2">
            <a:extLst>
              <a:ext uri="{FF2B5EF4-FFF2-40B4-BE49-F238E27FC236}">
                <a16:creationId xmlns:a16="http://schemas.microsoft.com/office/drawing/2014/main" id="{7D4501CC-6F48-3342-9C4C-01A14962BC58}"/>
              </a:ext>
            </a:extLst>
          </p:cNvPr>
          <p:cNvSpPr>
            <a:spLocks noGrp="1"/>
          </p:cNvSpPr>
          <p:nvPr>
            <p:ph type="ctrTitle"/>
          </p:nvPr>
        </p:nvSpPr>
        <p:spPr>
          <a:xfrm>
            <a:off x="4361320" y="1358775"/>
            <a:ext cx="3355420" cy="509782"/>
          </a:xfrm>
        </p:spPr>
        <p:txBody>
          <a:bodyPr/>
          <a:lstStyle/>
          <a:p>
            <a:r>
              <a:rPr lang="en-US" sz="2800" dirty="0"/>
              <a:t>Nicklaus Palmesano</a:t>
            </a:r>
          </a:p>
        </p:txBody>
      </p:sp>
      <p:pic>
        <p:nvPicPr>
          <p:cNvPr id="5" name="Picture 4" descr="A person in a suit standing in front of a building&#10;&#10;Description automatically generated with low confidence">
            <a:extLst>
              <a:ext uri="{FF2B5EF4-FFF2-40B4-BE49-F238E27FC236}">
                <a16:creationId xmlns:a16="http://schemas.microsoft.com/office/drawing/2014/main" id="{B7E8AAE8-7AE4-C747-B79B-781ABE9EC7EB}"/>
              </a:ext>
            </a:extLst>
          </p:cNvPr>
          <p:cNvPicPr>
            <a:picLocks noChangeAspect="1"/>
          </p:cNvPicPr>
          <p:nvPr/>
        </p:nvPicPr>
        <p:blipFill rotWithShape="1">
          <a:blip r:embed="rId2"/>
          <a:srcRect l="28159" t="29000" r="23563" b="35821"/>
          <a:stretch/>
        </p:blipFill>
        <p:spPr>
          <a:xfrm>
            <a:off x="755376" y="1034073"/>
            <a:ext cx="2792754" cy="3075354"/>
          </a:xfrm>
          <a:prstGeom prst="rect">
            <a:avLst/>
          </a:prstGeom>
        </p:spPr>
      </p:pic>
    </p:spTree>
    <p:extLst>
      <p:ext uri="{BB962C8B-B14F-4D97-AF65-F5344CB8AC3E}">
        <p14:creationId xmlns:p14="http://schemas.microsoft.com/office/powerpoint/2010/main" val="21417487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3E28DB9-8623-CF46-A40A-771708D6B2CF}"/>
              </a:ext>
            </a:extLst>
          </p:cNvPr>
          <p:cNvSpPr>
            <a:spLocks noGrp="1"/>
          </p:cNvSpPr>
          <p:nvPr>
            <p:ph type="subTitle" idx="1"/>
          </p:nvPr>
        </p:nvSpPr>
        <p:spPr>
          <a:xfrm>
            <a:off x="3548130" y="2006190"/>
            <a:ext cx="4981800" cy="1853556"/>
          </a:xfrm>
        </p:spPr>
        <p:txBody>
          <a:bodyPr/>
          <a:lstStyle/>
          <a:p>
            <a:pPr algn="l"/>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Christopher is a senior from Wyckoff, NJ pursuing a Bachelor of Business Administration with a concentration in Finance from Loyola. In addition to school, he was a member of the investment club and barbell club while here at Loyola. In his free time, Christopher enjoys playing basketball with his friends, skiing, and watching his favorite sports teams. Following graduation, Christopher will be working in New York City full-time as a risk consulting associate, where he then hopes to further his career in finance. </a:t>
            </a:r>
          </a:p>
          <a:p>
            <a:br>
              <a:rPr lang="en-US" dirty="0"/>
            </a:br>
            <a:endPar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7D4501CC-6F48-3342-9C4C-01A14962BC58}"/>
              </a:ext>
            </a:extLst>
          </p:cNvPr>
          <p:cNvSpPr>
            <a:spLocks noGrp="1"/>
          </p:cNvSpPr>
          <p:nvPr>
            <p:ph type="ctrTitle"/>
          </p:nvPr>
        </p:nvSpPr>
        <p:spPr>
          <a:xfrm>
            <a:off x="4361320" y="1358775"/>
            <a:ext cx="3355420" cy="509782"/>
          </a:xfrm>
        </p:spPr>
        <p:txBody>
          <a:bodyPr/>
          <a:lstStyle/>
          <a:p>
            <a:r>
              <a:rPr lang="en-US" sz="2800" dirty="0"/>
              <a:t>Christopher Quinn</a:t>
            </a:r>
          </a:p>
        </p:txBody>
      </p:sp>
      <p:pic>
        <p:nvPicPr>
          <p:cNvPr id="7" name="Picture 6" descr="A person in a suit smiling&#10;&#10;Description automatically generated with medium confidence">
            <a:extLst>
              <a:ext uri="{FF2B5EF4-FFF2-40B4-BE49-F238E27FC236}">
                <a16:creationId xmlns:a16="http://schemas.microsoft.com/office/drawing/2014/main" id="{4BA42344-AC3E-9F4B-98C7-A78E8C3CF5EF}"/>
              </a:ext>
            </a:extLst>
          </p:cNvPr>
          <p:cNvPicPr>
            <a:picLocks noChangeAspect="1"/>
          </p:cNvPicPr>
          <p:nvPr/>
        </p:nvPicPr>
        <p:blipFill rotWithShape="1">
          <a:blip r:embed="rId2"/>
          <a:srcRect l="10793" t="7514" r="13291"/>
          <a:stretch/>
        </p:blipFill>
        <p:spPr>
          <a:xfrm>
            <a:off x="750429" y="1138990"/>
            <a:ext cx="2513464" cy="3200333"/>
          </a:xfrm>
          <a:prstGeom prst="rect">
            <a:avLst/>
          </a:prstGeom>
        </p:spPr>
      </p:pic>
    </p:spTree>
    <p:extLst>
      <p:ext uri="{BB962C8B-B14F-4D97-AF65-F5344CB8AC3E}">
        <p14:creationId xmlns:p14="http://schemas.microsoft.com/office/powerpoint/2010/main" val="16056059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ED2187B-464C-D7A4-F761-FB7984EEFCEC}"/>
              </a:ext>
            </a:extLst>
          </p:cNvPr>
          <p:cNvPicPr>
            <a:picLocks noChangeAspect="1"/>
          </p:cNvPicPr>
          <p:nvPr/>
        </p:nvPicPr>
        <p:blipFill>
          <a:blip r:embed="rId2"/>
          <a:stretch>
            <a:fillRect/>
          </a:stretch>
        </p:blipFill>
        <p:spPr>
          <a:xfrm>
            <a:off x="732971" y="1209221"/>
            <a:ext cx="2407558" cy="2398486"/>
          </a:xfrm>
          <a:prstGeom prst="rect">
            <a:avLst/>
          </a:prstGeom>
        </p:spPr>
      </p:pic>
      <p:sp>
        <p:nvSpPr>
          <p:cNvPr id="3" name="TextBox 2">
            <a:extLst>
              <a:ext uri="{FF2B5EF4-FFF2-40B4-BE49-F238E27FC236}">
                <a16:creationId xmlns:a16="http://schemas.microsoft.com/office/drawing/2014/main" id="{C9C1D9A4-226A-2E99-3324-7973611B1A96}"/>
              </a:ext>
            </a:extLst>
          </p:cNvPr>
          <p:cNvSpPr txBox="1"/>
          <p:nvPr/>
        </p:nvSpPr>
        <p:spPr>
          <a:xfrm>
            <a:off x="4660899" y="1209221"/>
            <a:ext cx="27431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2"/>
                </a:solidFill>
                <a:latin typeface="DM Serif Display"/>
              </a:rPr>
              <a:t>Benjamin Sasse</a:t>
            </a:r>
          </a:p>
        </p:txBody>
      </p:sp>
      <p:sp>
        <p:nvSpPr>
          <p:cNvPr id="4" name="TextBox 3">
            <a:extLst>
              <a:ext uri="{FF2B5EF4-FFF2-40B4-BE49-F238E27FC236}">
                <a16:creationId xmlns:a16="http://schemas.microsoft.com/office/drawing/2014/main" id="{C87B1B70-F596-2CA7-1DB2-36BBBC74282B}"/>
              </a:ext>
            </a:extLst>
          </p:cNvPr>
          <p:cNvSpPr txBox="1"/>
          <p:nvPr/>
        </p:nvSpPr>
        <p:spPr>
          <a:xfrm>
            <a:off x="3554186" y="1879252"/>
            <a:ext cx="495662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Benjamin Sasse is a senior from Ridgefield, Connecticut pursing a BBA with a concentration in Finance. In addition to his studies Benjamin is an active member in the Loyola Investment Club. This summer he has a position as a financial services intern at Centennial Bank. Benjamin has one more semester and will graduate in December 2022. Upon graduation he is pursuing a career as a financial planner. </a:t>
            </a:r>
          </a:p>
        </p:txBody>
      </p:sp>
    </p:spTree>
    <p:extLst>
      <p:ext uri="{BB962C8B-B14F-4D97-AF65-F5344CB8AC3E}">
        <p14:creationId xmlns:p14="http://schemas.microsoft.com/office/powerpoint/2010/main" val="20972580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C1D9A4-226A-2E99-3324-7973611B1A96}"/>
              </a:ext>
            </a:extLst>
          </p:cNvPr>
          <p:cNvSpPr txBox="1"/>
          <p:nvPr/>
        </p:nvSpPr>
        <p:spPr>
          <a:xfrm>
            <a:off x="4660899" y="1098901"/>
            <a:ext cx="27431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2"/>
                </a:solidFill>
                <a:latin typeface="DM Serif Display"/>
              </a:rPr>
              <a:t>Aidan Serkes</a:t>
            </a:r>
          </a:p>
        </p:txBody>
      </p:sp>
      <p:sp>
        <p:nvSpPr>
          <p:cNvPr id="4" name="TextBox 3">
            <a:extLst>
              <a:ext uri="{FF2B5EF4-FFF2-40B4-BE49-F238E27FC236}">
                <a16:creationId xmlns:a16="http://schemas.microsoft.com/office/drawing/2014/main" id="{C87B1B70-F596-2CA7-1DB2-36BBBC74282B}"/>
              </a:ext>
            </a:extLst>
          </p:cNvPr>
          <p:cNvSpPr txBox="1"/>
          <p:nvPr/>
        </p:nvSpPr>
        <p:spPr>
          <a:xfrm>
            <a:off x="3554186" y="1894949"/>
            <a:ext cx="495662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Aidan</a:t>
            </a:r>
            <a:r>
              <a:rPr lang="en-US" sz="1200" b="1" dirty="0">
                <a:latin typeface="Open Sans" panose="020B0606030504020204" pitchFamily="34" charset="0"/>
                <a:ea typeface="Open Sans" panose="020B0606030504020204" pitchFamily="34" charset="0"/>
                <a:cs typeface="Open Sans" panose="020B0606030504020204" pitchFamily="34" charset="0"/>
              </a:rPr>
              <a:t> </a:t>
            </a:r>
            <a:r>
              <a:rPr lang="en-US" sz="1200" dirty="0">
                <a:latin typeface="Open Sans" panose="020B0606030504020204" pitchFamily="34" charset="0"/>
                <a:ea typeface="Open Sans" panose="020B0606030504020204" pitchFamily="34" charset="0"/>
                <a:cs typeface="Open Sans" panose="020B0606030504020204" pitchFamily="34" charset="0"/>
              </a:rPr>
              <a:t>is an undergraduate student pursuing a Bachelor of Business Administration with a concentration in Finance and a minor in Information Systems from Loyola University Maryland. Aidan is a member of the Micro Finance Club and held an internship at Greenbird Capital last summer. Following graduation, he will be undergoing a training program to be Financial Advisor with UBS in the Baltimore Area. </a:t>
            </a:r>
          </a:p>
        </p:txBody>
      </p:sp>
      <p:pic>
        <p:nvPicPr>
          <p:cNvPr id="5" name="Picture 4">
            <a:extLst>
              <a:ext uri="{FF2B5EF4-FFF2-40B4-BE49-F238E27FC236}">
                <a16:creationId xmlns:a16="http://schemas.microsoft.com/office/drawing/2014/main" id="{0B99FF94-C1D0-7344-96C6-1D905507547A}"/>
              </a:ext>
            </a:extLst>
          </p:cNvPr>
          <p:cNvPicPr>
            <a:picLocks noChangeAspect="1"/>
          </p:cNvPicPr>
          <p:nvPr/>
        </p:nvPicPr>
        <p:blipFill rotWithShape="1">
          <a:blip r:embed="rId2">
            <a:extLst>
              <a:ext uri="{28A0092B-C50C-407E-A947-70E740481C1C}">
                <a14:useLocalDpi xmlns:a14="http://schemas.microsoft.com/office/drawing/2010/main" val="0"/>
              </a:ext>
            </a:extLst>
          </a:blip>
          <a:srcRect l="25979" t="28818" r="21887"/>
          <a:stretch/>
        </p:blipFill>
        <p:spPr>
          <a:xfrm>
            <a:off x="834500" y="1098901"/>
            <a:ext cx="2405850" cy="2977093"/>
          </a:xfrm>
          <a:prstGeom prst="rect">
            <a:avLst/>
          </a:prstGeom>
        </p:spPr>
      </p:pic>
    </p:spTree>
    <p:extLst>
      <p:ext uri="{BB962C8B-B14F-4D97-AF65-F5344CB8AC3E}">
        <p14:creationId xmlns:p14="http://schemas.microsoft.com/office/powerpoint/2010/main" val="32789723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C1D9A4-226A-2E99-3324-7973611B1A96}"/>
              </a:ext>
            </a:extLst>
          </p:cNvPr>
          <p:cNvSpPr txBox="1"/>
          <p:nvPr/>
        </p:nvSpPr>
        <p:spPr>
          <a:xfrm>
            <a:off x="4660899" y="1172257"/>
            <a:ext cx="27431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2"/>
                </a:solidFill>
                <a:latin typeface="DM Serif Display"/>
              </a:rPr>
              <a:t>Ethan Smith</a:t>
            </a:r>
          </a:p>
        </p:txBody>
      </p:sp>
      <p:sp>
        <p:nvSpPr>
          <p:cNvPr id="4" name="TextBox 3">
            <a:extLst>
              <a:ext uri="{FF2B5EF4-FFF2-40B4-BE49-F238E27FC236}">
                <a16:creationId xmlns:a16="http://schemas.microsoft.com/office/drawing/2014/main" id="{C87B1B70-F596-2CA7-1DB2-36BBBC74282B}"/>
              </a:ext>
            </a:extLst>
          </p:cNvPr>
          <p:cNvSpPr txBox="1"/>
          <p:nvPr/>
        </p:nvSpPr>
        <p:spPr>
          <a:xfrm>
            <a:off x="3554186" y="1776856"/>
            <a:ext cx="495662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Ethan Smith is a senior from Upper Marlboro, Maryland pursing a BBA with a concentration in Finance and a minor in Information Systems. In addition to his studies Ethan is an active member in the Loyola French Club and Pre-Law Society. Ethan will be graduating in May 2022 but will be remaining at Loyola to pursue his Emerging Leaders MBA. Upon completion of his MBA program, he is pursuing a career in wealth management. </a:t>
            </a:r>
          </a:p>
        </p:txBody>
      </p:sp>
      <p:pic>
        <p:nvPicPr>
          <p:cNvPr id="6" name="Picture 5" descr="A person in a suit and tie&#10;&#10;Description automatically generated with low confidence">
            <a:extLst>
              <a:ext uri="{FF2B5EF4-FFF2-40B4-BE49-F238E27FC236}">
                <a16:creationId xmlns:a16="http://schemas.microsoft.com/office/drawing/2014/main" id="{EE4E5FEB-3543-4B4E-8AEB-E222EFE489F4}"/>
              </a:ext>
            </a:extLst>
          </p:cNvPr>
          <p:cNvPicPr>
            <a:picLocks noChangeAspect="1"/>
          </p:cNvPicPr>
          <p:nvPr/>
        </p:nvPicPr>
        <p:blipFill>
          <a:blip r:embed="rId2"/>
          <a:stretch>
            <a:fillRect/>
          </a:stretch>
        </p:blipFill>
        <p:spPr>
          <a:xfrm>
            <a:off x="719532" y="1433867"/>
            <a:ext cx="2357092" cy="2070971"/>
          </a:xfrm>
          <a:prstGeom prst="rect">
            <a:avLst/>
          </a:prstGeom>
        </p:spPr>
      </p:pic>
    </p:spTree>
    <p:extLst>
      <p:ext uri="{BB962C8B-B14F-4D97-AF65-F5344CB8AC3E}">
        <p14:creationId xmlns:p14="http://schemas.microsoft.com/office/powerpoint/2010/main" val="13410571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C1D9A4-226A-2E99-3324-7973611B1A96}"/>
              </a:ext>
            </a:extLst>
          </p:cNvPr>
          <p:cNvSpPr txBox="1"/>
          <p:nvPr/>
        </p:nvSpPr>
        <p:spPr>
          <a:xfrm>
            <a:off x="4446732" y="865742"/>
            <a:ext cx="317153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2"/>
                </a:solidFill>
                <a:latin typeface="DM Serif Display"/>
              </a:rPr>
              <a:t>Sasha Sparacino</a:t>
            </a:r>
          </a:p>
        </p:txBody>
      </p:sp>
      <p:sp>
        <p:nvSpPr>
          <p:cNvPr id="4" name="TextBox 3">
            <a:extLst>
              <a:ext uri="{FF2B5EF4-FFF2-40B4-BE49-F238E27FC236}">
                <a16:creationId xmlns:a16="http://schemas.microsoft.com/office/drawing/2014/main" id="{C87B1B70-F596-2CA7-1DB2-36BBBC74282B}"/>
              </a:ext>
            </a:extLst>
          </p:cNvPr>
          <p:cNvSpPr txBox="1"/>
          <p:nvPr/>
        </p:nvSpPr>
        <p:spPr>
          <a:xfrm>
            <a:off x="3554187" y="1553935"/>
            <a:ext cx="495662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Sasha is an undergraduate student pursuing dual Bachelors of Business Administrations with concentrations in Finance and Information Systems. In addition to his studies, Sasha has been a four-year member of the Loyola Men’s Golf Team, where he is the team’s first ever international student. Furthermore, Sasha is also the President of the Fixed Income Society. Following graduation, Sasha plans to explore opportunities in Dubai and New York in the fields of Investment Banking and Private Equity. Alongside these endeavors, he looks to fund and cultivate a potential Fin-tech Startup. </a:t>
            </a:r>
          </a:p>
        </p:txBody>
      </p:sp>
      <p:pic>
        <p:nvPicPr>
          <p:cNvPr id="6" name="Picture 5" descr="A picture containing wall&#10;&#10;Description automatically generated">
            <a:extLst>
              <a:ext uri="{FF2B5EF4-FFF2-40B4-BE49-F238E27FC236}">
                <a16:creationId xmlns:a16="http://schemas.microsoft.com/office/drawing/2014/main" id="{C5E701D8-A3FA-A743-8702-B03AB2ED296F}"/>
              </a:ext>
            </a:extLst>
          </p:cNvPr>
          <p:cNvPicPr>
            <a:picLocks noChangeAspect="1"/>
          </p:cNvPicPr>
          <p:nvPr/>
        </p:nvPicPr>
        <p:blipFill rotWithShape="1">
          <a:blip r:embed="rId2"/>
          <a:srcRect l="16678" t="13737" r="21189" b="9495"/>
          <a:stretch/>
        </p:blipFill>
        <p:spPr>
          <a:xfrm rot="16200000">
            <a:off x="272472" y="1255567"/>
            <a:ext cx="3195785" cy="2632365"/>
          </a:xfrm>
          <a:prstGeom prst="rect">
            <a:avLst/>
          </a:prstGeom>
        </p:spPr>
      </p:pic>
    </p:spTree>
    <p:extLst>
      <p:ext uri="{BB962C8B-B14F-4D97-AF65-F5344CB8AC3E}">
        <p14:creationId xmlns:p14="http://schemas.microsoft.com/office/powerpoint/2010/main" val="17806861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C1D9A4-226A-2E99-3324-7973611B1A96}"/>
              </a:ext>
            </a:extLst>
          </p:cNvPr>
          <p:cNvSpPr txBox="1"/>
          <p:nvPr/>
        </p:nvSpPr>
        <p:spPr>
          <a:xfrm>
            <a:off x="4446732" y="865742"/>
            <a:ext cx="317153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2"/>
                </a:solidFill>
                <a:latin typeface="DM Serif Display"/>
              </a:rPr>
              <a:t>Michael Steinrock</a:t>
            </a:r>
          </a:p>
        </p:txBody>
      </p:sp>
      <p:sp>
        <p:nvSpPr>
          <p:cNvPr id="4" name="TextBox 3">
            <a:extLst>
              <a:ext uri="{FF2B5EF4-FFF2-40B4-BE49-F238E27FC236}">
                <a16:creationId xmlns:a16="http://schemas.microsoft.com/office/drawing/2014/main" id="{C87B1B70-F596-2CA7-1DB2-36BBBC74282B}"/>
              </a:ext>
            </a:extLst>
          </p:cNvPr>
          <p:cNvSpPr txBox="1"/>
          <p:nvPr/>
        </p:nvSpPr>
        <p:spPr>
          <a:xfrm>
            <a:off x="3554187" y="1553935"/>
            <a:ext cx="495662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Michael Steinrock is a Finance Major and Information Systems Minor from West Chester Pennsylvania. He is a member of Club Baseball at Loyola and is a member of the Sellinger Scholars Business Honors Society. Upon graduation he is planning on working at Bank of America Merrill Lynch as a Financial Advisor. </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person wearing a suit and tie&#10;&#10;Description automatically generated with medium confidence">
            <a:extLst>
              <a:ext uri="{FF2B5EF4-FFF2-40B4-BE49-F238E27FC236}">
                <a16:creationId xmlns:a16="http://schemas.microsoft.com/office/drawing/2014/main" id="{F7FDA16D-63FA-174A-B354-EFE938AD4C79}"/>
              </a:ext>
            </a:extLst>
          </p:cNvPr>
          <p:cNvPicPr>
            <a:picLocks noChangeAspect="1"/>
          </p:cNvPicPr>
          <p:nvPr/>
        </p:nvPicPr>
        <p:blipFill rotWithShape="1">
          <a:blip r:embed="rId2">
            <a:extLst>
              <a:ext uri="{28A0092B-C50C-407E-A947-70E740481C1C}">
                <a14:useLocalDpi xmlns:a14="http://schemas.microsoft.com/office/drawing/2010/main" val="0"/>
              </a:ext>
            </a:extLst>
          </a:blip>
          <a:srcRect t="2795" b="8195"/>
          <a:stretch/>
        </p:blipFill>
        <p:spPr>
          <a:xfrm>
            <a:off x="712700" y="954157"/>
            <a:ext cx="2082800" cy="2814762"/>
          </a:xfrm>
          <a:prstGeom prst="rect">
            <a:avLst/>
          </a:prstGeom>
        </p:spPr>
      </p:pic>
    </p:spTree>
    <p:extLst>
      <p:ext uri="{BB962C8B-B14F-4D97-AF65-F5344CB8AC3E}">
        <p14:creationId xmlns:p14="http://schemas.microsoft.com/office/powerpoint/2010/main" val="12296653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C1D9A4-226A-2E99-3324-7973611B1A96}"/>
              </a:ext>
            </a:extLst>
          </p:cNvPr>
          <p:cNvSpPr txBox="1"/>
          <p:nvPr/>
        </p:nvSpPr>
        <p:spPr>
          <a:xfrm>
            <a:off x="3973656" y="874978"/>
            <a:ext cx="39675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2"/>
                </a:solidFill>
                <a:latin typeface="DM Serif Display"/>
              </a:rPr>
              <a:t>Tiana Tupac-Yupanqui</a:t>
            </a:r>
          </a:p>
        </p:txBody>
      </p:sp>
      <p:sp>
        <p:nvSpPr>
          <p:cNvPr id="4" name="TextBox 3">
            <a:extLst>
              <a:ext uri="{FF2B5EF4-FFF2-40B4-BE49-F238E27FC236}">
                <a16:creationId xmlns:a16="http://schemas.microsoft.com/office/drawing/2014/main" id="{C87B1B70-F596-2CA7-1DB2-36BBBC74282B}"/>
              </a:ext>
            </a:extLst>
          </p:cNvPr>
          <p:cNvSpPr txBox="1"/>
          <p:nvPr/>
        </p:nvSpPr>
        <p:spPr>
          <a:xfrm>
            <a:off x="3554187" y="1553935"/>
            <a:ext cx="495662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Tiana is an undergraduate student pursuing a Bachelor of Business Administration with a double concentration in Finance and Economics. In addition to her studies, she worked at the Alumni Office, International student Services, and as a Desk Assistant. Over the past summer, Tiana interned for Pfizer in their Decision Support of Excellence department. Where they provided comprehensive financial reporting, financial support, and guidance to the commercial finance team. In her free time, she enjoys spending time with family and friends, listening to podcasts, and working out. Upon graduation, Tiana hopes to pursue her Masters in Business Administration after graduation</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C922CD68-2C58-7843-BA0B-DE2713D0C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32" y="1136588"/>
            <a:ext cx="2663154" cy="2663154"/>
          </a:xfrm>
          <a:prstGeom prst="rect">
            <a:avLst/>
          </a:prstGeom>
        </p:spPr>
      </p:pic>
    </p:spTree>
    <p:extLst>
      <p:ext uri="{BB962C8B-B14F-4D97-AF65-F5344CB8AC3E}">
        <p14:creationId xmlns:p14="http://schemas.microsoft.com/office/powerpoint/2010/main" val="633040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44;p41">
            <a:extLst>
              <a:ext uri="{FF2B5EF4-FFF2-40B4-BE49-F238E27FC236}">
                <a16:creationId xmlns:a16="http://schemas.microsoft.com/office/drawing/2014/main" id="{7B43A60F-DC1B-2E42-A832-9BE7ED3F65DD}"/>
              </a:ext>
            </a:extLst>
          </p:cNvPr>
          <p:cNvSpPr/>
          <p:nvPr/>
        </p:nvSpPr>
        <p:spPr>
          <a:xfrm>
            <a:off x="4572000" y="857493"/>
            <a:ext cx="3699579" cy="1461596"/>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Title 1">
            <a:extLst>
              <a:ext uri="{FF2B5EF4-FFF2-40B4-BE49-F238E27FC236}">
                <a16:creationId xmlns:a16="http://schemas.microsoft.com/office/drawing/2014/main" id="{ADD06884-620E-7C85-8996-7507DD112B68}"/>
              </a:ext>
            </a:extLst>
          </p:cNvPr>
          <p:cNvSpPr>
            <a:spLocks noGrp="1"/>
          </p:cNvSpPr>
          <p:nvPr>
            <p:ph type="ctrTitle"/>
          </p:nvPr>
        </p:nvSpPr>
        <p:spPr>
          <a:xfrm>
            <a:off x="3463257" y="344526"/>
            <a:ext cx="3867300" cy="559408"/>
          </a:xfrm>
        </p:spPr>
        <p:txBody>
          <a:bodyPr/>
          <a:lstStyle/>
          <a:p>
            <a:r>
              <a:rPr lang="en-US" dirty="0"/>
              <a:t>March</a:t>
            </a:r>
          </a:p>
        </p:txBody>
      </p:sp>
      <p:sp>
        <p:nvSpPr>
          <p:cNvPr id="3" name="Subtitle 2">
            <a:extLst>
              <a:ext uri="{FF2B5EF4-FFF2-40B4-BE49-F238E27FC236}">
                <a16:creationId xmlns:a16="http://schemas.microsoft.com/office/drawing/2014/main" id="{2E7A408D-0917-9E50-3223-27EA3F23B745}"/>
              </a:ext>
            </a:extLst>
          </p:cNvPr>
          <p:cNvSpPr>
            <a:spLocks noGrp="1"/>
          </p:cNvSpPr>
          <p:nvPr>
            <p:ph type="subTitle" idx="1"/>
          </p:nvPr>
        </p:nvSpPr>
        <p:spPr>
          <a:xfrm>
            <a:off x="-889" y="375923"/>
            <a:ext cx="3334892" cy="4414097"/>
          </a:xfrm>
        </p:spPr>
        <p:txBody>
          <a:bodyPr/>
          <a:lstStyle/>
          <a:p>
            <a:pPr algn="l"/>
            <a:r>
              <a:rPr lang="en-US" dirty="0"/>
              <a:t>March’s economies displayed strong </a:t>
            </a:r>
          </a:p>
          <a:p>
            <a:pPr algn="l"/>
            <a:r>
              <a:rPr lang="en-US" dirty="0"/>
              <a:t>resilience in the face of several major </a:t>
            </a:r>
          </a:p>
          <a:p>
            <a:pPr algn="l"/>
            <a:r>
              <a:rPr lang="en-US" dirty="0"/>
              <a:t>macroeconomic headwinds</a:t>
            </a:r>
          </a:p>
          <a:p>
            <a:pPr algn="l"/>
            <a:endParaRPr lang="en-US" dirty="0"/>
          </a:p>
          <a:p>
            <a:pPr algn="l"/>
            <a:r>
              <a:rPr lang="en-US" dirty="0"/>
              <a:t>As a result of the Russia-Ukraine conflict </a:t>
            </a:r>
          </a:p>
          <a:p>
            <a:pPr algn="l"/>
            <a:r>
              <a:rPr lang="en-US" dirty="0"/>
              <a:t>and sanctions placed on Russian, the </a:t>
            </a:r>
          </a:p>
          <a:p>
            <a:pPr algn="l"/>
            <a:r>
              <a:rPr lang="en-US" dirty="0"/>
              <a:t>Brent crude price reached above $125 per </a:t>
            </a:r>
          </a:p>
          <a:p>
            <a:pPr algn="l"/>
            <a:r>
              <a:rPr lang="en-US" dirty="0"/>
              <a:t>barrel, the highest price in a decade.</a:t>
            </a:r>
          </a:p>
          <a:p>
            <a:pPr algn="l"/>
            <a:endParaRPr lang="en-US" dirty="0"/>
          </a:p>
          <a:p>
            <a:pPr algn="l"/>
            <a:r>
              <a:rPr lang="en-US" dirty="0"/>
              <a:t>The CPI for All Urban Consumers rose 1.2% in March and 8.5% for the year. Increases in the indexes for gasoline, shelter, and food were the largest contributors. The gasoline index itself rose 18.3%.</a:t>
            </a:r>
          </a:p>
          <a:p>
            <a:pPr algn="l"/>
            <a:endParaRPr lang="en-US" dirty="0"/>
          </a:p>
          <a:p>
            <a:pPr algn="l"/>
            <a:r>
              <a:rPr lang="en-US" dirty="0"/>
              <a:t>The Federal Reserve made the first of several expected rate hikes, raising the benchmark interest  by 25 basis points</a:t>
            </a:r>
          </a:p>
          <a:p>
            <a:pPr algn="l"/>
            <a:endParaRPr lang="en-US" dirty="0"/>
          </a:p>
          <a:p>
            <a:pPr algn="l"/>
            <a:r>
              <a:rPr lang="en-US" dirty="0"/>
              <a:t>March ended with an inverted US 2/10 YR spread, serving as a possible warning signal that a recession is on the horizon.</a:t>
            </a:r>
          </a:p>
        </p:txBody>
      </p:sp>
      <p:pic>
        <p:nvPicPr>
          <p:cNvPr id="6" name="Picture 6" descr="Chart, line chart&#10;&#10;Description automatically generated">
            <a:extLst>
              <a:ext uri="{FF2B5EF4-FFF2-40B4-BE49-F238E27FC236}">
                <a16:creationId xmlns:a16="http://schemas.microsoft.com/office/drawing/2014/main" id="{E4D0936E-BD8C-7C46-21D2-962ED47AE909}"/>
              </a:ext>
            </a:extLst>
          </p:cNvPr>
          <p:cNvPicPr>
            <a:picLocks noChangeAspect="1"/>
          </p:cNvPicPr>
          <p:nvPr/>
        </p:nvPicPr>
        <p:blipFill>
          <a:blip r:embed="rId2"/>
          <a:stretch>
            <a:fillRect/>
          </a:stretch>
        </p:blipFill>
        <p:spPr>
          <a:xfrm>
            <a:off x="4793429" y="1075107"/>
            <a:ext cx="3790950" cy="1609725"/>
          </a:xfrm>
          <a:prstGeom prst="rect">
            <a:avLst/>
          </a:prstGeom>
        </p:spPr>
      </p:pic>
      <p:pic>
        <p:nvPicPr>
          <p:cNvPr id="8" name="Picture 8" descr="Chart, histogram&#10;&#10;Description automatically generated">
            <a:extLst>
              <a:ext uri="{FF2B5EF4-FFF2-40B4-BE49-F238E27FC236}">
                <a16:creationId xmlns:a16="http://schemas.microsoft.com/office/drawing/2014/main" id="{DA06128F-9CA0-EC6B-902E-77AF965296B8}"/>
              </a:ext>
            </a:extLst>
          </p:cNvPr>
          <p:cNvPicPr>
            <a:picLocks noChangeAspect="1"/>
          </p:cNvPicPr>
          <p:nvPr/>
        </p:nvPicPr>
        <p:blipFill>
          <a:blip r:embed="rId3"/>
          <a:stretch>
            <a:fillRect/>
          </a:stretch>
        </p:blipFill>
        <p:spPr>
          <a:xfrm>
            <a:off x="3482453" y="2965794"/>
            <a:ext cx="2179094" cy="1689389"/>
          </a:xfrm>
          <a:prstGeom prst="rect">
            <a:avLst/>
          </a:prstGeom>
        </p:spPr>
      </p:pic>
      <p:pic>
        <p:nvPicPr>
          <p:cNvPr id="9" name="Picture 9" descr="Chart, histogram&#10;&#10;Description automatically generated">
            <a:extLst>
              <a:ext uri="{FF2B5EF4-FFF2-40B4-BE49-F238E27FC236}">
                <a16:creationId xmlns:a16="http://schemas.microsoft.com/office/drawing/2014/main" id="{BF98CA57-EBEB-7201-7217-44EB6FE379DD}"/>
              </a:ext>
            </a:extLst>
          </p:cNvPr>
          <p:cNvPicPr>
            <a:picLocks noChangeAspect="1"/>
          </p:cNvPicPr>
          <p:nvPr/>
        </p:nvPicPr>
        <p:blipFill>
          <a:blip r:embed="rId4"/>
          <a:stretch>
            <a:fillRect/>
          </a:stretch>
        </p:blipFill>
        <p:spPr>
          <a:xfrm>
            <a:off x="6421789" y="3104773"/>
            <a:ext cx="2452455" cy="1181234"/>
          </a:xfrm>
          <a:prstGeom prst="rect">
            <a:avLst/>
          </a:prstGeom>
        </p:spPr>
      </p:pic>
    </p:spTree>
    <p:extLst>
      <p:ext uri="{BB962C8B-B14F-4D97-AF65-F5344CB8AC3E}">
        <p14:creationId xmlns:p14="http://schemas.microsoft.com/office/powerpoint/2010/main" val="436026910"/>
      </p:ext>
    </p:extLst>
  </p:cSld>
  <p:clrMapOvr>
    <a:masterClrMapping/>
  </p:clrMapOvr>
</p:sld>
</file>

<file path=ppt/theme/theme1.xml><?xml version="1.0" encoding="utf-8"?>
<a:theme xmlns:a="http://schemas.openxmlformats.org/drawingml/2006/main" name="Invesment Business Plan by Slidego">
  <a:themeElements>
    <a:clrScheme name="Simple Light">
      <a:dk1>
        <a:srgbClr val="253929"/>
      </a:dk1>
      <a:lt1>
        <a:srgbClr val="F3F3F3"/>
      </a:lt1>
      <a:dk2>
        <a:srgbClr val="253929"/>
      </a:dk2>
      <a:lt2>
        <a:srgbClr val="EEEEEE"/>
      </a:lt2>
      <a:accent1>
        <a:srgbClr val="253929"/>
      </a:accent1>
      <a:accent2>
        <a:srgbClr val="253929"/>
      </a:accent2>
      <a:accent3>
        <a:srgbClr val="253929"/>
      </a:accent3>
      <a:accent4>
        <a:srgbClr val="253929"/>
      </a:accent4>
      <a:accent5>
        <a:srgbClr val="253929"/>
      </a:accent5>
      <a:accent6>
        <a:srgbClr val="253929"/>
      </a:accent6>
      <a:hlink>
        <a:srgbClr val="2539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nvesment Business Plan by Slidego">
  <a:themeElements>
    <a:clrScheme name="Simple Light">
      <a:dk1>
        <a:srgbClr val="253929"/>
      </a:dk1>
      <a:lt1>
        <a:srgbClr val="F3F3F3"/>
      </a:lt1>
      <a:dk2>
        <a:srgbClr val="253929"/>
      </a:dk2>
      <a:lt2>
        <a:srgbClr val="EEEEEE"/>
      </a:lt2>
      <a:accent1>
        <a:srgbClr val="253929"/>
      </a:accent1>
      <a:accent2>
        <a:srgbClr val="253929"/>
      </a:accent2>
      <a:accent3>
        <a:srgbClr val="253929"/>
      </a:accent3>
      <a:accent4>
        <a:srgbClr val="253929"/>
      </a:accent4>
      <a:accent5>
        <a:srgbClr val="253929"/>
      </a:accent5>
      <a:accent6>
        <a:srgbClr val="253929"/>
      </a:accent6>
      <a:hlink>
        <a:srgbClr val="2539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8104</Words>
  <Application>Microsoft Office PowerPoint</Application>
  <PresentationFormat>On-screen Show (16:9)</PresentationFormat>
  <Paragraphs>801</Paragraphs>
  <Slides>89</Slides>
  <Notes>53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89</vt:i4>
      </vt:variant>
    </vt:vector>
  </HeadingPairs>
  <TitlesOfParts>
    <vt:vector size="103" baseType="lpstr">
      <vt:lpstr>Calibri</vt:lpstr>
      <vt:lpstr>Open Sans Light</vt:lpstr>
      <vt:lpstr>Montserrat</vt:lpstr>
      <vt:lpstr>Wingdings</vt:lpstr>
      <vt:lpstr>Georgia</vt:lpstr>
      <vt:lpstr>Arial</vt:lpstr>
      <vt:lpstr>Fira Sans Extra Condensed Medium</vt:lpstr>
      <vt:lpstr>Open Sans</vt:lpstr>
      <vt:lpstr>Aharoni</vt:lpstr>
      <vt:lpstr>Arial,Sans-Serif</vt:lpstr>
      <vt:lpstr>DM Serif Display</vt:lpstr>
      <vt:lpstr>-webkit-standard</vt:lpstr>
      <vt:lpstr>Invesment Business Plan by Slidego</vt:lpstr>
      <vt:lpstr>1_Invesment Business Plan by Slidego</vt:lpstr>
      <vt:lpstr>Sellinger Applied Portfolio</vt:lpstr>
      <vt:lpstr>Sector Summaries</vt:lpstr>
      <vt:lpstr>Class Overview</vt:lpstr>
      <vt:lpstr>Class Overview</vt:lpstr>
      <vt:lpstr>Biggest Takeaways and Lessons Learned</vt:lpstr>
      <vt:lpstr>Economic Outlook</vt:lpstr>
      <vt:lpstr>January</vt:lpstr>
      <vt:lpstr>February</vt:lpstr>
      <vt:lpstr>March</vt:lpstr>
      <vt:lpstr>April</vt:lpstr>
      <vt:lpstr>Outlook by Topic: Federal Fund Rate Hikes</vt:lpstr>
      <vt:lpstr>Federal Fund Rate Hike Expectations</vt:lpstr>
      <vt:lpstr>Inflation</vt:lpstr>
      <vt:lpstr>Energy Costs and Supply</vt:lpstr>
      <vt:lpstr>Sector Summaries</vt:lpstr>
      <vt:lpstr>Healthcare </vt:lpstr>
      <vt:lpstr>Utilities </vt:lpstr>
      <vt:lpstr>Energy </vt:lpstr>
      <vt:lpstr>Information Technology </vt:lpstr>
      <vt:lpstr>Real Estate </vt:lpstr>
      <vt:lpstr>Financials </vt:lpstr>
      <vt:lpstr>Communication Services </vt:lpstr>
      <vt:lpstr>Materials </vt:lpstr>
      <vt:lpstr>Industrials </vt:lpstr>
      <vt:lpstr>Consumer Staples </vt:lpstr>
      <vt:lpstr>Consumer Discretionary </vt:lpstr>
      <vt:lpstr>Portfolio Strategy and Composition</vt:lpstr>
      <vt:lpstr>Value Strategy</vt:lpstr>
      <vt:lpstr>Spring 2022: Value Acquisitions </vt:lpstr>
      <vt:lpstr>AT&amp;T </vt:lpstr>
      <vt:lpstr>CVS Health Group </vt:lpstr>
      <vt:lpstr>Walmart </vt:lpstr>
      <vt:lpstr>Boston Properties </vt:lpstr>
      <vt:lpstr>Qualcomm </vt:lpstr>
      <vt:lpstr>Diamondback Energy </vt:lpstr>
      <vt:lpstr>Citigroup </vt:lpstr>
      <vt:lpstr>Carlisle Companies Incorporated</vt:lpstr>
      <vt:lpstr>Energy Transfer UNT.</vt:lpstr>
      <vt:lpstr>Medtronic Public Limited Company </vt:lpstr>
      <vt:lpstr>Conagra Brands Inc. </vt:lpstr>
      <vt:lpstr>Growth Strategy</vt:lpstr>
      <vt:lpstr>Spring 2022: Growth Acquisitions </vt:lpstr>
      <vt:lpstr>PayPal Holdings, Inc. </vt:lpstr>
      <vt:lpstr>Dividend Strategy</vt:lpstr>
      <vt:lpstr>Spring 2022: Dividend Acquisitions </vt:lpstr>
      <vt:lpstr>Risk Analysis</vt:lpstr>
      <vt:lpstr>Portfolio Risk Analysis: Beta Ranking by Industry</vt:lpstr>
      <vt:lpstr>PowerPoint Presentation</vt:lpstr>
      <vt:lpstr>PowerPoint Presentation</vt:lpstr>
      <vt:lpstr>PowerPoint Presentation</vt:lpstr>
      <vt:lpstr>PowerPoint Presentation</vt:lpstr>
      <vt:lpstr>Performance Review </vt:lpstr>
      <vt:lpstr>SAP Performance Spring 2022 Compared to S&amp;P 500  </vt:lpstr>
      <vt:lpstr>Portfolio Allocation</vt:lpstr>
      <vt:lpstr>Sector allocation compared to the benchmark </vt:lpstr>
      <vt:lpstr> </vt:lpstr>
      <vt:lpstr>Outperformers: Nutrien LTD (NTR): 51.92% </vt:lpstr>
      <vt:lpstr>Outperformers: Vertex Pharmaceuticals Incorporated (VRTX): 43.14%</vt:lpstr>
      <vt:lpstr>Outperformers: Huntington Ingalls Industries Inc. (HII): 13.19% </vt:lpstr>
      <vt:lpstr>Outperformers: Walmart Inc. (WMT): 13.96% </vt:lpstr>
      <vt:lpstr>Underperfomers: Paypal (PYPL): -21.48%</vt:lpstr>
      <vt:lpstr>Underperfomers: Qualcomm (QCOM): -17.59%</vt:lpstr>
      <vt:lpstr>Underperfomers: Citi Group (C): -15.52%</vt:lpstr>
      <vt:lpstr>The Ones That Got Away</vt:lpstr>
      <vt:lpstr>Exxon Mobile NYSE: XOM</vt:lpstr>
      <vt:lpstr>United Healthcare NYSE: UNH</vt:lpstr>
      <vt:lpstr>Enterprise Product Partners: EPD</vt:lpstr>
      <vt:lpstr>Meet The Class</vt:lpstr>
      <vt:lpstr>Sean Apostoli</vt:lpstr>
      <vt:lpstr>Valentina Bastidas</vt:lpstr>
      <vt:lpstr>Madison Burns</vt:lpstr>
      <vt:lpstr>Giovanna Concalves</vt:lpstr>
      <vt:lpstr>Melina Connolly</vt:lpstr>
      <vt:lpstr>Stephen Curiale</vt:lpstr>
      <vt:lpstr>PowerPoint Presentation</vt:lpstr>
      <vt:lpstr>Mark DiPierro</vt:lpstr>
      <vt:lpstr>Roderick Fernandez</vt:lpstr>
      <vt:lpstr>Cameron Hall</vt:lpstr>
      <vt:lpstr>Sung Je Lee</vt:lpstr>
      <vt:lpstr>Joshua Long</vt:lpstr>
      <vt:lpstr>Dominik Pajor</vt:lpstr>
      <vt:lpstr>Nicklaus Palmesano</vt:lpstr>
      <vt:lpstr>Christopher Quinn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Investment Business Plan</dc:title>
  <dc:creator>Frank D'Souza</dc:creator>
  <cp:lastModifiedBy>Frank D'Souza</cp:lastModifiedBy>
  <cp:revision>2</cp:revision>
  <dcterms:modified xsi:type="dcterms:W3CDTF">2023-05-16T00:53:55Z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da50fe2-ad8e-4b2e-b16c-4bb0954d6763_Enabled">
    <vt:lpwstr>true</vt:lpwstr>
  </property>
  <property fmtid="{D5CDD505-2E9C-101B-9397-08002B2CF9AE}" pid="3" name="MSIP_Label_6da50fe2-ad8e-4b2e-b16c-4bb0954d6763_SetDate">
    <vt:lpwstr>2023-05-16T00:53:30Z</vt:lpwstr>
  </property>
  <property fmtid="{D5CDD505-2E9C-101B-9397-08002B2CF9AE}" pid="4" name="MSIP_Label_6da50fe2-ad8e-4b2e-b16c-4bb0954d6763_Method">
    <vt:lpwstr>Standard</vt:lpwstr>
  </property>
  <property fmtid="{D5CDD505-2E9C-101B-9397-08002B2CF9AE}" pid="5" name="MSIP_Label_6da50fe2-ad8e-4b2e-b16c-4bb0954d6763_Name">
    <vt:lpwstr>Internal</vt:lpwstr>
  </property>
  <property fmtid="{D5CDD505-2E9C-101B-9397-08002B2CF9AE}" pid="6" name="MSIP_Label_6da50fe2-ad8e-4b2e-b16c-4bb0954d6763_SiteId">
    <vt:lpwstr>30ae0a8f-3cdf-44fd-af34-278bf639b85d</vt:lpwstr>
  </property>
  <property fmtid="{D5CDD505-2E9C-101B-9397-08002B2CF9AE}" pid="7" name="MSIP_Label_6da50fe2-ad8e-4b2e-b16c-4bb0954d6763_ActionId">
    <vt:lpwstr>0bc307ca-2a02-48bd-8559-105dca3e6a3e</vt:lpwstr>
  </property>
  <property fmtid="{D5CDD505-2E9C-101B-9397-08002B2CF9AE}" pid="8" name="MSIP_Label_6da50fe2-ad8e-4b2e-b16c-4bb0954d6763_ContentBits">
    <vt:lpwstr>2</vt:lpwstr>
  </property>
  <property fmtid="{D5CDD505-2E9C-101B-9397-08002B2CF9AE}" pid="9" name="ClassificationContentMarkingFooterLocations">
    <vt:lpwstr>Invesment Business Plan by Slidego:3\1_Invesment Business Plan by Slidego:3</vt:lpwstr>
  </property>
  <property fmtid="{D5CDD505-2E9C-101B-9397-08002B2CF9AE}" pid="10" name="ClassificationContentMarkingFooterText">
    <vt:lpwstr>Loyola University Maryland Internal Use Only</vt:lpwstr>
  </property>
</Properties>
</file>