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418" r:id="rId2"/>
    <p:sldId id="384" r:id="rId3"/>
    <p:sldId id="419" r:id="rId4"/>
    <p:sldId id="420" r:id="rId5"/>
    <p:sldId id="421" r:id="rId6"/>
    <p:sldId id="430" r:id="rId7"/>
    <p:sldId id="422" r:id="rId8"/>
    <p:sldId id="423" r:id="rId9"/>
    <p:sldId id="429" r:id="rId10"/>
    <p:sldId id="433" r:id="rId11"/>
    <p:sldId id="424" r:id="rId12"/>
    <p:sldId id="425" r:id="rId13"/>
    <p:sldId id="426" r:id="rId14"/>
    <p:sldId id="427" r:id="rId15"/>
    <p:sldId id="428" r:id="rId16"/>
    <p:sldId id="43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2F"/>
    <a:srgbClr val="01B385"/>
    <a:srgbClr val="ACFFE1"/>
    <a:srgbClr val="178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p:restoredTop sz="94694"/>
  </p:normalViewPr>
  <p:slideViewPr>
    <p:cSldViewPr snapToGrid="0">
      <p:cViewPr varScale="1">
        <p:scale>
          <a:sx n="62" d="100"/>
          <a:sy n="62" d="100"/>
        </p:scale>
        <p:origin x="80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76A01B-B58F-46FA-965C-F3789649A135}" type="datetimeFigureOut">
              <a:rPr lang="en-US" smtClean="0"/>
              <a:t>8/27/2024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4DFE4B-A85E-4EF3-950C-2CD1B4598424}" type="slidenum">
              <a:rPr lang="en-US" smtClean="0"/>
              <a:t>‹#›</a:t>
            </a:fld>
            <a:endParaRPr lang="en-US"/>
          </a:p>
        </p:txBody>
      </p:sp>
    </p:spTree>
    <p:extLst>
      <p:ext uri="{BB962C8B-B14F-4D97-AF65-F5344CB8AC3E}">
        <p14:creationId xmlns:p14="http://schemas.microsoft.com/office/powerpoint/2010/main" val="1092951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nd Content">
    <p:spTree>
      <p:nvGrpSpPr>
        <p:cNvPr id="1" name=""/>
        <p:cNvGrpSpPr/>
        <p:nvPr/>
      </p:nvGrpSpPr>
      <p:grpSpPr>
        <a:xfrm>
          <a:off x="0" y="0"/>
          <a:ext cx="0" cy="0"/>
          <a:chOff x="0" y="0"/>
          <a:chExt cx="0" cy="0"/>
        </a:xfrm>
      </p:grpSpPr>
      <p:pic>
        <p:nvPicPr>
          <p:cNvPr id="14"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15"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16"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17" name="Body Level One…"/>
          <p:cNvSpPr txBox="1">
            <a:spLocks noGrp="1"/>
          </p:cNvSpPr>
          <p:nvPr>
            <p:ph type="body" sz="half" idx="1"/>
          </p:nvPr>
        </p:nvSpPr>
        <p:spPr>
          <a:xfrm>
            <a:off x="609600" y="2602580"/>
            <a:ext cx="10972800" cy="273441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 name="Title Text"/>
          <p:cNvSpPr txBox="1">
            <a:spLocks noGrp="1"/>
          </p:cNvSpPr>
          <p:nvPr>
            <p:ph type="title"/>
          </p:nvPr>
        </p:nvSpPr>
        <p:spPr>
          <a:xfrm>
            <a:off x="609600" y="914913"/>
            <a:ext cx="10972800" cy="1474029"/>
          </a:xfrm>
          <a:prstGeom prst="rect">
            <a:avLst/>
          </a:prstGeom>
        </p:spPr>
        <p:txBody>
          <a:bodyPr anchor="b">
            <a:normAutofit/>
          </a:bodyPr>
          <a:lstStyle>
            <a:lvl1pPr>
              <a:lnSpc>
                <a:spcPct val="80000"/>
              </a:lnSpc>
              <a:defRPr sz="4002" cap="all">
                <a:solidFill>
                  <a:srgbClr val="00B385"/>
                </a:solidFill>
                <a:latin typeface="Arial Black"/>
                <a:ea typeface="Arial Black"/>
                <a:cs typeface="Arial Black"/>
                <a:sym typeface="Arial Black"/>
              </a:defRPr>
            </a:lvl1pPr>
          </a:lstStyle>
          <a:p>
            <a:r>
              <a:t>Title Text</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34"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35"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36"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37" name="Body Level One…"/>
          <p:cNvSpPr txBox="1">
            <a:spLocks noGrp="1"/>
          </p:cNvSpPr>
          <p:nvPr>
            <p:ph type="body" sz="half" idx="1"/>
          </p:nvPr>
        </p:nvSpPr>
        <p:spPr>
          <a:xfrm>
            <a:off x="609600" y="2602580"/>
            <a:ext cx="10972800" cy="2734416"/>
          </a:xfrm>
          <a:prstGeom prst="rect">
            <a:avLst/>
          </a:prstGeom>
        </p:spPr>
        <p:txBody>
          <a:bodyPr/>
          <a:lstStyle>
            <a:lvl1pPr algn="ctr"/>
            <a:lvl2pPr algn="ctr"/>
            <a:lvl3pPr algn="ctr"/>
            <a:lvl4pPr algn="ctr"/>
            <a:lvl5pPr algn="ctr"/>
          </a:lstStyle>
          <a:p>
            <a:r>
              <a:t>Body Level One</a:t>
            </a:r>
          </a:p>
          <a:p>
            <a:pPr lvl="1"/>
            <a:r>
              <a:t>Body Level Two</a:t>
            </a:r>
          </a:p>
          <a:p>
            <a:pPr lvl="2"/>
            <a:r>
              <a:t>Body Level Three</a:t>
            </a:r>
          </a:p>
          <a:p>
            <a:pPr lvl="3"/>
            <a:r>
              <a:t>Body Level Four</a:t>
            </a:r>
          </a:p>
          <a:p>
            <a:pPr lvl="4"/>
            <a:r>
              <a:t>Body Level Five</a:t>
            </a:r>
          </a:p>
        </p:txBody>
      </p:sp>
      <p:sp>
        <p:nvSpPr>
          <p:cNvPr id="38" name="Title Text"/>
          <p:cNvSpPr txBox="1">
            <a:spLocks noGrp="1"/>
          </p:cNvSpPr>
          <p:nvPr>
            <p:ph type="title"/>
          </p:nvPr>
        </p:nvSpPr>
        <p:spPr>
          <a:xfrm>
            <a:off x="609600" y="914913"/>
            <a:ext cx="10972800" cy="1474029"/>
          </a:xfrm>
          <a:prstGeom prst="rect">
            <a:avLst/>
          </a:prstGeom>
        </p:spPr>
        <p:txBody>
          <a:bodyPr anchor="b">
            <a:normAutofit/>
          </a:bodyPr>
          <a:lstStyle>
            <a:lvl1pPr algn="ctr">
              <a:lnSpc>
                <a:spcPct val="80000"/>
              </a:lnSpc>
              <a:defRPr sz="5943" cap="all">
                <a:solidFill>
                  <a:srgbClr val="00B385"/>
                </a:solidFill>
                <a:latin typeface="Arial Black"/>
                <a:ea typeface="Arial Black"/>
                <a:cs typeface="Arial Black"/>
                <a:sym typeface="Arial Black"/>
              </a:defRPr>
            </a:lvl1pPr>
          </a:lstStyle>
          <a:p>
            <a:r>
              <a:t>Title Text</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B385"/>
        </a:solidFill>
        <a:effectLst/>
      </p:bgPr>
    </p:bg>
    <p:spTree>
      <p:nvGrpSpPr>
        <p:cNvPr id="1" name=""/>
        <p:cNvGrpSpPr/>
        <p:nvPr/>
      </p:nvGrpSpPr>
      <p:grpSpPr>
        <a:xfrm>
          <a:off x="0" y="0"/>
          <a:ext cx="0" cy="0"/>
          <a:chOff x="0" y="0"/>
          <a:chExt cx="0" cy="0"/>
        </a:xfrm>
      </p:grpSpPr>
      <p:pic>
        <p:nvPicPr>
          <p:cNvPr id="46"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47"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48"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49" name="Rectangle 1"/>
          <p:cNvSpPr/>
          <p:nvPr/>
        </p:nvSpPr>
        <p:spPr>
          <a:xfrm>
            <a:off x="0" y="0"/>
            <a:ext cx="12192000" cy="6020014"/>
          </a:xfrm>
          <a:prstGeom prst="rect">
            <a:avLst/>
          </a:prstGeom>
          <a:solidFill>
            <a:srgbClr val="00B385"/>
          </a:solidFill>
          <a:ln w="12700">
            <a:miter lim="400000"/>
          </a:ln>
        </p:spPr>
        <p:txBody>
          <a:bodyPr lIns="27726" rIns="27726" anchor="ctr"/>
          <a:lstStyle/>
          <a:p>
            <a:pPr algn="ctr">
              <a:defRPr sz="2900">
                <a:ln w="22225" cap="flat">
                  <a:solidFill>
                    <a:schemeClr val="accent2"/>
                  </a:solidFill>
                  <a:prstDash val="solid"/>
                  <a:round/>
                </a:ln>
                <a:solidFill>
                  <a:srgbClr val="E6B9B8"/>
                </a:solidFill>
                <a:latin typeface="+mj-lt"/>
                <a:ea typeface="+mj-ea"/>
                <a:cs typeface="+mj-cs"/>
                <a:sym typeface="Arial Narrow"/>
              </a:defRPr>
            </a:pPr>
            <a:endParaRPr sz="1759"/>
          </a:p>
        </p:txBody>
      </p:sp>
      <p:sp>
        <p:nvSpPr>
          <p:cNvPr id="50" name="Body Level One…"/>
          <p:cNvSpPr txBox="1">
            <a:spLocks noGrp="1"/>
          </p:cNvSpPr>
          <p:nvPr>
            <p:ph type="body" sz="half" idx="1"/>
          </p:nvPr>
        </p:nvSpPr>
        <p:spPr>
          <a:xfrm>
            <a:off x="609600" y="2602580"/>
            <a:ext cx="10972800" cy="2734416"/>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1" name="Title Text"/>
          <p:cNvSpPr txBox="1">
            <a:spLocks noGrp="1"/>
          </p:cNvSpPr>
          <p:nvPr>
            <p:ph type="title"/>
          </p:nvPr>
        </p:nvSpPr>
        <p:spPr>
          <a:xfrm>
            <a:off x="609600" y="914913"/>
            <a:ext cx="10972800" cy="1474029"/>
          </a:xfrm>
          <a:prstGeom prst="rect">
            <a:avLst/>
          </a:prstGeom>
        </p:spPr>
        <p:txBody>
          <a:bodyPr anchor="b">
            <a:normAutofit/>
          </a:bodyPr>
          <a:lstStyle>
            <a:lvl1pPr>
              <a:lnSpc>
                <a:spcPct val="80000"/>
              </a:lnSpc>
              <a:defRPr sz="5943" cap="all">
                <a:solidFill>
                  <a:srgbClr val="FFFFFF"/>
                </a:solidFill>
                <a:latin typeface="Arial Black"/>
                <a:ea typeface="Arial Black"/>
                <a:cs typeface="Arial Black"/>
                <a:sym typeface="Arial Black"/>
              </a:defRPr>
            </a:lvl1pPr>
          </a:lstStyle>
          <a:p>
            <a:r>
              <a:t>Title Text</a:t>
            </a: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95"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96"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97"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98" name="Body Level One…"/>
          <p:cNvSpPr txBox="1">
            <a:spLocks noGrp="1"/>
          </p:cNvSpPr>
          <p:nvPr>
            <p:ph type="body" sz="quarter" idx="1"/>
          </p:nvPr>
        </p:nvSpPr>
        <p:spPr>
          <a:xfrm>
            <a:off x="609600" y="2528864"/>
            <a:ext cx="4978401" cy="3113105"/>
          </a:xfrm>
          <a:prstGeom prst="rect">
            <a:avLst/>
          </a:prstGeom>
        </p:spPr>
        <p:txBody>
          <a:bodyPr/>
          <a:lstStyle>
            <a:lvl1pPr>
              <a:defRPr sz="1092"/>
            </a:lvl1pPr>
            <a:lvl2pPr indent="277204">
              <a:defRPr sz="1092"/>
            </a:lvl2pPr>
            <a:lvl3pPr indent="554407">
              <a:defRPr sz="1092"/>
            </a:lvl3pPr>
            <a:lvl4pPr indent="831611">
              <a:defRPr sz="1092"/>
            </a:lvl4pPr>
            <a:lvl5pPr indent="1108813">
              <a:defRPr sz="1092"/>
            </a:lvl5pPr>
          </a:lstStyle>
          <a:p>
            <a:r>
              <a:t>Body Level One</a:t>
            </a:r>
          </a:p>
          <a:p>
            <a:pPr lvl="1"/>
            <a:r>
              <a:t>Body Level Two</a:t>
            </a:r>
          </a:p>
          <a:p>
            <a:pPr lvl="2"/>
            <a:r>
              <a:t>Body Level Three</a:t>
            </a:r>
          </a:p>
          <a:p>
            <a:pPr lvl="3"/>
            <a:r>
              <a:t>Body Level Four</a:t>
            </a:r>
          </a:p>
          <a:p>
            <a:pPr lvl="4"/>
            <a:r>
              <a:t>Body Level Five</a:t>
            </a:r>
          </a:p>
        </p:txBody>
      </p:sp>
      <p:sp>
        <p:nvSpPr>
          <p:cNvPr id="99" name="Title Text"/>
          <p:cNvSpPr txBox="1">
            <a:spLocks noGrp="1"/>
          </p:cNvSpPr>
          <p:nvPr>
            <p:ph type="title"/>
          </p:nvPr>
        </p:nvSpPr>
        <p:spPr>
          <a:xfrm>
            <a:off x="609600" y="914913"/>
            <a:ext cx="10972800" cy="1474029"/>
          </a:xfrm>
          <a:prstGeom prst="rect">
            <a:avLst/>
          </a:prstGeom>
        </p:spPr>
        <p:txBody>
          <a:bodyPr anchor="b">
            <a:normAutofit/>
          </a:bodyPr>
          <a:lstStyle>
            <a:lvl1pPr>
              <a:lnSpc>
                <a:spcPct val="80000"/>
              </a:lnSpc>
              <a:defRPr sz="5943" cap="all">
                <a:solidFill>
                  <a:srgbClr val="00B385"/>
                </a:solidFill>
                <a:latin typeface="Arial Black"/>
                <a:ea typeface="Arial Black"/>
                <a:cs typeface="Arial Black"/>
                <a:sym typeface="Arial Black"/>
              </a:defRPr>
            </a:lvl1pPr>
          </a:lstStyle>
          <a:p>
            <a:r>
              <a:t>Title Text</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07"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108"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109"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110" name="Body Level One…"/>
          <p:cNvSpPr txBox="1">
            <a:spLocks noGrp="1"/>
          </p:cNvSpPr>
          <p:nvPr>
            <p:ph type="body" sz="quarter" idx="1"/>
          </p:nvPr>
        </p:nvSpPr>
        <p:spPr>
          <a:xfrm>
            <a:off x="609600" y="2606551"/>
            <a:ext cx="5328523" cy="671889"/>
          </a:xfrm>
          <a:prstGeom prst="rect">
            <a:avLst/>
          </a:prstGeom>
        </p:spPr>
        <p:txBody>
          <a:bodyPr anchor="b"/>
          <a:lstStyle/>
          <a:p>
            <a:r>
              <a:t>Body Level One</a:t>
            </a:r>
          </a:p>
          <a:p>
            <a:pPr lvl="1"/>
            <a:r>
              <a:t>Body Level Two</a:t>
            </a:r>
          </a:p>
          <a:p>
            <a:pPr lvl="2"/>
            <a:r>
              <a:t>Body Level Three</a:t>
            </a:r>
          </a:p>
          <a:p>
            <a:pPr lvl="3"/>
            <a:r>
              <a:t>Body Level Four</a:t>
            </a:r>
          </a:p>
          <a:p>
            <a:pPr lvl="4"/>
            <a:r>
              <a:t>Body Level Five</a:t>
            </a:r>
          </a:p>
        </p:txBody>
      </p:sp>
      <p:sp>
        <p:nvSpPr>
          <p:cNvPr id="111" name="Text Placeholder 2"/>
          <p:cNvSpPr>
            <a:spLocks noGrp="1"/>
          </p:cNvSpPr>
          <p:nvPr>
            <p:ph type="body" sz="quarter" idx="21"/>
          </p:nvPr>
        </p:nvSpPr>
        <p:spPr>
          <a:xfrm>
            <a:off x="6096000" y="2606551"/>
            <a:ext cx="5328522" cy="671889"/>
          </a:xfrm>
          <a:prstGeom prst="rect">
            <a:avLst/>
          </a:prstGeom>
        </p:spPr>
        <p:txBody>
          <a:bodyPr anchor="b"/>
          <a:lstStyle/>
          <a:p>
            <a:endParaRPr/>
          </a:p>
        </p:txBody>
      </p:sp>
      <p:sp>
        <p:nvSpPr>
          <p:cNvPr id="112" name="Title Text"/>
          <p:cNvSpPr txBox="1">
            <a:spLocks noGrp="1"/>
          </p:cNvSpPr>
          <p:nvPr>
            <p:ph type="title"/>
          </p:nvPr>
        </p:nvSpPr>
        <p:spPr>
          <a:xfrm>
            <a:off x="609600" y="914913"/>
            <a:ext cx="10972800" cy="1474029"/>
          </a:xfrm>
          <a:prstGeom prst="rect">
            <a:avLst/>
          </a:prstGeom>
        </p:spPr>
        <p:txBody>
          <a:bodyPr anchor="b">
            <a:normAutofit/>
          </a:bodyPr>
          <a:lstStyle>
            <a:lvl1pPr>
              <a:lnSpc>
                <a:spcPct val="80000"/>
              </a:lnSpc>
              <a:defRPr sz="5943" cap="all">
                <a:solidFill>
                  <a:srgbClr val="00B385"/>
                </a:solidFill>
                <a:latin typeface="Arial Black"/>
                <a:ea typeface="Arial Black"/>
                <a:cs typeface="Arial Black"/>
                <a:sym typeface="Arial Black"/>
              </a:defRPr>
            </a:lvl1pPr>
          </a:lstStyle>
          <a:p>
            <a:r>
              <a:t>Title Text</a:t>
            </a:r>
          </a:p>
        </p:txBody>
      </p:sp>
      <p:sp>
        <p:nvSpPr>
          <p:cNvPr id="1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131"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132"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133"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134" name="Body Level One…"/>
          <p:cNvSpPr txBox="1">
            <a:spLocks noGrp="1"/>
          </p:cNvSpPr>
          <p:nvPr>
            <p:ph type="body" sz="half" idx="1"/>
          </p:nvPr>
        </p:nvSpPr>
        <p:spPr>
          <a:xfrm>
            <a:off x="5283200" y="987980"/>
            <a:ext cx="6072718" cy="4577746"/>
          </a:xfrm>
          <a:prstGeom prst="rect">
            <a:avLst/>
          </a:prstGeom>
        </p:spPr>
        <p:txBody>
          <a:bodyPr/>
          <a:lstStyle>
            <a:lvl1pPr>
              <a:defRPr sz="3153"/>
            </a:lvl1pPr>
            <a:lvl2pPr indent="277204">
              <a:defRPr sz="3153"/>
            </a:lvl2pPr>
            <a:lvl3pPr indent="554407">
              <a:defRPr sz="3153"/>
            </a:lvl3pPr>
            <a:lvl4pPr indent="831611">
              <a:defRPr sz="3153"/>
            </a:lvl4pPr>
            <a:lvl5pPr indent="1108813">
              <a:defRPr sz="3153"/>
            </a:lvl5pPr>
          </a:lstStyle>
          <a:p>
            <a:r>
              <a:t>Body Level One</a:t>
            </a:r>
          </a:p>
          <a:p>
            <a:pPr lvl="1"/>
            <a:r>
              <a:t>Body Level Two</a:t>
            </a:r>
          </a:p>
          <a:p>
            <a:pPr lvl="2"/>
            <a:r>
              <a:t>Body Level Three</a:t>
            </a:r>
          </a:p>
          <a:p>
            <a:pPr lvl="3"/>
            <a:r>
              <a:t>Body Level Four</a:t>
            </a:r>
          </a:p>
          <a:p>
            <a:pPr lvl="4"/>
            <a:r>
              <a:t>Body Level Five</a:t>
            </a:r>
          </a:p>
        </p:txBody>
      </p:sp>
      <p:sp>
        <p:nvSpPr>
          <p:cNvPr id="135" name="Text Placeholder 3"/>
          <p:cNvSpPr>
            <a:spLocks noGrp="1"/>
          </p:cNvSpPr>
          <p:nvPr>
            <p:ph type="body" sz="quarter" idx="21"/>
          </p:nvPr>
        </p:nvSpPr>
        <p:spPr>
          <a:xfrm>
            <a:off x="840318" y="2744741"/>
            <a:ext cx="4110567" cy="2820984"/>
          </a:xfrm>
          <a:prstGeom prst="rect">
            <a:avLst/>
          </a:prstGeom>
        </p:spPr>
        <p:txBody>
          <a:bodyPr/>
          <a:lstStyle/>
          <a:p>
            <a:pPr>
              <a:defRPr sz="2600"/>
            </a:pPr>
            <a:endParaRPr/>
          </a:p>
        </p:txBody>
      </p:sp>
      <p:sp>
        <p:nvSpPr>
          <p:cNvPr id="136" name="Title Text"/>
          <p:cNvSpPr txBox="1">
            <a:spLocks noGrp="1"/>
          </p:cNvSpPr>
          <p:nvPr>
            <p:ph type="title"/>
          </p:nvPr>
        </p:nvSpPr>
        <p:spPr>
          <a:xfrm>
            <a:off x="836084" y="1020543"/>
            <a:ext cx="4114802" cy="1580451"/>
          </a:xfrm>
          <a:prstGeom prst="rect">
            <a:avLst/>
          </a:prstGeom>
        </p:spPr>
        <p:txBody>
          <a:bodyPr anchor="b">
            <a:normAutofit/>
          </a:bodyPr>
          <a:lstStyle>
            <a:lvl1pPr>
              <a:lnSpc>
                <a:spcPct val="80000"/>
              </a:lnSpc>
              <a:defRPr sz="3578" cap="all">
                <a:solidFill>
                  <a:srgbClr val="00B385"/>
                </a:solidFill>
                <a:latin typeface="Arial Black"/>
                <a:ea typeface="Arial Black"/>
                <a:cs typeface="Arial Black"/>
                <a:sym typeface="Arial Black"/>
              </a:defRPr>
            </a:lvl1pPr>
          </a:lstStyle>
          <a:p>
            <a:r>
              <a:t>Title Text</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72" name="Picture 6" descr="Picture 6"/>
          <p:cNvPicPr>
            <a:picLocks noChangeAspect="1"/>
          </p:cNvPicPr>
          <p:nvPr/>
        </p:nvPicPr>
        <p:blipFill>
          <a:blip r:embed="rId2"/>
          <a:srcRect t="85827"/>
          <a:stretch>
            <a:fillRect/>
          </a:stretch>
        </p:blipFill>
        <p:spPr>
          <a:xfrm>
            <a:off x="3424" y="5889342"/>
            <a:ext cx="12185159" cy="972511"/>
          </a:xfrm>
          <a:prstGeom prst="rect">
            <a:avLst/>
          </a:prstGeom>
          <a:ln w="12700">
            <a:miter lim="400000"/>
          </a:ln>
        </p:spPr>
      </p:pic>
      <p:pic>
        <p:nvPicPr>
          <p:cNvPr id="173" name="Picture 10" descr="Picture 10"/>
          <p:cNvPicPr>
            <a:picLocks noChangeAspect="1"/>
          </p:cNvPicPr>
          <p:nvPr/>
        </p:nvPicPr>
        <p:blipFill>
          <a:blip r:embed="rId3"/>
          <a:srcRect l="10322" t="62317" r="12878" b="34193"/>
          <a:stretch>
            <a:fillRect/>
          </a:stretch>
        </p:blipFill>
        <p:spPr>
          <a:xfrm>
            <a:off x="6691175" y="9632"/>
            <a:ext cx="5500827" cy="323636"/>
          </a:xfrm>
          <a:prstGeom prst="rect">
            <a:avLst/>
          </a:prstGeom>
          <a:ln w="12700">
            <a:miter lim="400000"/>
          </a:ln>
        </p:spPr>
      </p:pic>
      <p:sp>
        <p:nvSpPr>
          <p:cNvPr id="174"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175" name="Slide Number"/>
          <p:cNvSpPr txBox="1">
            <a:spLocks noGrp="1"/>
          </p:cNvSpPr>
          <p:nvPr>
            <p:ph type="sldNum" sz="quarter" idx="2"/>
          </p:nvPr>
        </p:nvSpPr>
        <p:spPr>
          <a:xfrm>
            <a:off x="-147461" y="0"/>
            <a:ext cx="148231" cy="146618"/>
          </a:xfrm>
          <a:prstGeom prst="rect">
            <a:avLst/>
          </a:prstGeom>
        </p:spPr>
        <p:txBody>
          <a:bodyPr lIns="0" tIns="0" rIns="0" bIns="0" anchor="t"/>
          <a:lstStyle>
            <a:lvl1pPr>
              <a:defRPr sz="1092">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208E1-99F7-BA4D-B8BD-F5D7F1C1E06A}"/>
              </a:ext>
            </a:extLst>
          </p:cNvPr>
          <p:cNvSpPr>
            <a:spLocks noGrp="1"/>
          </p:cNvSpPr>
          <p:nvPr>
            <p:ph idx="1"/>
          </p:nvPr>
        </p:nvSpPr>
        <p:spPr>
          <a:xfrm>
            <a:off x="5283200" y="987426"/>
            <a:ext cx="6072717" cy="4575175"/>
          </a:xfrm>
          <a:prstGeom prst="rect">
            <a:avLst/>
          </a:prstGeom>
        </p:spPr>
        <p:txBody>
          <a:bodyPr/>
          <a:lstStyle>
            <a:lvl1pPr>
              <a:defRPr sz="3200" b="0" i="0">
                <a:latin typeface="Arial Narrow" panose="020B0604020202020204" pitchFamily="34" charset="0"/>
              </a:defRPr>
            </a:lvl1pPr>
            <a:lvl2pPr>
              <a:defRPr sz="2800" b="0" i="0">
                <a:latin typeface="Arial Narrow" panose="020B0604020202020204" pitchFamily="34" charset="0"/>
              </a:defRPr>
            </a:lvl2pPr>
            <a:lvl3pPr>
              <a:defRPr sz="2400" b="0" i="0">
                <a:latin typeface="Arial Narrow" panose="020B0604020202020204" pitchFamily="34" charset="0"/>
              </a:defRPr>
            </a:lvl3pPr>
            <a:lvl4pPr>
              <a:defRPr sz="2000" b="0" i="0">
                <a:latin typeface="Arial Narrow" panose="020B0604020202020204" pitchFamily="34" charset="0"/>
              </a:defRPr>
            </a:lvl4pPr>
            <a:lvl5pPr>
              <a:defRPr sz="2000" b="0" i="0">
                <a:latin typeface="Arial Narrow"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861AA0-89AF-3142-957F-E1D12BB512F8}"/>
              </a:ext>
            </a:extLst>
          </p:cNvPr>
          <p:cNvSpPr>
            <a:spLocks noGrp="1"/>
          </p:cNvSpPr>
          <p:nvPr>
            <p:ph type="body" sz="half" idx="2"/>
          </p:nvPr>
        </p:nvSpPr>
        <p:spPr>
          <a:xfrm>
            <a:off x="840318" y="2743200"/>
            <a:ext cx="4110567" cy="2819400"/>
          </a:xfrm>
          <a:prstGeom prst="rect">
            <a:avLst/>
          </a:prstGeom>
        </p:spPr>
        <p:txBody>
          <a:bodyPr/>
          <a:lstStyle>
            <a:lvl1pPr marL="0" indent="0">
              <a:buNone/>
              <a:defRPr sz="1600" b="0" i="0">
                <a:latin typeface="Arial Narrow"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1D33E749-31CB-D04F-A6B6-75E745F84106}"/>
              </a:ext>
            </a:extLst>
          </p:cNvPr>
          <p:cNvSpPr>
            <a:spLocks noGrp="1"/>
          </p:cNvSpPr>
          <p:nvPr>
            <p:ph type="ctrTitle"/>
          </p:nvPr>
        </p:nvSpPr>
        <p:spPr>
          <a:xfrm>
            <a:off x="836084" y="1019970"/>
            <a:ext cx="4114801" cy="1579563"/>
          </a:xfrm>
          <a:prstGeom prst="rect">
            <a:avLst/>
          </a:prstGeom>
        </p:spPr>
        <p:txBody>
          <a:bodyPr anchor="b"/>
          <a:lstStyle>
            <a:lvl1pPr algn="l">
              <a:lnSpc>
                <a:spcPct val="80000"/>
              </a:lnSpc>
              <a:defRPr sz="2800"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790904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E208E1-99F7-BA4D-B8BD-F5D7F1C1E06A}"/>
              </a:ext>
            </a:extLst>
          </p:cNvPr>
          <p:cNvSpPr>
            <a:spLocks noGrp="1"/>
          </p:cNvSpPr>
          <p:nvPr>
            <p:ph idx="1"/>
          </p:nvPr>
        </p:nvSpPr>
        <p:spPr>
          <a:xfrm>
            <a:off x="5283200" y="987426"/>
            <a:ext cx="6072717" cy="4575175"/>
          </a:xfrm>
          <a:prstGeom prst="rect">
            <a:avLst/>
          </a:prstGeom>
        </p:spPr>
        <p:txBody>
          <a:bodyPr/>
          <a:lstStyle>
            <a:lvl1pPr>
              <a:defRPr sz="3200" b="0" i="0">
                <a:latin typeface="Arial Narrow" panose="020B0604020202020204" pitchFamily="34" charset="0"/>
              </a:defRPr>
            </a:lvl1pPr>
            <a:lvl2pPr>
              <a:defRPr sz="2800" b="0" i="0">
                <a:latin typeface="Arial Narrow" panose="020B0604020202020204" pitchFamily="34" charset="0"/>
              </a:defRPr>
            </a:lvl2pPr>
            <a:lvl3pPr>
              <a:defRPr sz="2400" b="0" i="0">
                <a:latin typeface="Arial Narrow" panose="020B0604020202020204" pitchFamily="34" charset="0"/>
              </a:defRPr>
            </a:lvl3pPr>
            <a:lvl4pPr>
              <a:defRPr sz="2000" b="0" i="0">
                <a:latin typeface="Arial Narrow" panose="020B0604020202020204" pitchFamily="34" charset="0"/>
              </a:defRPr>
            </a:lvl4pPr>
            <a:lvl5pPr>
              <a:defRPr sz="2000" b="0" i="0">
                <a:latin typeface="Arial Narrow"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861AA0-89AF-3142-957F-E1D12BB512F8}"/>
              </a:ext>
            </a:extLst>
          </p:cNvPr>
          <p:cNvSpPr>
            <a:spLocks noGrp="1"/>
          </p:cNvSpPr>
          <p:nvPr>
            <p:ph type="body" sz="half" idx="2"/>
          </p:nvPr>
        </p:nvSpPr>
        <p:spPr>
          <a:xfrm>
            <a:off x="840318" y="2743200"/>
            <a:ext cx="4110567" cy="2819400"/>
          </a:xfrm>
          <a:prstGeom prst="rect">
            <a:avLst/>
          </a:prstGeom>
        </p:spPr>
        <p:txBody>
          <a:bodyPr/>
          <a:lstStyle>
            <a:lvl1pPr marL="0" indent="0">
              <a:buNone/>
              <a:defRPr sz="1600" b="0" i="0">
                <a:latin typeface="Arial Narrow"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1D33E749-31CB-D04F-A6B6-75E745F84106}"/>
              </a:ext>
            </a:extLst>
          </p:cNvPr>
          <p:cNvSpPr>
            <a:spLocks noGrp="1"/>
          </p:cNvSpPr>
          <p:nvPr>
            <p:ph type="ctrTitle"/>
          </p:nvPr>
        </p:nvSpPr>
        <p:spPr>
          <a:xfrm>
            <a:off x="836084" y="1019970"/>
            <a:ext cx="4114801" cy="1579563"/>
          </a:xfrm>
          <a:prstGeom prst="rect">
            <a:avLst/>
          </a:prstGeom>
        </p:spPr>
        <p:txBody>
          <a:bodyPr anchor="b"/>
          <a:lstStyle>
            <a:lvl1pPr algn="l">
              <a:lnSpc>
                <a:spcPct val="80000"/>
              </a:lnSpc>
              <a:defRPr sz="2800" b="1" i="0" cap="all" baseline="0">
                <a:solidFill>
                  <a:srgbClr val="00B385"/>
                </a:solidFill>
                <a:latin typeface="Arial Black"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00909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11"/>
          <a:srcRect t="85827"/>
          <a:stretch>
            <a:fillRect/>
          </a:stretch>
        </p:blipFill>
        <p:spPr>
          <a:xfrm>
            <a:off x="3424" y="5889342"/>
            <a:ext cx="12185159" cy="972511"/>
          </a:xfrm>
          <a:prstGeom prst="rect">
            <a:avLst/>
          </a:prstGeom>
          <a:ln w="12700">
            <a:miter lim="400000"/>
          </a:ln>
        </p:spPr>
      </p:pic>
      <p:pic>
        <p:nvPicPr>
          <p:cNvPr id="3" name="Picture 10" descr="Picture 10"/>
          <p:cNvPicPr>
            <a:picLocks noChangeAspect="1"/>
          </p:cNvPicPr>
          <p:nvPr/>
        </p:nvPicPr>
        <p:blipFill>
          <a:blip r:embed="rId12"/>
          <a:srcRect l="10322" t="62317" r="12878" b="34193"/>
          <a:stretch>
            <a:fillRect/>
          </a:stretch>
        </p:blipFill>
        <p:spPr>
          <a:xfrm>
            <a:off x="6691175" y="9632"/>
            <a:ext cx="5500827" cy="323636"/>
          </a:xfrm>
          <a:prstGeom prst="rect">
            <a:avLst/>
          </a:prstGeom>
          <a:ln w="12700">
            <a:miter lim="400000"/>
          </a:ln>
        </p:spPr>
      </p:pic>
      <p:sp>
        <p:nvSpPr>
          <p:cNvPr id="4" name="TextBox 2"/>
          <p:cNvSpPr txBox="1"/>
          <p:nvPr/>
        </p:nvSpPr>
        <p:spPr>
          <a:xfrm>
            <a:off x="5391744" y="6769386"/>
            <a:ext cx="1425803" cy="93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000"/>
            </a:lvl1pPr>
          </a:lstStyle>
          <a:p>
            <a:r>
              <a:rPr sz="606"/>
              <a:t>Loyola University Maryland Internal Use Only</a:t>
            </a:r>
          </a:p>
        </p:txBody>
      </p:sp>
      <p:sp>
        <p:nvSpPr>
          <p:cNvPr id="5" name="Body Level One…"/>
          <p:cNvSpPr txBox="1">
            <a:spLocks noGrp="1"/>
          </p:cNvSpPr>
          <p:nvPr>
            <p:ph type="body" idx="1" hasCustomPrompt="1"/>
          </p:nvPr>
        </p:nvSpPr>
        <p:spPr>
          <a:xfrm>
            <a:off x="609600" y="1073007"/>
            <a:ext cx="10972800" cy="4263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Click to edit Master content style</a:t>
            </a:r>
          </a:p>
          <a:p>
            <a:pPr lvl="1"/>
            <a:endParaRPr/>
          </a:p>
          <a:p>
            <a:pPr lvl="2"/>
            <a:endParaRPr/>
          </a:p>
          <a:p>
            <a:pPr lvl="3"/>
            <a:endParaRPr/>
          </a:p>
          <a:p>
            <a:pPr lvl="4"/>
            <a:endParaRPr/>
          </a:p>
        </p:txBody>
      </p:sp>
      <p:sp>
        <p:nvSpPr>
          <p:cNvPr id="6" name="Title Text"/>
          <p:cNvSpPr txBox="1">
            <a:spLocks noGrp="1"/>
          </p:cNvSpPr>
          <p:nvPr>
            <p:ph type="title"/>
          </p:nvPr>
        </p:nvSpPr>
        <p:spPr>
          <a:xfrm>
            <a:off x="609600" y="274638"/>
            <a:ext cx="109728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lstStyle/>
          <a:p>
            <a:r>
              <a:t>Title Text</a:t>
            </a:r>
          </a:p>
        </p:txBody>
      </p:sp>
      <p:sp>
        <p:nvSpPr>
          <p:cNvPr id="7" name="Slide Number"/>
          <p:cNvSpPr txBox="1">
            <a:spLocks noGrp="1"/>
          </p:cNvSpPr>
          <p:nvPr>
            <p:ph type="sldNum" sz="quarter" idx="2"/>
          </p:nvPr>
        </p:nvSpPr>
        <p:spPr>
          <a:xfrm>
            <a:off x="5892799" y="6254174"/>
            <a:ext cx="2844801" cy="204351"/>
          </a:xfrm>
          <a:prstGeom prst="rect">
            <a:avLst/>
          </a:prstGeom>
          <a:ln w="12700">
            <a:miter lim="400000"/>
          </a:ln>
        </p:spPr>
        <p:txBody>
          <a:bodyPr wrap="square" lIns="45719" rIns="45719" anchor="ctr">
            <a:spAutoFit/>
          </a:bodyPr>
          <a:lstStyle>
            <a:lvl1pPr algn="r">
              <a:defRPr sz="728"/>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6" r:id="rId4"/>
    <p:sldLayoutId id="2147483657" r:id="rId5"/>
    <p:sldLayoutId id="2147483659" r:id="rId6"/>
    <p:sldLayoutId id="2147483662" r:id="rId7"/>
    <p:sldLayoutId id="2147483679" r:id="rId8"/>
    <p:sldLayoutId id="2147483680" r:id="rId9"/>
  </p:sldLayoutIdLst>
  <p:transition spd="med"/>
  <p:txStyles>
    <p:titleStyle>
      <a:lvl1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1pPr>
      <a:lvl2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2pPr>
      <a:lvl3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3pPr>
      <a:lvl4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4pPr>
      <a:lvl5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5pPr>
      <a:lvl6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6pPr>
      <a:lvl7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7pPr>
      <a:lvl8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8pPr>
      <a:lvl9pPr marL="0" marR="0" indent="0" algn="l" defTabSz="914400" rtl="0" latinLnBrk="0">
        <a:lnSpc>
          <a:spcPct val="100000"/>
        </a:lnSpc>
        <a:spcBef>
          <a:spcPts val="0"/>
        </a:spcBef>
        <a:spcAft>
          <a:spcPts val="0"/>
        </a:spcAft>
        <a:buClrTx/>
        <a:buSzTx/>
        <a:buFontTx/>
        <a:buNone/>
        <a:tabLst/>
        <a:defRPr sz="1800" b="0" i="0" u="none" strike="noStrike" cap="none" spc="0" baseline="0">
          <a:solidFill>
            <a:srgbClr val="000000"/>
          </a:solidFill>
          <a:uFillTx/>
          <a:latin typeface="Calibri"/>
          <a:ea typeface="Calibri"/>
          <a:cs typeface="Calibri"/>
          <a:sym typeface="Calibri"/>
        </a:defRPr>
      </a:lvl9pPr>
    </p:titleStyle>
    <p:bodyStyle>
      <a:lvl1pPr marL="0" marR="0" indent="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1pPr>
      <a:lvl2pPr marL="0" marR="0" indent="75396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2pPr>
      <a:lvl3pPr marL="0" marR="0" indent="1507937"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3pPr>
      <a:lvl4pPr marL="0" marR="0" indent="2261905"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4pPr>
      <a:lvl5pPr marL="0" marR="0" indent="3015874"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5pPr>
      <a:lvl6pPr marL="0" marR="0" indent="3769843"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6pPr>
      <a:lvl7pPr marL="0" marR="0" indent="4523811"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7pPr>
      <a:lvl8pPr marL="0" marR="0" indent="5277780"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8pPr>
      <a:lvl9pPr marL="0" marR="0" indent="6031748" algn="l" defTabSz="914400" rtl="0" latinLnBrk="0">
        <a:lnSpc>
          <a:spcPct val="100000"/>
        </a:lnSpc>
        <a:spcBef>
          <a:spcPts val="0"/>
        </a:spcBef>
        <a:spcAft>
          <a:spcPts val="0"/>
        </a:spcAft>
        <a:buClrTx/>
        <a:buSzTx/>
        <a:buFontTx/>
        <a:buNone/>
        <a:tabLst/>
        <a:defRPr sz="3900" b="0" i="0" u="none" strike="noStrike" cap="none" spc="0" baseline="0">
          <a:solidFill>
            <a:srgbClr val="000000"/>
          </a:solidFill>
          <a:uFillTx/>
          <a:latin typeface="+mj-lt"/>
          <a:ea typeface="+mj-ea"/>
          <a:cs typeface="+mj-cs"/>
          <a:sym typeface="Arial Narrow"/>
        </a:defRPr>
      </a:lvl9pPr>
    </p:bodyStyle>
    <p:otherStyle>
      <a:lvl1pPr marL="0" marR="0" indent="0"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6977"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3953"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0929"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7908"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4884"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1860"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198838"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5814" algn="r" defTabSz="913953"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0D249D-E06C-19B7-9BA5-0BA108A4DEBC}"/>
              </a:ext>
            </a:extLst>
          </p:cNvPr>
          <p:cNvSpPr>
            <a:spLocks noGrp="1"/>
          </p:cNvSpPr>
          <p:nvPr>
            <p:ph type="ctrTitle"/>
          </p:nvPr>
        </p:nvSpPr>
        <p:spPr>
          <a:xfrm>
            <a:off x="604484" y="1468313"/>
            <a:ext cx="10972030" cy="3913179"/>
          </a:xfrm>
        </p:spPr>
        <p:txBody>
          <a:bodyPr lIns="55449" tIns="27725" rIns="55449" bIns="27725" anchor="ctr">
            <a:normAutofit/>
          </a:bodyPr>
          <a:lstStyle/>
          <a:p>
            <a:pPr algn="ctr"/>
            <a:r>
              <a:rPr lang="en-US" sz="7000" b="1" dirty="0">
                <a:solidFill>
                  <a:schemeClr val="bg1"/>
                </a:solidFill>
                <a:latin typeface="+mj-lt"/>
              </a:rPr>
              <a:t>Student Biographies</a:t>
            </a:r>
          </a:p>
        </p:txBody>
      </p:sp>
    </p:spTree>
    <p:extLst>
      <p:ext uri="{BB962C8B-B14F-4D97-AF65-F5344CB8AC3E}">
        <p14:creationId xmlns:p14="http://schemas.microsoft.com/office/powerpoint/2010/main" val="12844500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E45D0E5-B505-A127-ECDD-1B05D471B836}"/>
              </a:ext>
            </a:extLst>
          </p:cNvPr>
          <p:cNvSpPr>
            <a:spLocks noGrp="1"/>
          </p:cNvSpPr>
          <p:nvPr>
            <p:ph type="body" sz="half" idx="1"/>
          </p:nvPr>
        </p:nvSpPr>
        <p:spPr>
          <a:xfrm>
            <a:off x="5283199" y="1654138"/>
            <a:ext cx="6072718" cy="4081413"/>
          </a:xfrm>
        </p:spPr>
        <p:txBody>
          <a:bodyPr>
            <a:normAutofit/>
          </a:bodyPr>
          <a:lstStyle/>
          <a:p>
            <a:r>
              <a:rPr lang="en-US" sz="2200" dirty="0">
                <a:latin typeface="+mn-lt"/>
              </a:rPr>
              <a:t>Luke is expecting to graduate in 2024 from the PMBA Program with a specialization in Finance.</a:t>
            </a:r>
          </a:p>
          <a:p>
            <a:endParaRPr lang="en-US" sz="2200" dirty="0">
              <a:latin typeface="+mn-lt"/>
            </a:endParaRPr>
          </a:p>
          <a:p>
            <a:r>
              <a:rPr lang="en-US" sz="2200" dirty="0">
                <a:latin typeface="+mn-lt"/>
              </a:rPr>
              <a:t>He received his bachelor’s degree from Loyola in 2023 and is originally from Long Island, NY.</a:t>
            </a:r>
            <a:endParaRPr lang="en-US" sz="2200" dirty="0"/>
          </a:p>
        </p:txBody>
      </p:sp>
      <p:sp>
        <p:nvSpPr>
          <p:cNvPr id="12" name="Title 11">
            <a:extLst>
              <a:ext uri="{FF2B5EF4-FFF2-40B4-BE49-F238E27FC236}">
                <a16:creationId xmlns:a16="http://schemas.microsoft.com/office/drawing/2014/main" id="{A9B95B15-AE55-90EF-10A0-0F937AC427E7}"/>
              </a:ext>
            </a:extLst>
          </p:cNvPr>
          <p:cNvSpPr>
            <a:spLocks noGrp="1"/>
          </p:cNvSpPr>
          <p:nvPr>
            <p:ph type="title"/>
          </p:nvPr>
        </p:nvSpPr>
        <p:spPr>
          <a:xfrm>
            <a:off x="836083" y="779737"/>
            <a:ext cx="4114802" cy="666855"/>
          </a:xfrm>
        </p:spPr>
        <p:txBody>
          <a:bodyPr>
            <a:normAutofit/>
          </a:bodyPr>
          <a:lstStyle/>
          <a:p>
            <a:pPr algn="ctr"/>
            <a:r>
              <a:rPr lang="en-US" b="1" dirty="0">
                <a:latin typeface="+mj-lt"/>
              </a:rPr>
              <a:t>Luke Kelly</a:t>
            </a:r>
          </a:p>
        </p:txBody>
      </p:sp>
      <p:pic>
        <p:nvPicPr>
          <p:cNvPr id="3" name="Picture 2">
            <a:extLst>
              <a:ext uri="{FF2B5EF4-FFF2-40B4-BE49-F238E27FC236}">
                <a16:creationId xmlns:a16="http://schemas.microsoft.com/office/drawing/2014/main" id="{C58F55D4-3A2B-5B9A-156D-10FD3D105211}"/>
              </a:ext>
            </a:extLst>
          </p:cNvPr>
          <p:cNvPicPr>
            <a:picLocks noChangeAspect="1"/>
          </p:cNvPicPr>
          <p:nvPr/>
        </p:nvPicPr>
        <p:blipFill>
          <a:blip r:embed="rId2"/>
          <a:stretch>
            <a:fillRect/>
          </a:stretch>
        </p:blipFill>
        <p:spPr>
          <a:xfrm>
            <a:off x="1946844" y="1856702"/>
            <a:ext cx="1875141" cy="3144595"/>
          </a:xfrm>
          <a:prstGeom prst="rect">
            <a:avLst/>
          </a:prstGeom>
        </p:spPr>
      </p:pic>
    </p:spTree>
    <p:extLst>
      <p:ext uri="{BB962C8B-B14F-4D97-AF65-F5344CB8AC3E}">
        <p14:creationId xmlns:p14="http://schemas.microsoft.com/office/powerpoint/2010/main" val="421603110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E45D0E5-B505-A127-ECDD-1B05D471B836}"/>
              </a:ext>
            </a:extLst>
          </p:cNvPr>
          <p:cNvSpPr>
            <a:spLocks noGrp="1"/>
          </p:cNvSpPr>
          <p:nvPr>
            <p:ph type="body" sz="half" idx="1"/>
          </p:nvPr>
        </p:nvSpPr>
        <p:spPr>
          <a:xfrm>
            <a:off x="5283199" y="1446592"/>
            <a:ext cx="6072718" cy="4288960"/>
          </a:xfrm>
        </p:spPr>
        <p:txBody>
          <a:bodyPr>
            <a:normAutofit/>
          </a:bodyPr>
          <a:lstStyle/>
          <a:p>
            <a:r>
              <a:rPr lang="en-US" sz="2000" dirty="0">
                <a:latin typeface="+mn-lt"/>
              </a:rPr>
              <a:t>Megan is pursuing an MBA at Loyola University of Maryland </a:t>
            </a:r>
            <a:r>
              <a:rPr lang="en-US" sz="2000" dirty="0" err="1">
                <a:latin typeface="+mn-lt"/>
              </a:rPr>
              <a:t>Sellinger</a:t>
            </a:r>
            <a:r>
              <a:rPr lang="en-US" sz="2000" dirty="0">
                <a:latin typeface="+mn-lt"/>
              </a:rPr>
              <a:t> School of Business specializing in Finance and will be graduating after the 2024 summer courses. </a:t>
            </a:r>
          </a:p>
          <a:p>
            <a:endParaRPr lang="en-US" sz="2000" dirty="0">
              <a:latin typeface="+mn-lt"/>
            </a:endParaRPr>
          </a:p>
          <a:p>
            <a:r>
              <a:rPr lang="en-US" sz="2000" dirty="0">
                <a:latin typeface="+mn-lt"/>
              </a:rPr>
              <a:t>In 2017, Megan graduated from Towson University with a bachelor's degree in Business Administration with a concentration in Finance. She has been working at T. Rowe Price for the last seven years and currently supports the Private Asset Management Group maintaining both managerial, operational, and client service responsibilities. </a:t>
            </a:r>
            <a:endParaRPr lang="en-US" sz="2000" dirty="0"/>
          </a:p>
        </p:txBody>
      </p:sp>
      <p:sp>
        <p:nvSpPr>
          <p:cNvPr id="12" name="Title 11">
            <a:extLst>
              <a:ext uri="{FF2B5EF4-FFF2-40B4-BE49-F238E27FC236}">
                <a16:creationId xmlns:a16="http://schemas.microsoft.com/office/drawing/2014/main" id="{A9B95B15-AE55-90EF-10A0-0F937AC427E7}"/>
              </a:ext>
            </a:extLst>
          </p:cNvPr>
          <p:cNvSpPr>
            <a:spLocks noGrp="1"/>
          </p:cNvSpPr>
          <p:nvPr>
            <p:ph type="title"/>
          </p:nvPr>
        </p:nvSpPr>
        <p:spPr>
          <a:xfrm>
            <a:off x="836083" y="779737"/>
            <a:ext cx="4114802" cy="666855"/>
          </a:xfrm>
        </p:spPr>
        <p:txBody>
          <a:bodyPr/>
          <a:lstStyle/>
          <a:p>
            <a:pPr algn="ctr"/>
            <a:r>
              <a:rPr lang="en-US" b="1" dirty="0">
                <a:latin typeface="+mj-lt"/>
              </a:rPr>
              <a:t>Megan Turlik</a:t>
            </a:r>
          </a:p>
        </p:txBody>
      </p:sp>
      <p:pic>
        <p:nvPicPr>
          <p:cNvPr id="1026" name="Picture 2" descr="A person with long brown hair wearing a white jacket&#10;&#10;Description automatically generated">
            <a:extLst>
              <a:ext uri="{FF2B5EF4-FFF2-40B4-BE49-F238E27FC236}">
                <a16:creationId xmlns:a16="http://schemas.microsoft.com/office/drawing/2014/main" id="{ED8BF418-D335-A00D-F222-4C27AFE45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4850" y="1545996"/>
            <a:ext cx="2660170" cy="3990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84328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E45D0E5-B505-A127-ECDD-1B05D471B836}"/>
              </a:ext>
            </a:extLst>
          </p:cNvPr>
          <p:cNvSpPr>
            <a:spLocks noGrp="1"/>
          </p:cNvSpPr>
          <p:nvPr>
            <p:ph type="body" sz="half" idx="1"/>
          </p:nvPr>
        </p:nvSpPr>
        <p:spPr>
          <a:xfrm>
            <a:off x="5283199" y="1446592"/>
            <a:ext cx="6072718" cy="4288960"/>
          </a:xfrm>
        </p:spPr>
        <p:txBody>
          <a:bodyPr>
            <a:normAutofit/>
          </a:bodyPr>
          <a:lstStyle/>
          <a:p>
            <a:r>
              <a:rPr lang="en-US" sz="2200" dirty="0">
                <a:latin typeface="+mn-lt"/>
              </a:rPr>
              <a:t>Victoria is completing her last semester in Loyola's MBA program. She received her bachelor's degree in Accounting in 2019 at Towson University. </a:t>
            </a:r>
          </a:p>
          <a:p>
            <a:endParaRPr lang="en-US" sz="2200" dirty="0">
              <a:latin typeface="+mn-lt"/>
            </a:endParaRPr>
          </a:p>
          <a:p>
            <a:r>
              <a:rPr lang="en-US" sz="2200" dirty="0">
                <a:latin typeface="+mn-lt"/>
              </a:rPr>
              <a:t>Victoria is currently a Partnership Accounting Manager at Knollwood Investment Advisory, where she has worked for the last 5 years. Her main responsibilities include investment accounting, cash management, and budget forecasting.</a:t>
            </a:r>
            <a:endParaRPr lang="en-US" sz="2200" dirty="0"/>
          </a:p>
        </p:txBody>
      </p:sp>
      <p:sp>
        <p:nvSpPr>
          <p:cNvPr id="12" name="Title 11">
            <a:extLst>
              <a:ext uri="{FF2B5EF4-FFF2-40B4-BE49-F238E27FC236}">
                <a16:creationId xmlns:a16="http://schemas.microsoft.com/office/drawing/2014/main" id="{A9B95B15-AE55-90EF-10A0-0F937AC427E7}"/>
              </a:ext>
            </a:extLst>
          </p:cNvPr>
          <p:cNvSpPr>
            <a:spLocks noGrp="1"/>
          </p:cNvSpPr>
          <p:nvPr>
            <p:ph type="title"/>
          </p:nvPr>
        </p:nvSpPr>
        <p:spPr>
          <a:xfrm>
            <a:off x="574490" y="779737"/>
            <a:ext cx="4637987" cy="666855"/>
          </a:xfrm>
        </p:spPr>
        <p:txBody>
          <a:bodyPr>
            <a:normAutofit fontScale="90000"/>
          </a:bodyPr>
          <a:lstStyle/>
          <a:p>
            <a:pPr algn="ctr"/>
            <a:r>
              <a:rPr lang="en-US" b="1" dirty="0">
                <a:latin typeface="+mj-lt"/>
              </a:rPr>
              <a:t>Victoria Wolcott-Guy</a:t>
            </a:r>
          </a:p>
        </p:txBody>
      </p:sp>
      <p:pic>
        <p:nvPicPr>
          <p:cNvPr id="2050" name="Picture 2">
            <a:extLst>
              <a:ext uri="{FF2B5EF4-FFF2-40B4-BE49-F238E27FC236}">
                <a16:creationId xmlns:a16="http://schemas.microsoft.com/office/drawing/2014/main" id="{5F80323C-01EA-BFD3-9E73-330C62B6E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384" y="1609872"/>
            <a:ext cx="3124200"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72506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E45D0E5-B505-A127-ECDD-1B05D471B836}"/>
              </a:ext>
            </a:extLst>
          </p:cNvPr>
          <p:cNvSpPr>
            <a:spLocks noGrp="1"/>
          </p:cNvSpPr>
          <p:nvPr>
            <p:ph type="body" sz="half" idx="1"/>
          </p:nvPr>
        </p:nvSpPr>
        <p:spPr>
          <a:xfrm>
            <a:off x="5283199" y="1446592"/>
            <a:ext cx="6072718" cy="4288960"/>
          </a:xfrm>
        </p:spPr>
        <p:txBody>
          <a:bodyPr>
            <a:normAutofit/>
          </a:bodyPr>
          <a:lstStyle/>
          <a:p>
            <a:r>
              <a:rPr lang="en-US" sz="2000" dirty="0">
                <a:latin typeface="+mn-lt"/>
              </a:rPr>
              <a:t>Jimmy will graduate in 2025 from Loyola University Maryland's </a:t>
            </a:r>
            <a:r>
              <a:rPr lang="en-US" sz="2000" dirty="0" err="1">
                <a:latin typeface="+mn-lt"/>
              </a:rPr>
              <a:t>Sellinger</a:t>
            </a:r>
            <a:r>
              <a:rPr lang="en-US" sz="2000" dirty="0">
                <a:latin typeface="+mn-lt"/>
              </a:rPr>
              <a:t> School of Business with an MBA specializing in Finance. In 2021, Jimmy graduated from McDaniel College with bachelor's degrees in Business Administration and Economics. </a:t>
            </a:r>
          </a:p>
          <a:p>
            <a:endParaRPr lang="en-US" sz="2000" dirty="0">
              <a:latin typeface="+mn-lt"/>
            </a:endParaRPr>
          </a:p>
          <a:p>
            <a:r>
              <a:rPr lang="en-US" sz="2000" dirty="0">
                <a:latin typeface="+mn-lt"/>
              </a:rPr>
              <a:t>He has been working at M&amp;T Bank for the past three years as a Branch Manager, overseeing the bank's operations and performance. His responsibilities include meeting sales targets, managing staff, and supporting business client relationships.</a:t>
            </a:r>
            <a:endParaRPr lang="en-US" sz="2000" dirty="0"/>
          </a:p>
        </p:txBody>
      </p:sp>
      <p:sp>
        <p:nvSpPr>
          <p:cNvPr id="12" name="Title 11">
            <a:extLst>
              <a:ext uri="{FF2B5EF4-FFF2-40B4-BE49-F238E27FC236}">
                <a16:creationId xmlns:a16="http://schemas.microsoft.com/office/drawing/2014/main" id="{A9B95B15-AE55-90EF-10A0-0F937AC427E7}"/>
              </a:ext>
            </a:extLst>
          </p:cNvPr>
          <p:cNvSpPr>
            <a:spLocks noGrp="1"/>
          </p:cNvSpPr>
          <p:nvPr>
            <p:ph type="title"/>
          </p:nvPr>
        </p:nvSpPr>
        <p:spPr>
          <a:xfrm>
            <a:off x="836083" y="704322"/>
            <a:ext cx="4114802" cy="666855"/>
          </a:xfrm>
        </p:spPr>
        <p:txBody>
          <a:bodyPr/>
          <a:lstStyle/>
          <a:p>
            <a:pPr algn="ctr"/>
            <a:r>
              <a:rPr lang="en-US" b="1" dirty="0">
                <a:latin typeface="+mj-lt"/>
              </a:rPr>
              <a:t>Jimmy Wawrzynski </a:t>
            </a:r>
          </a:p>
        </p:txBody>
      </p:sp>
      <p:pic>
        <p:nvPicPr>
          <p:cNvPr id="3074" name="Picture 2" descr="A person in a suit and tie&#10;&#10;Description automatically generated">
            <a:extLst>
              <a:ext uri="{FF2B5EF4-FFF2-40B4-BE49-F238E27FC236}">
                <a16:creationId xmlns:a16="http://schemas.microsoft.com/office/drawing/2014/main" id="{04AB7890-A7CC-91C7-4FC0-8A4E272AF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976" y="1871728"/>
            <a:ext cx="2579016" cy="3438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40777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E45D0E5-B505-A127-ECDD-1B05D471B836}"/>
              </a:ext>
            </a:extLst>
          </p:cNvPr>
          <p:cNvSpPr>
            <a:spLocks noGrp="1"/>
          </p:cNvSpPr>
          <p:nvPr>
            <p:ph type="body" sz="half" idx="1"/>
          </p:nvPr>
        </p:nvSpPr>
        <p:spPr>
          <a:xfrm>
            <a:off x="5283199" y="1446592"/>
            <a:ext cx="6072718" cy="4288960"/>
          </a:xfrm>
        </p:spPr>
        <p:txBody>
          <a:bodyPr>
            <a:normAutofit/>
          </a:bodyPr>
          <a:lstStyle/>
          <a:p>
            <a:r>
              <a:rPr lang="en-US" sz="2200" dirty="0">
                <a:latin typeface="+mn-lt"/>
              </a:rPr>
              <a:t>Jeff will be graduating the PMBA program in December 2024. He received his bachelor's degree in 2016 from Millersville University of Pennsylvania, where he majored in business admin. with an accounting focus. </a:t>
            </a:r>
          </a:p>
          <a:p>
            <a:endParaRPr lang="en-US" sz="2200" dirty="0">
              <a:latin typeface="+mn-lt"/>
            </a:endParaRPr>
          </a:p>
          <a:p>
            <a:r>
              <a:rPr lang="en-US" sz="2200" dirty="0">
                <a:latin typeface="+mn-lt"/>
              </a:rPr>
              <a:t>He currently works at Loyola University Maryland as the Senior Investment &amp; Treasury Associate. His primary responsibilities center around the school’s banking, treasury, and investment operations.</a:t>
            </a:r>
            <a:endParaRPr lang="en-US" sz="2200" dirty="0"/>
          </a:p>
        </p:txBody>
      </p:sp>
      <p:sp>
        <p:nvSpPr>
          <p:cNvPr id="12" name="Title 11">
            <a:extLst>
              <a:ext uri="{FF2B5EF4-FFF2-40B4-BE49-F238E27FC236}">
                <a16:creationId xmlns:a16="http://schemas.microsoft.com/office/drawing/2014/main" id="{A9B95B15-AE55-90EF-10A0-0F937AC427E7}"/>
              </a:ext>
            </a:extLst>
          </p:cNvPr>
          <p:cNvSpPr>
            <a:spLocks noGrp="1"/>
          </p:cNvSpPr>
          <p:nvPr>
            <p:ph type="title"/>
          </p:nvPr>
        </p:nvSpPr>
        <p:spPr>
          <a:xfrm>
            <a:off x="836083" y="779737"/>
            <a:ext cx="4114802" cy="666855"/>
          </a:xfrm>
        </p:spPr>
        <p:txBody>
          <a:bodyPr/>
          <a:lstStyle/>
          <a:p>
            <a:pPr algn="ctr"/>
            <a:r>
              <a:rPr lang="en-US" b="1" dirty="0">
                <a:latin typeface="+mj-lt"/>
              </a:rPr>
              <a:t>Jeff Uthe</a:t>
            </a:r>
          </a:p>
        </p:txBody>
      </p:sp>
      <p:pic>
        <p:nvPicPr>
          <p:cNvPr id="4098" name="Picture 2" descr="A person smiling at the camera&#10;&#10;Description automatically generated">
            <a:extLst>
              <a:ext uri="{FF2B5EF4-FFF2-40B4-BE49-F238E27FC236}">
                <a16:creationId xmlns:a16="http://schemas.microsoft.com/office/drawing/2014/main" id="{E965BE3F-F7C3-8E2B-0B02-67E0540AFE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9758" y="1820011"/>
            <a:ext cx="2527452" cy="3542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03195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E45D0E5-B505-A127-ECDD-1B05D471B836}"/>
              </a:ext>
            </a:extLst>
          </p:cNvPr>
          <p:cNvSpPr>
            <a:spLocks noGrp="1"/>
          </p:cNvSpPr>
          <p:nvPr>
            <p:ph type="body" sz="half" idx="1"/>
          </p:nvPr>
        </p:nvSpPr>
        <p:spPr>
          <a:xfrm>
            <a:off x="5283199" y="1654138"/>
            <a:ext cx="6072718" cy="4081413"/>
          </a:xfrm>
        </p:spPr>
        <p:txBody>
          <a:bodyPr>
            <a:normAutofit/>
          </a:bodyPr>
          <a:lstStyle/>
          <a:p>
            <a:r>
              <a:rPr lang="en-US" sz="2200" dirty="0">
                <a:latin typeface="+mn-lt"/>
              </a:rPr>
              <a:t>Johnathan is a senior project manager at Baltimore County Public Schools. Prior to this position he worked at the U.S. Department of Veterans Affairs and </a:t>
            </a:r>
            <a:r>
              <a:rPr lang="en-US" sz="2200" dirty="0" err="1">
                <a:latin typeface="+mn-lt"/>
              </a:rPr>
              <a:t>Glibane</a:t>
            </a:r>
            <a:r>
              <a:rPr lang="en-US" sz="2200" dirty="0">
                <a:latin typeface="+mn-lt"/>
              </a:rPr>
              <a:t> Building Company.</a:t>
            </a:r>
          </a:p>
          <a:p>
            <a:endParaRPr lang="en-US" sz="2200" dirty="0">
              <a:latin typeface="+mn-lt"/>
            </a:endParaRPr>
          </a:p>
          <a:p>
            <a:r>
              <a:rPr lang="en-US" sz="2200" dirty="0">
                <a:latin typeface="+mn-lt"/>
              </a:rPr>
              <a:t>He received his bachelor’s degree from Virginia Tech University in 2016.</a:t>
            </a:r>
            <a:endParaRPr lang="en-US" sz="2200" dirty="0"/>
          </a:p>
        </p:txBody>
      </p:sp>
      <p:sp>
        <p:nvSpPr>
          <p:cNvPr id="12" name="Title 11">
            <a:extLst>
              <a:ext uri="{FF2B5EF4-FFF2-40B4-BE49-F238E27FC236}">
                <a16:creationId xmlns:a16="http://schemas.microsoft.com/office/drawing/2014/main" id="{A9B95B15-AE55-90EF-10A0-0F937AC427E7}"/>
              </a:ext>
            </a:extLst>
          </p:cNvPr>
          <p:cNvSpPr>
            <a:spLocks noGrp="1"/>
          </p:cNvSpPr>
          <p:nvPr>
            <p:ph type="title"/>
          </p:nvPr>
        </p:nvSpPr>
        <p:spPr>
          <a:xfrm>
            <a:off x="836083" y="779737"/>
            <a:ext cx="4114802" cy="666855"/>
          </a:xfrm>
        </p:spPr>
        <p:txBody>
          <a:bodyPr>
            <a:normAutofit fontScale="90000"/>
          </a:bodyPr>
          <a:lstStyle/>
          <a:p>
            <a:pPr algn="ctr"/>
            <a:r>
              <a:rPr lang="en-US" b="1" dirty="0">
                <a:latin typeface="+mj-lt"/>
              </a:rPr>
              <a:t>Jonathan </a:t>
            </a:r>
            <a:r>
              <a:rPr lang="en-US" b="1" dirty="0" err="1">
                <a:latin typeface="+mj-lt"/>
              </a:rPr>
              <a:t>Pellatiro</a:t>
            </a:r>
            <a:endParaRPr lang="en-US" b="1" dirty="0">
              <a:latin typeface="+mj-lt"/>
            </a:endParaRPr>
          </a:p>
        </p:txBody>
      </p:sp>
      <p:pic>
        <p:nvPicPr>
          <p:cNvPr id="5122" name="Picture 2" descr="Profile photo of Jonathan Pellatiro, PMP">
            <a:extLst>
              <a:ext uri="{FF2B5EF4-FFF2-40B4-BE49-F238E27FC236}">
                <a16:creationId xmlns:a16="http://schemas.microsoft.com/office/drawing/2014/main" id="{AC4F618D-E8E3-1B5F-388A-A98D8EF026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663" y="2174179"/>
            <a:ext cx="2509642" cy="2509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98120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E45D0E5-B505-A127-ECDD-1B05D471B836}"/>
              </a:ext>
            </a:extLst>
          </p:cNvPr>
          <p:cNvSpPr>
            <a:spLocks noGrp="1"/>
          </p:cNvSpPr>
          <p:nvPr>
            <p:ph type="body" sz="half" idx="1"/>
          </p:nvPr>
        </p:nvSpPr>
        <p:spPr>
          <a:xfrm>
            <a:off x="5283199" y="1654138"/>
            <a:ext cx="6072718" cy="4081413"/>
          </a:xfrm>
        </p:spPr>
        <p:txBody>
          <a:bodyPr>
            <a:normAutofit/>
          </a:bodyPr>
          <a:lstStyle/>
          <a:p>
            <a:r>
              <a:rPr lang="en-US" sz="2200" dirty="0">
                <a:latin typeface="+mn-lt"/>
              </a:rPr>
              <a:t>Neel currently works as a Securities Admin. Services Analyst III at Computershare.</a:t>
            </a:r>
          </a:p>
          <a:p>
            <a:endParaRPr lang="en-US" sz="2200" dirty="0">
              <a:latin typeface="+mn-lt"/>
            </a:endParaRPr>
          </a:p>
          <a:p>
            <a:r>
              <a:rPr lang="en-US" sz="2200" dirty="0">
                <a:latin typeface="+mn-lt"/>
              </a:rPr>
              <a:t>He received his bachelor’s degree in business administration with a concentration in Finance from Towson University.</a:t>
            </a:r>
            <a:endParaRPr lang="en-US" sz="2200" dirty="0"/>
          </a:p>
        </p:txBody>
      </p:sp>
      <p:sp>
        <p:nvSpPr>
          <p:cNvPr id="12" name="Title 11">
            <a:extLst>
              <a:ext uri="{FF2B5EF4-FFF2-40B4-BE49-F238E27FC236}">
                <a16:creationId xmlns:a16="http://schemas.microsoft.com/office/drawing/2014/main" id="{A9B95B15-AE55-90EF-10A0-0F937AC427E7}"/>
              </a:ext>
            </a:extLst>
          </p:cNvPr>
          <p:cNvSpPr>
            <a:spLocks noGrp="1"/>
          </p:cNvSpPr>
          <p:nvPr>
            <p:ph type="title"/>
          </p:nvPr>
        </p:nvSpPr>
        <p:spPr>
          <a:xfrm>
            <a:off x="836083" y="779737"/>
            <a:ext cx="4114802" cy="666855"/>
          </a:xfrm>
        </p:spPr>
        <p:txBody>
          <a:bodyPr>
            <a:normAutofit/>
          </a:bodyPr>
          <a:lstStyle/>
          <a:p>
            <a:pPr algn="ctr"/>
            <a:r>
              <a:rPr lang="en-US" b="1" dirty="0">
                <a:latin typeface="+mj-lt"/>
              </a:rPr>
              <a:t>Neel Patel</a:t>
            </a:r>
          </a:p>
        </p:txBody>
      </p:sp>
      <p:pic>
        <p:nvPicPr>
          <p:cNvPr id="8194" name="Picture 2" descr="Profile photo of Neel Patel">
            <a:extLst>
              <a:ext uri="{FF2B5EF4-FFF2-40B4-BE49-F238E27FC236}">
                <a16:creationId xmlns:a16="http://schemas.microsoft.com/office/drawing/2014/main" id="{2D6C530E-1E7F-60AA-8CA6-DE466511FD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5406" y="1890445"/>
            <a:ext cx="3251770" cy="3251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23942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E45D0E5-B505-A127-ECDD-1B05D471B836}"/>
              </a:ext>
            </a:extLst>
          </p:cNvPr>
          <p:cNvSpPr>
            <a:spLocks noGrp="1"/>
          </p:cNvSpPr>
          <p:nvPr>
            <p:ph type="body" sz="half" idx="1"/>
          </p:nvPr>
        </p:nvSpPr>
        <p:spPr>
          <a:xfrm>
            <a:off x="5283200" y="1216058"/>
            <a:ext cx="6072718" cy="4349668"/>
          </a:xfrm>
        </p:spPr>
        <p:txBody>
          <a:bodyPr>
            <a:normAutofit fontScale="77500" lnSpcReduction="20000"/>
          </a:bodyPr>
          <a:lstStyle/>
          <a:p>
            <a:r>
              <a:rPr lang="en-US" sz="2900" dirty="0">
                <a:latin typeface="+mn-lt"/>
              </a:rPr>
              <a:t>Jenny Huang is a financial analyst at Northrop Grumman. She joined the Loyola University PMBA program in 2021 and will be completing her degree in Summer 2024. </a:t>
            </a:r>
          </a:p>
          <a:p>
            <a:endParaRPr lang="en-US" sz="2900" dirty="0">
              <a:latin typeface="+mn-lt"/>
            </a:endParaRPr>
          </a:p>
          <a:p>
            <a:r>
              <a:rPr lang="en-US" sz="2900" dirty="0">
                <a:latin typeface="+mn-lt"/>
              </a:rPr>
              <a:t>Originally from Howard County, Maryland, she obtained her undergraduate degree from UVA with a Bachelors in Commerce, focused on Finance and Information Technology. During her time in university, she was an active member of the investment organization Smart Woman Securities and continues to enjoy learning about personal finance and portfolio management in her free time.</a:t>
            </a:r>
          </a:p>
          <a:p>
            <a:endParaRPr lang="en-US" dirty="0"/>
          </a:p>
        </p:txBody>
      </p:sp>
      <p:sp>
        <p:nvSpPr>
          <p:cNvPr id="12" name="Title 11">
            <a:extLst>
              <a:ext uri="{FF2B5EF4-FFF2-40B4-BE49-F238E27FC236}">
                <a16:creationId xmlns:a16="http://schemas.microsoft.com/office/drawing/2014/main" id="{A9B95B15-AE55-90EF-10A0-0F937AC427E7}"/>
              </a:ext>
            </a:extLst>
          </p:cNvPr>
          <p:cNvSpPr>
            <a:spLocks noGrp="1"/>
          </p:cNvSpPr>
          <p:nvPr>
            <p:ph type="title"/>
          </p:nvPr>
        </p:nvSpPr>
        <p:spPr>
          <a:xfrm>
            <a:off x="836084" y="1020543"/>
            <a:ext cx="4114802" cy="666855"/>
          </a:xfrm>
        </p:spPr>
        <p:txBody>
          <a:bodyPr/>
          <a:lstStyle/>
          <a:p>
            <a:pPr algn="ctr"/>
            <a:r>
              <a:rPr lang="en-US" b="1" dirty="0">
                <a:latin typeface="+mj-lt"/>
              </a:rPr>
              <a:t>Jenny Huang</a:t>
            </a:r>
          </a:p>
        </p:txBody>
      </p:sp>
      <p:pic>
        <p:nvPicPr>
          <p:cNvPr id="15" name="Picture 14">
            <a:extLst>
              <a:ext uri="{FF2B5EF4-FFF2-40B4-BE49-F238E27FC236}">
                <a16:creationId xmlns:a16="http://schemas.microsoft.com/office/drawing/2014/main" id="{7D22221F-574C-6124-6189-BB191E4D3649}"/>
              </a:ext>
            </a:extLst>
          </p:cNvPr>
          <p:cNvPicPr>
            <a:picLocks noChangeAspect="1"/>
          </p:cNvPicPr>
          <p:nvPr/>
        </p:nvPicPr>
        <p:blipFill>
          <a:blip r:embed="rId2"/>
          <a:stretch>
            <a:fillRect/>
          </a:stretch>
        </p:blipFill>
        <p:spPr>
          <a:xfrm>
            <a:off x="836082" y="1893856"/>
            <a:ext cx="4110055" cy="3498440"/>
          </a:xfrm>
          <a:prstGeom prst="rect">
            <a:avLst/>
          </a:prstGeom>
        </p:spPr>
      </p:pic>
    </p:spTree>
    <p:extLst>
      <p:ext uri="{BB962C8B-B14F-4D97-AF65-F5344CB8AC3E}">
        <p14:creationId xmlns:p14="http://schemas.microsoft.com/office/powerpoint/2010/main" val="286343144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E45D0E5-B505-A127-ECDD-1B05D471B836}"/>
              </a:ext>
            </a:extLst>
          </p:cNvPr>
          <p:cNvSpPr>
            <a:spLocks noGrp="1"/>
          </p:cNvSpPr>
          <p:nvPr>
            <p:ph type="body" sz="half" idx="1"/>
          </p:nvPr>
        </p:nvSpPr>
        <p:spPr>
          <a:xfrm>
            <a:off x="5283200" y="1216058"/>
            <a:ext cx="6072718" cy="4349668"/>
          </a:xfrm>
        </p:spPr>
        <p:txBody>
          <a:bodyPr>
            <a:normAutofit/>
          </a:bodyPr>
          <a:lstStyle/>
          <a:p>
            <a:r>
              <a:rPr lang="en-US" sz="2200" dirty="0">
                <a:latin typeface="+mn-lt"/>
              </a:rPr>
              <a:t>Joseph is set to graduate from the Loyola PMBA program with a specialization in Finance in the Spring of 2025. </a:t>
            </a:r>
          </a:p>
          <a:p>
            <a:endParaRPr lang="en-US" sz="2200" dirty="0">
              <a:latin typeface="+mn-lt"/>
            </a:endParaRPr>
          </a:p>
          <a:p>
            <a:r>
              <a:rPr lang="en-US" sz="2200" dirty="0">
                <a:latin typeface="+mn-lt"/>
              </a:rPr>
              <a:t>He currently works as an Alternatives Onboarding Specialist at Brown Advisory. He was born and raised in Baltimore and attended Towson University as an undergrad. </a:t>
            </a:r>
          </a:p>
          <a:p>
            <a:endParaRPr lang="en-US" dirty="0"/>
          </a:p>
        </p:txBody>
      </p:sp>
      <p:sp>
        <p:nvSpPr>
          <p:cNvPr id="12" name="Title 11">
            <a:extLst>
              <a:ext uri="{FF2B5EF4-FFF2-40B4-BE49-F238E27FC236}">
                <a16:creationId xmlns:a16="http://schemas.microsoft.com/office/drawing/2014/main" id="{A9B95B15-AE55-90EF-10A0-0F937AC427E7}"/>
              </a:ext>
            </a:extLst>
          </p:cNvPr>
          <p:cNvSpPr>
            <a:spLocks noGrp="1"/>
          </p:cNvSpPr>
          <p:nvPr>
            <p:ph type="title"/>
          </p:nvPr>
        </p:nvSpPr>
        <p:spPr>
          <a:xfrm>
            <a:off x="836084" y="1020543"/>
            <a:ext cx="4114802" cy="666855"/>
          </a:xfrm>
        </p:spPr>
        <p:txBody>
          <a:bodyPr/>
          <a:lstStyle/>
          <a:p>
            <a:pPr algn="ctr"/>
            <a:r>
              <a:rPr lang="en-US" b="1" dirty="0">
                <a:latin typeface="+mj-lt"/>
              </a:rPr>
              <a:t>Joseph Carroll</a:t>
            </a:r>
          </a:p>
        </p:txBody>
      </p:sp>
      <p:pic>
        <p:nvPicPr>
          <p:cNvPr id="2" name="Content Placeholder 7" descr="A person in a suit&#10;&#10;Description automatically generated">
            <a:extLst>
              <a:ext uri="{FF2B5EF4-FFF2-40B4-BE49-F238E27FC236}">
                <a16:creationId xmlns:a16="http://schemas.microsoft.com/office/drawing/2014/main" id="{2EF86F42-B89C-D43E-6C1E-0659C9079284}"/>
              </a:ext>
            </a:extLst>
          </p:cNvPr>
          <p:cNvPicPr>
            <a:picLocks noChangeAspect="1"/>
          </p:cNvPicPr>
          <p:nvPr/>
        </p:nvPicPr>
        <p:blipFill>
          <a:blip r:embed="rId2"/>
          <a:stretch>
            <a:fillRect/>
          </a:stretch>
        </p:blipFill>
        <p:spPr>
          <a:xfrm>
            <a:off x="1176055" y="1823499"/>
            <a:ext cx="3774829" cy="3845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101764259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E45D0E5-B505-A127-ECDD-1B05D471B836}"/>
              </a:ext>
            </a:extLst>
          </p:cNvPr>
          <p:cNvSpPr>
            <a:spLocks noGrp="1"/>
          </p:cNvSpPr>
          <p:nvPr>
            <p:ph type="body" sz="half" idx="1"/>
          </p:nvPr>
        </p:nvSpPr>
        <p:spPr>
          <a:xfrm>
            <a:off x="5283200" y="1216058"/>
            <a:ext cx="6072718" cy="4349668"/>
          </a:xfrm>
        </p:spPr>
        <p:txBody>
          <a:bodyPr>
            <a:normAutofit/>
          </a:bodyPr>
          <a:lstStyle/>
          <a:p>
            <a:pPr algn="l">
              <a:lnSpc>
                <a:spcPct val="150000"/>
              </a:lnSpc>
              <a:spcBef>
                <a:spcPts val="600"/>
              </a:spcBef>
            </a:pPr>
            <a:r>
              <a:rPr lang="en-US" sz="2200" b="1" dirty="0">
                <a:latin typeface="+mn-lt"/>
              </a:rPr>
              <a:t>Hometown: </a:t>
            </a:r>
            <a:r>
              <a:rPr lang="en-US" sz="2200" dirty="0">
                <a:latin typeface="+mn-lt"/>
              </a:rPr>
              <a:t>Timonium, Maryland</a:t>
            </a:r>
          </a:p>
          <a:p>
            <a:pPr algn="l">
              <a:lnSpc>
                <a:spcPct val="150000"/>
              </a:lnSpc>
              <a:spcBef>
                <a:spcPts val="600"/>
              </a:spcBef>
            </a:pPr>
            <a:r>
              <a:rPr lang="en-US" sz="2200" b="1" dirty="0">
                <a:latin typeface="+mn-lt"/>
              </a:rPr>
              <a:t>Employer: </a:t>
            </a:r>
            <a:r>
              <a:rPr lang="en-US" sz="2200" dirty="0">
                <a:latin typeface="+mn-lt"/>
              </a:rPr>
              <a:t>Northrop Grumman</a:t>
            </a:r>
            <a:endParaRPr lang="en-US" sz="2200" b="1" dirty="0">
              <a:latin typeface="+mn-lt"/>
            </a:endParaRPr>
          </a:p>
          <a:p>
            <a:pPr algn="l">
              <a:lnSpc>
                <a:spcPct val="150000"/>
              </a:lnSpc>
              <a:spcBef>
                <a:spcPts val="600"/>
              </a:spcBef>
            </a:pPr>
            <a:r>
              <a:rPr lang="en-US" sz="2200" b="1" dirty="0">
                <a:latin typeface="+mn-lt"/>
              </a:rPr>
              <a:t>Job Title: </a:t>
            </a:r>
            <a:r>
              <a:rPr lang="en-US" sz="2200" dirty="0">
                <a:latin typeface="+mn-lt"/>
              </a:rPr>
              <a:t>Financial Analyst</a:t>
            </a:r>
          </a:p>
          <a:p>
            <a:pPr algn="l">
              <a:lnSpc>
                <a:spcPct val="150000"/>
              </a:lnSpc>
              <a:spcBef>
                <a:spcPts val="600"/>
              </a:spcBef>
            </a:pPr>
            <a:r>
              <a:rPr lang="en-US" sz="2200" b="1" dirty="0">
                <a:latin typeface="+mn-lt"/>
              </a:rPr>
              <a:t>Undergrad: </a:t>
            </a:r>
            <a:r>
              <a:rPr lang="en-US" sz="2200" dirty="0">
                <a:latin typeface="+mn-lt"/>
              </a:rPr>
              <a:t>University of Vermont</a:t>
            </a:r>
          </a:p>
          <a:p>
            <a:pPr algn="l">
              <a:lnSpc>
                <a:spcPct val="150000"/>
              </a:lnSpc>
              <a:spcBef>
                <a:spcPts val="600"/>
              </a:spcBef>
            </a:pPr>
            <a:r>
              <a:rPr lang="en-US" sz="2200" b="1" dirty="0">
                <a:latin typeface="+mn-lt"/>
              </a:rPr>
              <a:t>Major: </a:t>
            </a:r>
            <a:r>
              <a:rPr lang="en-US" sz="2200" dirty="0">
                <a:latin typeface="+mn-lt"/>
              </a:rPr>
              <a:t>Community Entrepreneurship</a:t>
            </a:r>
          </a:p>
          <a:p>
            <a:endParaRPr lang="en-US" dirty="0"/>
          </a:p>
        </p:txBody>
      </p:sp>
      <p:sp>
        <p:nvSpPr>
          <p:cNvPr id="12" name="Title 11">
            <a:extLst>
              <a:ext uri="{FF2B5EF4-FFF2-40B4-BE49-F238E27FC236}">
                <a16:creationId xmlns:a16="http://schemas.microsoft.com/office/drawing/2014/main" id="{A9B95B15-AE55-90EF-10A0-0F937AC427E7}"/>
              </a:ext>
            </a:extLst>
          </p:cNvPr>
          <p:cNvSpPr>
            <a:spLocks noGrp="1"/>
          </p:cNvSpPr>
          <p:nvPr>
            <p:ph type="title"/>
          </p:nvPr>
        </p:nvSpPr>
        <p:spPr>
          <a:xfrm>
            <a:off x="836084" y="1020543"/>
            <a:ext cx="4114802" cy="666855"/>
          </a:xfrm>
        </p:spPr>
        <p:txBody>
          <a:bodyPr/>
          <a:lstStyle/>
          <a:p>
            <a:pPr algn="ctr"/>
            <a:r>
              <a:rPr lang="en-US" b="1" dirty="0">
                <a:latin typeface="+mj-lt"/>
              </a:rPr>
              <a:t>Matt Burke</a:t>
            </a:r>
          </a:p>
        </p:txBody>
      </p:sp>
      <p:pic>
        <p:nvPicPr>
          <p:cNvPr id="3" name="Picture 2">
            <a:extLst>
              <a:ext uri="{FF2B5EF4-FFF2-40B4-BE49-F238E27FC236}">
                <a16:creationId xmlns:a16="http://schemas.microsoft.com/office/drawing/2014/main" id="{0994127A-BED4-4D79-5379-420569FBE3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692" y="1851542"/>
            <a:ext cx="3183586" cy="3714184"/>
          </a:xfrm>
          <a:prstGeom prst="rect">
            <a:avLst/>
          </a:prstGeom>
        </p:spPr>
      </p:pic>
    </p:spTree>
    <p:extLst>
      <p:ext uri="{BB962C8B-B14F-4D97-AF65-F5344CB8AC3E}">
        <p14:creationId xmlns:p14="http://schemas.microsoft.com/office/powerpoint/2010/main" val="245710508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E45D0E5-B505-A127-ECDD-1B05D471B836}"/>
              </a:ext>
            </a:extLst>
          </p:cNvPr>
          <p:cNvSpPr>
            <a:spLocks noGrp="1"/>
          </p:cNvSpPr>
          <p:nvPr>
            <p:ph type="body" sz="half" idx="1"/>
          </p:nvPr>
        </p:nvSpPr>
        <p:spPr>
          <a:xfrm>
            <a:off x="5283199" y="1385884"/>
            <a:ext cx="6072718" cy="4349668"/>
          </a:xfrm>
        </p:spPr>
        <p:txBody>
          <a:bodyPr>
            <a:normAutofit/>
          </a:bodyPr>
          <a:lstStyle/>
          <a:p>
            <a:r>
              <a:rPr lang="en-US" sz="2200" dirty="0">
                <a:latin typeface="+mn-lt"/>
              </a:rPr>
              <a:t>Matthew is expected to graduate from the PMBA program at the end of the Summer, 2024 semester with a specialization in Finance. He currently works at T. Rowe Price as a Senior Sales Consultant within the Broker Dealer channel. </a:t>
            </a:r>
          </a:p>
          <a:p>
            <a:endParaRPr lang="en-US" sz="2200" dirty="0">
              <a:latin typeface="+mn-lt"/>
            </a:endParaRPr>
          </a:p>
          <a:p>
            <a:r>
              <a:rPr lang="en-US" sz="2200" dirty="0">
                <a:latin typeface="+mn-lt"/>
              </a:rPr>
              <a:t>He is originally from Columbia, Maryland and attended the University of Maryland for undergraduate with a Bachelor of Arts Degree in Economics with a Minor in Sustainability. </a:t>
            </a:r>
          </a:p>
          <a:p>
            <a:endParaRPr lang="en-US" dirty="0"/>
          </a:p>
        </p:txBody>
      </p:sp>
      <p:sp>
        <p:nvSpPr>
          <p:cNvPr id="12" name="Title 11">
            <a:extLst>
              <a:ext uri="{FF2B5EF4-FFF2-40B4-BE49-F238E27FC236}">
                <a16:creationId xmlns:a16="http://schemas.microsoft.com/office/drawing/2014/main" id="{A9B95B15-AE55-90EF-10A0-0F937AC427E7}"/>
              </a:ext>
            </a:extLst>
          </p:cNvPr>
          <p:cNvSpPr>
            <a:spLocks noGrp="1"/>
          </p:cNvSpPr>
          <p:nvPr>
            <p:ph type="title"/>
          </p:nvPr>
        </p:nvSpPr>
        <p:spPr>
          <a:xfrm>
            <a:off x="836083" y="779737"/>
            <a:ext cx="4114802" cy="666855"/>
          </a:xfrm>
        </p:spPr>
        <p:txBody>
          <a:bodyPr/>
          <a:lstStyle/>
          <a:p>
            <a:pPr algn="ctr"/>
            <a:r>
              <a:rPr lang="en-US" b="1" dirty="0">
                <a:latin typeface="+mj-lt"/>
              </a:rPr>
              <a:t>Matthew Gross</a:t>
            </a:r>
          </a:p>
        </p:txBody>
      </p:sp>
      <p:pic>
        <p:nvPicPr>
          <p:cNvPr id="2" name="Content Placeholder 5">
            <a:extLst>
              <a:ext uri="{FF2B5EF4-FFF2-40B4-BE49-F238E27FC236}">
                <a16:creationId xmlns:a16="http://schemas.microsoft.com/office/drawing/2014/main" id="{A52902FF-CE36-521E-7751-D7DA81C93F8E}"/>
              </a:ext>
            </a:extLst>
          </p:cNvPr>
          <p:cNvPicPr>
            <a:picLocks noChangeAspect="1"/>
          </p:cNvPicPr>
          <p:nvPr/>
        </p:nvPicPr>
        <p:blipFill>
          <a:blip r:embed="rId2"/>
          <a:stretch>
            <a:fillRect/>
          </a:stretch>
        </p:blipFill>
        <p:spPr>
          <a:xfrm>
            <a:off x="1604395" y="1621699"/>
            <a:ext cx="2578177" cy="3878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349533532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E45D0E5-B505-A127-ECDD-1B05D471B836}"/>
              </a:ext>
            </a:extLst>
          </p:cNvPr>
          <p:cNvSpPr>
            <a:spLocks noGrp="1"/>
          </p:cNvSpPr>
          <p:nvPr>
            <p:ph type="body" sz="half" idx="1"/>
          </p:nvPr>
        </p:nvSpPr>
        <p:spPr>
          <a:xfrm>
            <a:off x="5283199" y="1654138"/>
            <a:ext cx="6072718" cy="4081413"/>
          </a:xfrm>
        </p:spPr>
        <p:txBody>
          <a:bodyPr>
            <a:normAutofit/>
          </a:bodyPr>
          <a:lstStyle/>
          <a:p>
            <a:r>
              <a:rPr lang="en-US" sz="2200" dirty="0">
                <a:latin typeface="+mn-lt"/>
              </a:rPr>
              <a:t>Colin currently works as a Financial Analyst at Northrop Grumman.</a:t>
            </a:r>
          </a:p>
          <a:p>
            <a:endParaRPr lang="en-US" sz="2200" dirty="0">
              <a:latin typeface="+mn-lt"/>
            </a:endParaRPr>
          </a:p>
          <a:p>
            <a:r>
              <a:rPr lang="en-US" sz="2200" dirty="0">
                <a:latin typeface="+mn-lt"/>
              </a:rPr>
              <a:t>He received his bachelor’s degree in business from West Virginia University.</a:t>
            </a:r>
            <a:endParaRPr lang="en-US" sz="2200" dirty="0"/>
          </a:p>
        </p:txBody>
      </p:sp>
      <p:sp>
        <p:nvSpPr>
          <p:cNvPr id="12" name="Title 11">
            <a:extLst>
              <a:ext uri="{FF2B5EF4-FFF2-40B4-BE49-F238E27FC236}">
                <a16:creationId xmlns:a16="http://schemas.microsoft.com/office/drawing/2014/main" id="{A9B95B15-AE55-90EF-10A0-0F937AC427E7}"/>
              </a:ext>
            </a:extLst>
          </p:cNvPr>
          <p:cNvSpPr>
            <a:spLocks noGrp="1"/>
          </p:cNvSpPr>
          <p:nvPr>
            <p:ph type="title"/>
          </p:nvPr>
        </p:nvSpPr>
        <p:spPr>
          <a:xfrm>
            <a:off x="836083" y="779737"/>
            <a:ext cx="4114802" cy="666855"/>
          </a:xfrm>
        </p:spPr>
        <p:txBody>
          <a:bodyPr>
            <a:normAutofit/>
          </a:bodyPr>
          <a:lstStyle/>
          <a:p>
            <a:pPr algn="ctr"/>
            <a:r>
              <a:rPr lang="en-US" b="1" dirty="0">
                <a:latin typeface="+mj-lt"/>
              </a:rPr>
              <a:t>Colin Jansson</a:t>
            </a:r>
          </a:p>
        </p:txBody>
      </p:sp>
      <p:pic>
        <p:nvPicPr>
          <p:cNvPr id="7170" name="Picture 2" descr="Profile photo of Colin Jansson">
            <a:extLst>
              <a:ext uri="{FF2B5EF4-FFF2-40B4-BE49-F238E27FC236}">
                <a16:creationId xmlns:a16="http://schemas.microsoft.com/office/drawing/2014/main" id="{F7BB3AF6-C9D8-9C81-1C42-E75509620F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988" y="1769270"/>
            <a:ext cx="3485962" cy="348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22178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E45D0E5-B505-A127-ECDD-1B05D471B836}"/>
              </a:ext>
            </a:extLst>
          </p:cNvPr>
          <p:cNvSpPr>
            <a:spLocks noGrp="1"/>
          </p:cNvSpPr>
          <p:nvPr>
            <p:ph type="body" sz="half" idx="1"/>
          </p:nvPr>
        </p:nvSpPr>
        <p:spPr>
          <a:xfrm>
            <a:off x="5283199" y="1385884"/>
            <a:ext cx="6072718" cy="4349668"/>
          </a:xfrm>
        </p:spPr>
        <p:txBody>
          <a:bodyPr>
            <a:normAutofit/>
          </a:bodyPr>
          <a:lstStyle/>
          <a:p>
            <a:r>
              <a:rPr lang="en-US" sz="2200" dirty="0">
                <a:latin typeface="+mn-lt"/>
              </a:rPr>
              <a:t>Hometown: Gambrills, Maryland</a:t>
            </a:r>
          </a:p>
          <a:p>
            <a:endParaRPr lang="en-US" sz="2200" dirty="0">
              <a:latin typeface="+mn-lt"/>
            </a:endParaRPr>
          </a:p>
          <a:p>
            <a:r>
              <a:rPr lang="en-US" sz="2200" dirty="0">
                <a:latin typeface="+mn-lt"/>
              </a:rPr>
              <a:t>Expected Graduation: Spring 2025</a:t>
            </a:r>
          </a:p>
          <a:p>
            <a:endParaRPr lang="en-US" sz="2200" dirty="0">
              <a:latin typeface="+mn-lt"/>
            </a:endParaRPr>
          </a:p>
          <a:p>
            <a:r>
              <a:rPr lang="en-US" sz="2200" dirty="0">
                <a:latin typeface="+mn-lt"/>
              </a:rPr>
              <a:t>Currently working at Brown Advisory as an Asset Transfer Analyst. Previously worked at Morgan Stanley for 2 years in Reference Data and Foreign Currency Trade Support</a:t>
            </a:r>
          </a:p>
          <a:p>
            <a:endParaRPr lang="en-US" dirty="0"/>
          </a:p>
        </p:txBody>
      </p:sp>
      <p:sp>
        <p:nvSpPr>
          <p:cNvPr id="12" name="Title 11">
            <a:extLst>
              <a:ext uri="{FF2B5EF4-FFF2-40B4-BE49-F238E27FC236}">
                <a16:creationId xmlns:a16="http://schemas.microsoft.com/office/drawing/2014/main" id="{A9B95B15-AE55-90EF-10A0-0F937AC427E7}"/>
              </a:ext>
            </a:extLst>
          </p:cNvPr>
          <p:cNvSpPr>
            <a:spLocks noGrp="1"/>
          </p:cNvSpPr>
          <p:nvPr>
            <p:ph type="title"/>
          </p:nvPr>
        </p:nvSpPr>
        <p:spPr>
          <a:xfrm>
            <a:off x="836083" y="779737"/>
            <a:ext cx="4114802" cy="666855"/>
          </a:xfrm>
        </p:spPr>
        <p:txBody>
          <a:bodyPr/>
          <a:lstStyle/>
          <a:p>
            <a:pPr algn="ctr"/>
            <a:r>
              <a:rPr lang="en-US" b="1" dirty="0">
                <a:latin typeface="+mj-lt"/>
              </a:rPr>
              <a:t>Jacob Williams</a:t>
            </a:r>
          </a:p>
        </p:txBody>
      </p:sp>
      <p:pic>
        <p:nvPicPr>
          <p:cNvPr id="3" name="Picture 2" descr="A person sitting on a rock&#10;&#10;Description automatically generated">
            <a:extLst>
              <a:ext uri="{FF2B5EF4-FFF2-40B4-BE49-F238E27FC236}">
                <a16:creationId xmlns:a16="http://schemas.microsoft.com/office/drawing/2014/main" id="{6B3D4034-3C34-5139-0BB3-20182D855B88}"/>
              </a:ext>
            </a:extLst>
          </p:cNvPr>
          <p:cNvPicPr>
            <a:picLocks noChangeAspect="1"/>
          </p:cNvPicPr>
          <p:nvPr/>
        </p:nvPicPr>
        <p:blipFill rotWithShape="1">
          <a:blip r:embed="rId2">
            <a:extLst>
              <a:ext uri="{28A0092B-C50C-407E-A947-70E740481C1C}">
                <a14:useLocalDpi xmlns:a14="http://schemas.microsoft.com/office/drawing/2010/main" val="0"/>
              </a:ext>
            </a:extLst>
          </a:blip>
          <a:srcRect l="11651" t="7912" r="12056" b="24826"/>
          <a:stretch/>
        </p:blipFill>
        <p:spPr>
          <a:xfrm>
            <a:off x="1059819" y="1586859"/>
            <a:ext cx="3783214" cy="3335338"/>
          </a:xfrm>
          <a:prstGeom prst="rect">
            <a:avLst/>
          </a:prstGeom>
        </p:spPr>
      </p:pic>
    </p:spTree>
    <p:extLst>
      <p:ext uri="{BB962C8B-B14F-4D97-AF65-F5344CB8AC3E}">
        <p14:creationId xmlns:p14="http://schemas.microsoft.com/office/powerpoint/2010/main" val="58187689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E45D0E5-B505-A127-ECDD-1B05D471B836}"/>
              </a:ext>
            </a:extLst>
          </p:cNvPr>
          <p:cNvSpPr>
            <a:spLocks noGrp="1"/>
          </p:cNvSpPr>
          <p:nvPr>
            <p:ph type="body" sz="half" idx="1"/>
          </p:nvPr>
        </p:nvSpPr>
        <p:spPr>
          <a:xfrm>
            <a:off x="5283199" y="1545996"/>
            <a:ext cx="6072718" cy="4189556"/>
          </a:xfrm>
        </p:spPr>
        <p:txBody>
          <a:bodyPr>
            <a:normAutofit/>
          </a:bodyPr>
          <a:lstStyle/>
          <a:p>
            <a:r>
              <a:rPr lang="en-US" sz="2200" dirty="0">
                <a:latin typeface="+mn-lt"/>
              </a:rPr>
              <a:t>Mr. Payne is an Investment Analyst in US Equity at Raymond James specializing in Semiconductors and the Semiconductor supply chain.  </a:t>
            </a:r>
          </a:p>
          <a:p>
            <a:endParaRPr lang="en-US" sz="2200" dirty="0">
              <a:latin typeface="+mn-lt"/>
            </a:endParaRPr>
          </a:p>
          <a:p>
            <a:r>
              <a:rPr lang="en-US" sz="2200" dirty="0">
                <a:latin typeface="+mn-lt"/>
              </a:rPr>
              <a:t>Prior to Raymond James, Mr. Payne worked in Fixed Income at T. Rowe Price supporting the Chief Economist and portfolio managers of corporate and municipal credit strategies.</a:t>
            </a:r>
          </a:p>
          <a:p>
            <a:endParaRPr lang="en-US" dirty="0"/>
          </a:p>
        </p:txBody>
      </p:sp>
      <p:sp>
        <p:nvSpPr>
          <p:cNvPr id="12" name="Title 11">
            <a:extLst>
              <a:ext uri="{FF2B5EF4-FFF2-40B4-BE49-F238E27FC236}">
                <a16:creationId xmlns:a16="http://schemas.microsoft.com/office/drawing/2014/main" id="{A9B95B15-AE55-90EF-10A0-0F937AC427E7}"/>
              </a:ext>
            </a:extLst>
          </p:cNvPr>
          <p:cNvSpPr>
            <a:spLocks noGrp="1"/>
          </p:cNvSpPr>
          <p:nvPr>
            <p:ph type="title"/>
          </p:nvPr>
        </p:nvSpPr>
        <p:spPr>
          <a:xfrm>
            <a:off x="836083" y="779737"/>
            <a:ext cx="4114802" cy="666855"/>
          </a:xfrm>
        </p:spPr>
        <p:txBody>
          <a:bodyPr/>
          <a:lstStyle/>
          <a:p>
            <a:pPr algn="ctr"/>
            <a:r>
              <a:rPr lang="en-US" b="1" dirty="0">
                <a:latin typeface="+mj-lt"/>
              </a:rPr>
              <a:t>Michael P. Payne</a:t>
            </a:r>
          </a:p>
        </p:txBody>
      </p:sp>
      <p:pic>
        <p:nvPicPr>
          <p:cNvPr id="5" name="Picture 4">
            <a:extLst>
              <a:ext uri="{FF2B5EF4-FFF2-40B4-BE49-F238E27FC236}">
                <a16:creationId xmlns:a16="http://schemas.microsoft.com/office/drawing/2014/main" id="{1457B7D7-94EA-87F5-E12C-56B83D50AFDB}"/>
              </a:ext>
            </a:extLst>
          </p:cNvPr>
          <p:cNvPicPr>
            <a:picLocks noChangeAspect="1"/>
          </p:cNvPicPr>
          <p:nvPr/>
        </p:nvPicPr>
        <p:blipFill>
          <a:blip r:embed="rId2"/>
          <a:stretch>
            <a:fillRect/>
          </a:stretch>
        </p:blipFill>
        <p:spPr>
          <a:xfrm>
            <a:off x="1002131" y="1634247"/>
            <a:ext cx="3881441" cy="3861838"/>
          </a:xfrm>
          <a:prstGeom prst="rect">
            <a:avLst/>
          </a:prstGeom>
        </p:spPr>
      </p:pic>
    </p:spTree>
    <p:extLst>
      <p:ext uri="{BB962C8B-B14F-4D97-AF65-F5344CB8AC3E}">
        <p14:creationId xmlns:p14="http://schemas.microsoft.com/office/powerpoint/2010/main" val="76813396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5E45D0E5-B505-A127-ECDD-1B05D471B836}"/>
              </a:ext>
            </a:extLst>
          </p:cNvPr>
          <p:cNvSpPr>
            <a:spLocks noGrp="1"/>
          </p:cNvSpPr>
          <p:nvPr>
            <p:ph type="body" sz="half" idx="1"/>
          </p:nvPr>
        </p:nvSpPr>
        <p:spPr>
          <a:xfrm>
            <a:off x="5283199" y="1654138"/>
            <a:ext cx="6072718" cy="4081413"/>
          </a:xfrm>
        </p:spPr>
        <p:txBody>
          <a:bodyPr>
            <a:normAutofit/>
          </a:bodyPr>
          <a:lstStyle/>
          <a:p>
            <a:r>
              <a:rPr lang="en-US" sz="2200" dirty="0">
                <a:latin typeface="+mn-lt"/>
              </a:rPr>
              <a:t>Paul currently works as a Financial Systems Analyst at FTI Consulting.</a:t>
            </a:r>
          </a:p>
          <a:p>
            <a:endParaRPr lang="en-US" sz="2200" dirty="0">
              <a:latin typeface="+mn-lt"/>
            </a:endParaRPr>
          </a:p>
          <a:p>
            <a:r>
              <a:rPr lang="en-US" sz="2200" dirty="0">
                <a:latin typeface="+mn-lt"/>
              </a:rPr>
              <a:t>He received his bachelor’s degree in business management from the University of South Carolina.</a:t>
            </a:r>
            <a:endParaRPr lang="en-US" sz="2200" dirty="0"/>
          </a:p>
        </p:txBody>
      </p:sp>
      <p:sp>
        <p:nvSpPr>
          <p:cNvPr id="12" name="Title 11">
            <a:extLst>
              <a:ext uri="{FF2B5EF4-FFF2-40B4-BE49-F238E27FC236}">
                <a16:creationId xmlns:a16="http://schemas.microsoft.com/office/drawing/2014/main" id="{A9B95B15-AE55-90EF-10A0-0F937AC427E7}"/>
              </a:ext>
            </a:extLst>
          </p:cNvPr>
          <p:cNvSpPr>
            <a:spLocks noGrp="1"/>
          </p:cNvSpPr>
          <p:nvPr>
            <p:ph type="title"/>
          </p:nvPr>
        </p:nvSpPr>
        <p:spPr>
          <a:xfrm>
            <a:off x="836083" y="779737"/>
            <a:ext cx="4114802" cy="666855"/>
          </a:xfrm>
        </p:spPr>
        <p:txBody>
          <a:bodyPr>
            <a:normAutofit/>
          </a:bodyPr>
          <a:lstStyle/>
          <a:p>
            <a:pPr algn="ctr"/>
            <a:r>
              <a:rPr lang="en-US" b="1" dirty="0">
                <a:latin typeface="+mj-lt"/>
              </a:rPr>
              <a:t>Paul Tegen</a:t>
            </a:r>
          </a:p>
        </p:txBody>
      </p:sp>
      <p:pic>
        <p:nvPicPr>
          <p:cNvPr id="6146" name="Picture 2" descr="Profile photo of Paul Tegen">
            <a:extLst>
              <a:ext uri="{FF2B5EF4-FFF2-40B4-BE49-F238E27FC236}">
                <a16:creationId xmlns:a16="http://schemas.microsoft.com/office/drawing/2014/main" id="{E43BBF49-4EA2-E8F0-68D6-28E6F50C9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446" y="1767156"/>
            <a:ext cx="3497066" cy="3497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462937"/>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Arial Narrow"/>
        <a:ea typeface="Arial Narrow"/>
        <a:cs typeface="Arial Narrow"/>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3953"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3953"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Investment Policy" id="{42C1112C-9EA0-E440-A8C3-2677EC2B56F9}" vid="{675A6424-3012-7443-B31E-0707BBD8D9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Investment Policy</Template>
  <TotalTime>1416</TotalTime>
  <Words>804</Words>
  <Application>Microsoft Office PowerPoint</Application>
  <PresentationFormat>Widescreen</PresentationFormat>
  <Paragraphs>65</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Student Biographies</vt:lpstr>
      <vt:lpstr>Jenny Huang</vt:lpstr>
      <vt:lpstr>Joseph Carroll</vt:lpstr>
      <vt:lpstr>Matt Burke</vt:lpstr>
      <vt:lpstr>Matthew Gross</vt:lpstr>
      <vt:lpstr>Colin Jansson</vt:lpstr>
      <vt:lpstr>Jacob Williams</vt:lpstr>
      <vt:lpstr>Michael P. Payne</vt:lpstr>
      <vt:lpstr>Paul Tegen</vt:lpstr>
      <vt:lpstr>Luke Kelly</vt:lpstr>
      <vt:lpstr>Megan Turlik</vt:lpstr>
      <vt:lpstr>Victoria Wolcott-Guy</vt:lpstr>
      <vt:lpstr>Jimmy Wawrzynski </vt:lpstr>
      <vt:lpstr>Jeff Uthe</vt:lpstr>
      <vt:lpstr>Jonathan Pellatiro</vt:lpstr>
      <vt:lpstr>Neel Patel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D'Onofrio</dc:creator>
  <cp:lastModifiedBy>Jeff Uthe</cp:lastModifiedBy>
  <cp:revision>59</cp:revision>
  <dcterms:created xsi:type="dcterms:W3CDTF">2024-05-02T23:40:02Z</dcterms:created>
  <dcterms:modified xsi:type="dcterms:W3CDTF">2024-08-27T14:30:26Z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Theme:9</vt:lpwstr>
  </property>
  <property fmtid="{D5CDD505-2E9C-101B-9397-08002B2CF9AE}" pid="3" name="ClassificationContentMarkingFooterText">
    <vt:lpwstr>Loyola University Maryland Internal Use Only</vt:lpwstr>
  </property>
  <property fmtid="{D5CDD505-2E9C-101B-9397-08002B2CF9AE}" pid="4" name="MSIP_Label_4f0fd62b-985d-4bd6-81b1-24a10586bedc_Enabled">
    <vt:lpwstr>true</vt:lpwstr>
  </property>
  <property fmtid="{D5CDD505-2E9C-101B-9397-08002B2CF9AE}" pid="5" name="MSIP_Label_4f0fd62b-985d-4bd6-81b1-24a10586bedc_SetDate">
    <vt:lpwstr>2024-07-03T15:53:44Z</vt:lpwstr>
  </property>
  <property fmtid="{D5CDD505-2E9C-101B-9397-08002B2CF9AE}" pid="6" name="MSIP_Label_4f0fd62b-985d-4bd6-81b1-24a10586bedc_Method">
    <vt:lpwstr>Privileged</vt:lpwstr>
  </property>
  <property fmtid="{D5CDD505-2E9C-101B-9397-08002B2CF9AE}" pid="7" name="MSIP_Label_4f0fd62b-985d-4bd6-81b1-24a10586bedc_Name">
    <vt:lpwstr>Public</vt:lpwstr>
  </property>
  <property fmtid="{D5CDD505-2E9C-101B-9397-08002B2CF9AE}" pid="8" name="MSIP_Label_4f0fd62b-985d-4bd6-81b1-24a10586bedc_SiteId">
    <vt:lpwstr>30ae0a8f-3cdf-44fd-af34-278bf639b85d</vt:lpwstr>
  </property>
  <property fmtid="{D5CDD505-2E9C-101B-9397-08002B2CF9AE}" pid="9" name="MSIP_Label_4f0fd62b-985d-4bd6-81b1-24a10586bedc_ActionId">
    <vt:lpwstr>26cdf8ff-e9fd-4a55-a6ec-648b7d37c78d</vt:lpwstr>
  </property>
  <property fmtid="{D5CDD505-2E9C-101B-9397-08002B2CF9AE}" pid="10" name="MSIP_Label_4f0fd62b-985d-4bd6-81b1-24a10586bedc_ContentBits">
    <vt:lpwstr>0</vt:lpwstr>
  </property>
</Properties>
</file>